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1341" r:id="rId2"/>
    <p:sldId id="548" r:id="rId3"/>
    <p:sldId id="1226" r:id="rId4"/>
    <p:sldId id="1291" r:id="rId5"/>
    <p:sldId id="1238" r:id="rId6"/>
    <p:sldId id="1245" r:id="rId7"/>
    <p:sldId id="1244" r:id="rId8"/>
    <p:sldId id="1355" r:id="rId9"/>
    <p:sldId id="1241" r:id="rId10"/>
    <p:sldId id="1265" r:id="rId11"/>
    <p:sldId id="1243" r:id="rId12"/>
    <p:sldId id="1354" r:id="rId13"/>
    <p:sldId id="934" r:id="rId14"/>
    <p:sldId id="396" r:id="rId15"/>
    <p:sldId id="1356" r:id="rId16"/>
    <p:sldId id="1353" r:id="rId17"/>
    <p:sldId id="1347" r:id="rId18"/>
    <p:sldId id="1348" r:id="rId19"/>
    <p:sldId id="1350" r:id="rId20"/>
    <p:sldId id="1342" r:id="rId21"/>
    <p:sldId id="1352"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341"/>
            <p14:sldId id="548"/>
            <p14:sldId id="1226"/>
            <p14:sldId id="1291"/>
            <p14:sldId id="1238"/>
            <p14:sldId id="1245"/>
            <p14:sldId id="1244"/>
            <p14:sldId id="1355"/>
            <p14:sldId id="1241"/>
            <p14:sldId id="1265"/>
            <p14:sldId id="1243"/>
            <p14:sldId id="1354"/>
            <p14:sldId id="934"/>
            <p14:sldId id="396"/>
            <p14:sldId id="1356"/>
            <p14:sldId id="1353"/>
            <p14:sldId id="1347"/>
            <p14:sldId id="1348"/>
            <p14:sldId id="1350"/>
            <p14:sldId id="1342"/>
            <p14:sldId id="1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8" autoAdjust="0"/>
    <p:restoredTop sz="92393" autoAdjust="0"/>
  </p:normalViewPr>
  <p:slideViewPr>
    <p:cSldViewPr>
      <p:cViewPr varScale="1">
        <p:scale>
          <a:sx n="66" d="100"/>
          <a:sy n="66" d="100"/>
        </p:scale>
        <p:origin x="124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30-3-2021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30-3-2021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de blokkade = de afsluiting van een doorgang</a:t>
            </a:r>
          </a:p>
          <a:p>
            <a:pPr marL="0" indent="0">
              <a:buNone/>
            </a:pPr>
            <a:r>
              <a:rPr lang="nl-NL" sz="1400" dirty="0"/>
              <a:t>winnen = besparen</a:t>
            </a:r>
          </a:p>
          <a:p>
            <a:pPr marL="0" indent="0">
              <a:buNone/>
            </a:pPr>
            <a:r>
              <a:rPr lang="nl-NL" sz="1400" dirty="0"/>
              <a:t>naar schatting = ongeveer</a:t>
            </a:r>
          </a:p>
          <a:p>
            <a:pPr marL="0" indent="0">
              <a:buNone/>
            </a:pPr>
            <a:r>
              <a:rPr lang="nl-NL" sz="1400" dirty="0"/>
              <a:t>stranden = vastlopen</a:t>
            </a:r>
          </a:p>
          <a:p>
            <a:pPr marL="0" indent="0">
              <a:buNone/>
            </a:pPr>
            <a:r>
              <a:rPr lang="nl-NL" sz="1400" dirty="0"/>
              <a:t>uiteenlopend = verschillend</a:t>
            </a:r>
          </a:p>
          <a:p>
            <a:pPr marL="0" indent="0">
              <a:buNone/>
            </a:pPr>
            <a:r>
              <a:rPr lang="nl-NL" sz="1400" dirty="0"/>
              <a:t>variëren = verschillen</a:t>
            </a:r>
          </a:p>
          <a:p>
            <a:pPr marL="0" indent="0">
              <a:buNone/>
            </a:pPr>
            <a:r>
              <a:rPr lang="nl-NL" sz="1400" dirty="0"/>
              <a:t>de goederen = de spullen</a:t>
            </a:r>
          </a:p>
          <a:p>
            <a:pPr marL="0" indent="0">
              <a:buNone/>
            </a:pPr>
            <a:r>
              <a:rPr lang="nl-NL" sz="1400" dirty="0"/>
              <a:t>de bestemming = de plaats waar iets of iemand heengaat</a:t>
            </a:r>
          </a:p>
          <a:p>
            <a:pPr marL="0" indent="0">
              <a:buNone/>
            </a:pPr>
            <a:r>
              <a:rPr lang="nl-NL" sz="1400" dirty="0"/>
              <a:t>vlot trekken = zo trekken dat het niet meer vastzit</a:t>
            </a:r>
          </a:p>
          <a:p>
            <a:pPr marL="0" indent="0">
              <a:buNone/>
            </a:pPr>
            <a:r>
              <a:rPr lang="nl-NL" sz="1400"/>
              <a:t>tijdrovend = wat veel tijd kost</a:t>
            </a:r>
          </a:p>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30-3-2021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4.wd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6.png"/><Relationship Id="rId10" Type="http://schemas.microsoft.com/office/2007/relationships/hdphoto" Target="../media/hdphoto6.wdp"/><Relationship Id="rId4" Type="http://schemas.openxmlformats.org/officeDocument/2006/relationships/image" Target="../media/image35.jpe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3.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27384"/>
            <a:ext cx="9144000" cy="7056784"/>
          </a:xfrm>
        </p:spPr>
        <p:txBody>
          <a:bodyPr>
            <a:noAutofit/>
          </a:bodyPr>
          <a:lstStyle/>
          <a:p>
            <a:pPr marL="0" indent="0">
              <a:buNone/>
            </a:pPr>
            <a:r>
              <a:rPr lang="nl-NL" sz="1950" u="sng" dirty="0"/>
              <a:t>Semantisatieverhaal B:</a:t>
            </a:r>
            <a:br>
              <a:rPr lang="nl-NL" sz="1950" u="sng" dirty="0"/>
            </a:br>
            <a:r>
              <a:rPr lang="nl-NL" sz="1950" dirty="0"/>
              <a:t>Weet je wat mijn nichtje van 10 maanden oud heeft gedaan? Ze had een duploblokje ingeslikt. Ja echt! Kleine kinderen stoppen van alles in hun mond. De meest </a:t>
            </a:r>
            <a:r>
              <a:rPr lang="nl-NL" sz="1950" b="1" u="sng" dirty="0"/>
              <a:t>uiteenlopende</a:t>
            </a:r>
            <a:r>
              <a:rPr lang="nl-NL" sz="1950" dirty="0"/>
              <a:t> spullen, de meest </a:t>
            </a:r>
            <a:r>
              <a:rPr lang="nl-NL" sz="1950" b="1" i="1" dirty="0"/>
              <a:t>verschillende</a:t>
            </a:r>
            <a:r>
              <a:rPr lang="nl-NL" sz="1950" dirty="0"/>
              <a:t> spullen, stopt een klein kind in zijn mond. Knikkers, muntjes, haarclipjes en dus ook duplo. Een klein voorwerp poept een kind wel weer uit. Dat komt wel bij de </a:t>
            </a:r>
            <a:r>
              <a:rPr lang="nl-NL" sz="1950" b="1" u="sng" dirty="0"/>
              <a:t>bestemming</a:t>
            </a:r>
            <a:r>
              <a:rPr lang="nl-NL" sz="1950" dirty="0"/>
              <a:t>, de wc! De bestemming is </a:t>
            </a:r>
            <a:r>
              <a:rPr lang="nl-NL" sz="1950" b="1" i="1" dirty="0"/>
              <a:t>de plaats waar iets of iemand heengaat</a:t>
            </a:r>
            <a:r>
              <a:rPr lang="nl-NL" sz="1950" dirty="0"/>
              <a:t>. Poep heeft als eindbestemming de wc. Maar een groot voorwerp kan </a:t>
            </a:r>
            <a:r>
              <a:rPr lang="nl-NL" sz="1950" b="1" u="sng" dirty="0"/>
              <a:t>stranden</a:t>
            </a:r>
            <a:r>
              <a:rPr lang="nl-NL" sz="1950" dirty="0"/>
              <a:t> in de darmen. Het kan </a:t>
            </a:r>
            <a:r>
              <a:rPr lang="nl-NL" sz="1950" b="1" i="1" dirty="0"/>
              <a:t>vastlopen</a:t>
            </a:r>
            <a:r>
              <a:rPr lang="nl-NL" sz="1950" dirty="0"/>
              <a:t>. Als het vastgelopen is, </a:t>
            </a:r>
            <a:r>
              <a:rPr lang="nl-NL" sz="1950" b="1" u="sng" dirty="0"/>
              <a:t>blokkeert</a:t>
            </a:r>
            <a:r>
              <a:rPr lang="nl-NL" sz="1950" dirty="0"/>
              <a:t> het de darm en krijgt het kind buikpijn. Een blokkade is </a:t>
            </a:r>
            <a:r>
              <a:rPr lang="nl-NL" sz="1950" b="1" i="1" dirty="0"/>
              <a:t>een afsluiting van een doorgang</a:t>
            </a:r>
            <a:r>
              <a:rPr lang="nl-NL" sz="1950" dirty="0"/>
              <a:t>. De poep kan dan ook niet meer door de darmen. </a:t>
            </a:r>
            <a:r>
              <a:rPr lang="nl-NL" sz="1950" b="1" u="sng" dirty="0"/>
              <a:t>Naar schatting,</a:t>
            </a:r>
            <a:r>
              <a:rPr lang="nl-NL" sz="1950" dirty="0"/>
              <a:t> dat betekent </a:t>
            </a:r>
            <a:r>
              <a:rPr lang="nl-NL" sz="1950" b="1" i="1" dirty="0"/>
              <a:t>ongeveer</a:t>
            </a:r>
            <a:r>
              <a:rPr lang="nl-NL" sz="1950" dirty="0"/>
              <a:t>, gaan zo’n 1000 kinderen per jaar naar een dokter met zo’n blokkade. Ouders hopen dat de dokter het ingeslikte voorwerp </a:t>
            </a:r>
            <a:r>
              <a:rPr lang="nl-NL" sz="1950" b="1" u="sng" dirty="0"/>
              <a:t>vlot kan trekken </a:t>
            </a:r>
            <a:r>
              <a:rPr lang="nl-NL" sz="1950" dirty="0"/>
              <a:t>zodat de blokkade wordt opgelost. Vlot trekken betekent </a:t>
            </a:r>
            <a:r>
              <a:rPr lang="nl-NL" sz="1950" b="1" i="1" dirty="0"/>
              <a:t>zo trekken dat het niet meer vastzit. </a:t>
            </a:r>
            <a:r>
              <a:rPr lang="nl-NL" sz="1950" dirty="0"/>
              <a:t>Maar weet je wat de meeste dokters zeggen wat je moet doen? Meteen je kind ontbijtkoek laten eten als het iets van </a:t>
            </a:r>
            <a:r>
              <a:rPr lang="nl-NL" sz="1950" b="1" u="sng" dirty="0"/>
              <a:t>goederen</a:t>
            </a:r>
            <a:r>
              <a:rPr lang="nl-NL" sz="1950" dirty="0"/>
              <a:t> heeft ingeslikt. Als het </a:t>
            </a:r>
            <a:r>
              <a:rPr lang="nl-NL" sz="1950" b="1" i="1" dirty="0"/>
              <a:t>spullen</a:t>
            </a:r>
            <a:r>
              <a:rPr lang="nl-NL" sz="1950" dirty="0"/>
              <a:t> heeft ingeslikt. Er komt dan een laagje ontbijtkoek om het voorwerp en dat glijdt gemakkelijk door de darm. Zo zal het niet zo snel stranden en voor een blokkade zorgen. Zo </a:t>
            </a:r>
            <a:r>
              <a:rPr lang="nl-NL" sz="1950" b="1" u="sng" dirty="0"/>
              <a:t>win</a:t>
            </a:r>
            <a:r>
              <a:rPr lang="nl-NL" sz="1950" dirty="0"/>
              <a:t> je, zo </a:t>
            </a:r>
            <a:r>
              <a:rPr lang="nl-NL" sz="1950" b="1" i="1" dirty="0"/>
              <a:t>bespaar</a:t>
            </a:r>
            <a:r>
              <a:rPr lang="nl-NL" sz="1950" dirty="0"/>
              <a:t> je, daarmee een bezoekje aan de dokter of het ziekenhuis. Het is even </a:t>
            </a:r>
            <a:r>
              <a:rPr lang="nl-NL" sz="1950" b="1" u="sng" dirty="0"/>
              <a:t>tijdrovend</a:t>
            </a:r>
            <a:r>
              <a:rPr lang="nl-NL" sz="1950" dirty="0"/>
              <a:t>,</a:t>
            </a:r>
            <a:r>
              <a:rPr lang="nl-NL" sz="1950" b="1" i="1" dirty="0"/>
              <a:t> het kost veel tijd, </a:t>
            </a:r>
            <a:r>
              <a:rPr lang="nl-NL" sz="1950" dirty="0"/>
              <a:t>je kind zo veel mogelijk ontbijtkoek te laten eten, maar goed….het werkt! Je kunt goed </a:t>
            </a:r>
            <a:r>
              <a:rPr lang="nl-NL" sz="1950" b="1" u="sng" dirty="0"/>
              <a:t>variëren</a:t>
            </a:r>
            <a:r>
              <a:rPr lang="nl-NL" sz="1950" dirty="0"/>
              <a:t> met ontbijtkoek, want er is zoveel variatie te koop. Er zijn veel </a:t>
            </a:r>
            <a:r>
              <a:rPr lang="nl-NL" sz="1950" b="1" i="1" dirty="0"/>
              <a:t>verschillen</a:t>
            </a:r>
            <a:r>
              <a:rPr lang="nl-NL" sz="1950" dirty="0"/>
              <a:t> in soorten ontbijtkoek. Je kunt er goed mee variëren. Dat maakt het eten van veel ontbijtkoek minder vervelend. Mijn nichtje heeft na 5 dagen het duploblokje uitgepoept. Gelukkig!! Heb jij als klein kind wel eens iets per ongeluk ingeslikt? </a:t>
            </a:r>
          </a:p>
          <a:p>
            <a:pPr marL="0" indent="0">
              <a:buNone/>
            </a:pPr>
            <a:endParaRPr lang="nl-NL" sz="1950" dirty="0"/>
          </a:p>
          <a:p>
            <a:pPr marL="0" indent="0">
              <a:buNone/>
            </a:pPr>
            <a:r>
              <a:rPr lang="nl-NL" sz="1950" dirty="0"/>
              <a:t>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403036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7" y="25814"/>
            <a:ext cx="9108503" cy="1323439"/>
          </a:xfrm>
          <a:prstGeom prst="rect">
            <a:avLst/>
          </a:prstGeom>
          <a:noFill/>
        </p:spPr>
        <p:txBody>
          <a:bodyPr wrap="square" rtlCol="0">
            <a:spAutoFit/>
          </a:bodyPr>
          <a:lstStyle/>
          <a:p>
            <a:r>
              <a:rPr lang="nl-NL" sz="8000" b="1" u="sng" dirty="0">
                <a:latin typeface="Century Gothic" panose="020B0502020202020204" pitchFamily="34" charset="0"/>
              </a:rPr>
              <a:t>winnen</a:t>
            </a:r>
          </a:p>
        </p:txBody>
      </p:sp>
      <p:pic>
        <p:nvPicPr>
          <p:cNvPr id="6146" name="Picture 2" descr="C:\Users\dasg\Downloads\shutterstock_29058734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2060848"/>
            <a:ext cx="6552728" cy="4377222"/>
          </a:xfrm>
          <a:prstGeom prst="rect">
            <a:avLst/>
          </a:prstGeom>
          <a:noFill/>
          <a:extLst>
            <a:ext uri="{909E8E84-426E-40DD-AFC4-6F175D3DCCD1}">
              <a14:hiddenFill xmlns:a14="http://schemas.microsoft.com/office/drawing/2010/main">
                <a:solidFill>
                  <a:srgbClr val="FFFFFF"/>
                </a:solidFill>
              </a14:hiddenFill>
            </a:ext>
          </a:extLst>
        </p:spPr>
      </p:pic>
      <p:sp>
        <p:nvSpPr>
          <p:cNvPr id="2" name="Vermenigvuldigen 1"/>
          <p:cNvSpPr/>
          <p:nvPr/>
        </p:nvSpPr>
        <p:spPr>
          <a:xfrm rot="20907763">
            <a:off x="939951" y="967085"/>
            <a:ext cx="7043408" cy="6922258"/>
          </a:xfrm>
          <a:prstGeom prst="mathMultiply">
            <a:avLst>
              <a:gd name="adj1" fmla="val 11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1918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480" y="25814"/>
            <a:ext cx="9095520" cy="1323439"/>
          </a:xfrm>
          <a:prstGeom prst="rect">
            <a:avLst/>
          </a:prstGeom>
          <a:noFill/>
        </p:spPr>
        <p:txBody>
          <a:bodyPr wrap="square" rtlCol="0">
            <a:spAutoFit/>
          </a:bodyPr>
          <a:lstStyle/>
          <a:p>
            <a:r>
              <a:rPr lang="nl-NL" sz="8000" b="1" u="sng" dirty="0">
                <a:latin typeface="Century Gothic" panose="020B0502020202020204" pitchFamily="34" charset="0"/>
              </a:rPr>
              <a:t>tijdrovend</a:t>
            </a:r>
            <a:endParaRPr lang="nl-NL" sz="6600" b="1" u="sng" dirty="0">
              <a:latin typeface="Century Gothic" panose="020B0502020202020204" pitchFamily="34" charset="0"/>
            </a:endParaRPr>
          </a:p>
        </p:txBody>
      </p:sp>
      <p:pic>
        <p:nvPicPr>
          <p:cNvPr id="7170" name="Picture 2" descr="C:\Users\dasg\Downloads\shutterstock_144142155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19872" y="2060848"/>
            <a:ext cx="3455560" cy="416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9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10945216" cy="1323439"/>
          </a:xfrm>
          <a:prstGeom prst="rect">
            <a:avLst/>
          </a:prstGeom>
          <a:noFill/>
        </p:spPr>
        <p:txBody>
          <a:bodyPr wrap="square" rtlCol="0">
            <a:spAutoFit/>
          </a:bodyPr>
          <a:lstStyle/>
          <a:p>
            <a:r>
              <a:rPr lang="nl-NL" sz="7800" b="1" u="sng" dirty="0">
                <a:latin typeface="Century Gothic" panose="020B0502020202020204" pitchFamily="34" charset="0"/>
              </a:rPr>
              <a:t>variëren</a:t>
            </a:r>
          </a:p>
        </p:txBody>
      </p:sp>
      <p:pic>
        <p:nvPicPr>
          <p:cNvPr id="3" name="Afbeelding 2" descr="Afbeelding met tekst&#10;&#10;Automatisch gegenereerde beschrijving">
            <a:extLst>
              <a:ext uri="{FF2B5EF4-FFF2-40B4-BE49-F238E27FC236}">
                <a16:creationId xmlns:a16="http://schemas.microsoft.com/office/drawing/2014/main" id="{4652590F-FA46-4285-AAA1-BB631BC1C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484783"/>
            <a:ext cx="2592288" cy="1985693"/>
          </a:xfrm>
          <a:prstGeom prst="rect">
            <a:avLst/>
          </a:prstGeom>
        </p:spPr>
      </p:pic>
      <p:pic>
        <p:nvPicPr>
          <p:cNvPr id="5" name="Afbeelding 4" descr="Afbeelding met donut, voedsel, brood&#10;&#10;Automatisch gegenereerde beschrijving">
            <a:extLst>
              <a:ext uri="{FF2B5EF4-FFF2-40B4-BE49-F238E27FC236}">
                <a16:creationId xmlns:a16="http://schemas.microsoft.com/office/drawing/2014/main" id="{949BD840-C18E-486D-9FFD-3392EDC03C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160" y="652470"/>
            <a:ext cx="2442967" cy="3257289"/>
          </a:xfrm>
          <a:prstGeom prst="rect">
            <a:avLst/>
          </a:prstGeom>
        </p:spPr>
      </p:pic>
      <p:pic>
        <p:nvPicPr>
          <p:cNvPr id="8" name="Afbeelding 7" descr="Afbeelding met taart, voedsel, stuk, punt&#10;&#10;Automatisch gegenereerde beschrijving">
            <a:extLst>
              <a:ext uri="{FF2B5EF4-FFF2-40B4-BE49-F238E27FC236}">
                <a16:creationId xmlns:a16="http://schemas.microsoft.com/office/drawing/2014/main" id="{3CBD50D2-133A-42F8-979D-01DB5CB69C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9391" y="3573016"/>
            <a:ext cx="4576825" cy="3057319"/>
          </a:xfrm>
          <a:prstGeom prst="rect">
            <a:avLst/>
          </a:prstGeom>
        </p:spPr>
      </p:pic>
    </p:spTree>
    <p:extLst>
      <p:ext uri="{BB962C8B-B14F-4D97-AF65-F5344CB8AC3E}">
        <p14:creationId xmlns:p14="http://schemas.microsoft.com/office/powerpoint/2010/main" val="357231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het beginpunt</a:t>
            </a:r>
            <a:endParaRPr lang="nl-NL" sz="4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effectLst/>
                <a:latin typeface="Century Gothic" panose="020B0502020202020204" pitchFamily="34" charset="0"/>
                <a:ea typeface="Calibri"/>
                <a:cs typeface="Times New Roman"/>
              </a:rPr>
              <a:t>de bestemming</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startpunt, de plek waar </a:t>
            </a:r>
            <a:r>
              <a:rPr lang="nl-NL" sz="2800" dirty="0">
                <a:latin typeface="Century Gothic" panose="020B0502020202020204" pitchFamily="34" charset="0"/>
                <a:ea typeface="Calibri"/>
                <a:cs typeface="Times New Roman"/>
              </a:rPr>
              <a:t>het</a:t>
            </a: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begint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a:solidFill>
                <a:srgbClr val="387038"/>
              </a:solidFill>
              <a:latin typeface="Trebuchet MS"/>
              <a:ea typeface="Calibri"/>
              <a:cs typeface="Times New Roman"/>
            </a:endParaRPr>
          </a:p>
          <a:p>
            <a:pPr algn="ctr">
              <a:lnSpc>
                <a:spcPct val="107000"/>
              </a:lnSpc>
              <a:spcAft>
                <a:spcPts val="0"/>
              </a:spcAft>
            </a:pPr>
            <a:r>
              <a:rPr lang="nl-NL" sz="2200" i="1" u="sng" dirty="0">
                <a:solidFill>
                  <a:srgbClr val="387038"/>
                </a:solidFill>
                <a:latin typeface="Century Gothic" panose="020B0502020202020204" pitchFamily="34" charset="0"/>
                <a:ea typeface="Calibri"/>
                <a:cs typeface="Times New Roman"/>
              </a:rPr>
              <a:t>Het beginpunt</a:t>
            </a:r>
            <a:r>
              <a:rPr lang="nl-NL" sz="2200" i="1" dirty="0">
                <a:solidFill>
                  <a:srgbClr val="387038"/>
                </a:solidFill>
                <a:latin typeface="Century Gothic" panose="020B0502020202020204" pitchFamily="34" charset="0"/>
                <a:ea typeface="Calibri"/>
                <a:cs typeface="Times New Roman"/>
              </a:rPr>
              <a:t> is je mond.</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plaats waar iets of iemand heengaat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u="sng" dirty="0">
              <a:solidFill>
                <a:srgbClr val="387038"/>
              </a:solidFill>
              <a:latin typeface="Trebuchet MS"/>
              <a:ea typeface="Calibri"/>
              <a:cs typeface="Times New Roman"/>
            </a:endParaRPr>
          </a:p>
          <a:p>
            <a:pPr algn="ctr">
              <a:lnSpc>
                <a:spcPct val="107000"/>
              </a:lnSpc>
            </a:pPr>
            <a:r>
              <a:rPr lang="nl-NL" sz="2200" i="1" u="sng" dirty="0">
                <a:solidFill>
                  <a:srgbClr val="387038"/>
                </a:solidFill>
                <a:latin typeface="Century Gothic" panose="020B0502020202020204" pitchFamily="34" charset="0"/>
                <a:ea typeface="Calibri"/>
                <a:cs typeface="Times New Roman"/>
              </a:rPr>
              <a:t>De bestemming</a:t>
            </a:r>
            <a:r>
              <a:rPr lang="nl-NL" sz="2200" i="1" dirty="0">
                <a:solidFill>
                  <a:srgbClr val="387038"/>
                </a:solidFill>
                <a:latin typeface="Century Gothic" panose="020B0502020202020204" pitchFamily="34" charset="0"/>
                <a:ea typeface="Calibri"/>
                <a:cs typeface="Times New Roman"/>
              </a:rPr>
              <a:t> is uiteindelijk het toilet.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4" descr="C:\Users\Kosterm\Downloads\shutterstock_1413989483.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220" b="89362" l="0" r="100000">
                        <a14:foregroundMark x1="28339" y1="51773" x2="28339" y2="51773"/>
                        <a14:foregroundMark x1="26710" y1="53901" x2="26710" y2="53901"/>
                        <a14:foregroundMark x1="24430" y1="58865" x2="24430" y2="58865"/>
                        <a14:foregroundMark x1="22964" y1="61702" x2="22964" y2="61702"/>
                        <a14:foregroundMark x1="21498" y1="63121" x2="21498" y2="63121"/>
                        <a14:foregroundMark x1="18893" y1="66667" x2="18893" y2="66667"/>
                        <a14:foregroundMark x1="17590" y1="68794" x2="17590" y2="68794"/>
                        <a14:foregroundMark x1="15309" y1="71631" x2="15309" y2="71631"/>
                        <a14:foregroundMark x1="13844" y1="73050" x2="13844" y2="73050"/>
                        <a14:foregroundMark x1="12052" y1="75887" x2="12052" y2="75887"/>
                        <a14:foregroundMark x1="10098" y1="75177" x2="10098" y2="75177"/>
                        <a14:foregroundMark x1="7818" y1="75887" x2="7818" y2="75887"/>
                        <a14:foregroundMark x1="6189" y1="75177" x2="6189" y2="75177"/>
                        <a14:foregroundMark x1="3909" y1="73759" x2="3909" y2="73759"/>
                        <a14:foregroundMark x1="2280" y1="72340" x2="2280" y2="72340"/>
                        <a14:foregroundMark x1="651" y1="68085" x2="651" y2="68085"/>
                        <a14:foregroundMark x1="29805" y1="49645" x2="29805" y2="49645"/>
                        <a14:foregroundMark x1="31759" y1="46809" x2="31759" y2="46809"/>
                        <a14:foregroundMark x1="33388" y1="44681" x2="33388" y2="44681"/>
                        <a14:foregroundMark x1="35668" y1="41135" x2="35668" y2="41135"/>
                        <a14:foregroundMark x1="37622" y1="39007" x2="37622" y2="39007"/>
                        <a14:foregroundMark x1="39251" y1="36170" x2="39251" y2="36170"/>
                        <a14:foregroundMark x1="40879" y1="35461" x2="40879" y2="35461"/>
                        <a14:foregroundMark x1="43322" y1="32624" x2="43322" y2="32624"/>
                        <a14:foregroundMark x1="45114" y1="31915" x2="45114" y2="31915"/>
                        <a14:foregroundMark x1="47068" y1="31915" x2="47068" y2="31915"/>
                        <a14:foregroundMark x1="49023" y1="31915" x2="49023" y2="31915"/>
                        <a14:foregroundMark x1="51140" y1="31915" x2="51140" y2="31915"/>
                        <a14:foregroundMark x1="52769" y1="31915" x2="52769" y2="31915"/>
                        <a14:foregroundMark x1="54397" y1="34043" x2="54397" y2="34043"/>
                        <a14:foregroundMark x1="56678" y1="36170" x2="56678" y2="36170"/>
                        <a14:foregroundMark x1="57980" y1="38298" x2="57980" y2="38298"/>
                        <a14:foregroundMark x1="60261" y1="42553" x2="60261" y2="42553"/>
                        <a14:foregroundMark x1="61726" y1="46099" x2="61726" y2="46099"/>
                        <a14:foregroundMark x1="63192" y1="49645" x2="63192" y2="49645"/>
                        <a14:foregroundMark x1="64821" y1="53901" x2="64821" y2="53901"/>
                        <a14:foregroundMark x1="66775" y1="58865" x2="66775" y2="58865"/>
                        <a14:foregroundMark x1="68404" y1="61702" x2="68404" y2="61702"/>
                        <a14:foregroundMark x1="70033" y1="64539" x2="70033" y2="64539"/>
                        <a14:foregroundMark x1="71987" y1="66667" x2="71987" y2="66667"/>
                        <a14:foregroundMark x1="73779" y1="70213" x2="73779" y2="70213"/>
                        <a14:foregroundMark x1="75733" y1="70213" x2="75733" y2="70213"/>
                        <a14:foregroundMark x1="77362" y1="71631" x2="77362" y2="71631"/>
                        <a14:foregroundMark x1="79642" y1="72340" x2="79642" y2="72340"/>
                        <a14:foregroundMark x1="81596" y1="71631" x2="81596" y2="71631"/>
                        <a14:foregroundMark x1="83225" y1="70922" x2="83225" y2="70922"/>
                        <a14:foregroundMark x1="85505" y1="68085" x2="85505" y2="68085"/>
                        <a14:foregroundMark x1="87296" y1="65248" x2="87296" y2="65248"/>
                        <a14:foregroundMark x1="89088" y1="62411" x2="89088" y2="62411"/>
                        <a14:foregroundMark x1="90554" y1="58865" x2="90554" y2="58865"/>
                        <a14:foregroundMark x1="91857" y1="53901" x2="91857" y2="53901"/>
                        <a14:foregroundMark x1="93974" y1="48227" x2="93974" y2="48227"/>
                        <a14:foregroundMark x1="94788" y1="43262" x2="94788" y2="43262"/>
                        <a14:foregroundMark x1="96743" y1="38298" x2="96743" y2="38298"/>
                        <a14:foregroundMark x1="98208" y1="30496" x2="98208" y2="30496"/>
                        <a14:foregroundMark x1="99186" y1="25532" x2="99186" y2="25532"/>
                      </a14:backgroundRemoval>
                    </a14:imgEffect>
                  </a14:imgLayer>
                </a14:imgProps>
              </a:ext>
              <a:ext uri="{28A0092B-C50C-407E-A947-70E740481C1C}">
                <a14:useLocalDpi xmlns:a14="http://schemas.microsoft.com/office/drawing/2010/main"/>
              </a:ext>
            </a:extLst>
          </a:blip>
          <a:srcRect/>
          <a:stretch/>
        </p:blipFill>
        <p:spPr bwMode="auto">
          <a:xfrm rot="21283996">
            <a:off x="1495175" y="3549191"/>
            <a:ext cx="5818608" cy="13481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asg\Downloads\shutterstock_190334821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9617" y="2619150"/>
            <a:ext cx="1943895" cy="145792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dasg\Downloads\shutterstock_5742646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0374" y="2734521"/>
            <a:ext cx="1951385" cy="197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1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04800" y="39893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tijdrovend</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tijdbesparend</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wat veel tijd kost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Zorgen dat je kind veel ontbijtkoek eet, kan een </a:t>
            </a:r>
            <a:r>
              <a:rPr lang="nl-NL" sz="2200" i="1" u="sng" dirty="0">
                <a:solidFill>
                  <a:srgbClr val="387038"/>
                </a:solidFill>
                <a:latin typeface="Century Gothic" panose="020B0502020202020204" pitchFamily="34" charset="0"/>
                <a:ea typeface="Calibri"/>
                <a:cs typeface="Times New Roman"/>
              </a:rPr>
              <a:t>tijdrovende</a:t>
            </a:r>
            <a:r>
              <a:rPr lang="nl-NL" sz="2200" i="1" dirty="0">
                <a:solidFill>
                  <a:srgbClr val="387038"/>
                </a:solidFill>
                <a:latin typeface="Century Gothic" panose="020B0502020202020204" pitchFamily="34" charset="0"/>
                <a:ea typeface="Calibri"/>
                <a:cs typeface="Times New Roman"/>
              </a:rPr>
              <a:t> klus zijn.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veel tijd scheelt, het kost minder tijd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br>
              <a:rPr lang="nl-NL" sz="2200" dirty="0">
                <a:effectLst/>
                <a:latin typeface="Century Gothic" panose="020B0502020202020204" pitchFamily="34" charset="0"/>
                <a:ea typeface="Calibri"/>
                <a:cs typeface="Times New Roman"/>
              </a:rPr>
            </a:br>
            <a:r>
              <a:rPr lang="nl-NL" sz="2200" i="1" dirty="0">
                <a:solidFill>
                  <a:srgbClr val="387038"/>
                </a:solidFill>
                <a:latin typeface="Century Gothic" panose="020B0502020202020204" pitchFamily="34" charset="0"/>
                <a:ea typeface="Calibri"/>
                <a:cs typeface="Times New Roman"/>
              </a:rPr>
              <a:t>Als je elke avond je spullen klaarlegt voor de volgende dag, is dat een </a:t>
            </a:r>
            <a:r>
              <a:rPr lang="nl-NL" sz="2200" i="1" u="sng" dirty="0">
                <a:solidFill>
                  <a:srgbClr val="387038"/>
                </a:solidFill>
                <a:latin typeface="Century Gothic" panose="020B0502020202020204" pitchFamily="34" charset="0"/>
                <a:ea typeface="Calibri"/>
                <a:cs typeface="Times New Roman"/>
              </a:rPr>
              <a:t>tijdbesparende</a:t>
            </a:r>
            <a:r>
              <a:rPr lang="nl-NL" sz="2200" i="1" dirty="0">
                <a:solidFill>
                  <a:srgbClr val="387038"/>
                </a:solidFill>
                <a:latin typeface="Century Gothic" panose="020B0502020202020204" pitchFamily="34" charset="0"/>
                <a:ea typeface="Calibri"/>
                <a:cs typeface="Times New Roman"/>
              </a:rPr>
              <a:t> actie voor de volgende ochtend.  </a:t>
            </a:r>
            <a:endParaRPr lang="nl-NL" sz="2200" dirty="0">
              <a:effectLst/>
              <a:latin typeface="Calibri"/>
              <a:ea typeface="Calibri"/>
              <a:cs typeface="Times New Roman"/>
            </a:endParaRPr>
          </a:p>
        </p:txBody>
      </p:sp>
      <p:pic>
        <p:nvPicPr>
          <p:cNvPr id="16" name="Picture 2" descr="C:\Users\dasg\Downloads\shutterstock_1441421558.jpg">
            <a:extLst>
              <a:ext uri="{FF2B5EF4-FFF2-40B4-BE49-F238E27FC236}">
                <a16:creationId xmlns:a16="http://schemas.microsoft.com/office/drawing/2014/main" id="{82E0A105-5C3A-48D2-BBAE-814318458B3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9632" y="2246076"/>
            <a:ext cx="1962371" cy="2365848"/>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descr="Afbeelding met tekst&#10;&#10;Automatisch gegenereerde beschrijving">
            <a:extLst>
              <a:ext uri="{FF2B5EF4-FFF2-40B4-BE49-F238E27FC236}">
                <a16:creationId xmlns:a16="http://schemas.microsoft.com/office/drawing/2014/main" id="{DAE6734C-C0A0-4344-BB68-E48E2DB75F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1756" y="2680597"/>
            <a:ext cx="2376264" cy="1587344"/>
          </a:xfrm>
          <a:prstGeom prst="rect">
            <a:avLst/>
          </a:prstGeom>
        </p:spPr>
      </p:pic>
      <p:pic>
        <p:nvPicPr>
          <p:cNvPr id="22" name="Afbeelding 21" descr="Afbeelding met persoon&#10;&#10;Automatisch gegenereerde beschrijving">
            <a:extLst>
              <a:ext uri="{FF2B5EF4-FFF2-40B4-BE49-F238E27FC236}">
                <a16:creationId xmlns:a16="http://schemas.microsoft.com/office/drawing/2014/main" id="{6730765B-20FD-43BA-8F95-BBB7A641106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09419" y="3274502"/>
            <a:ext cx="828601" cy="1018032"/>
          </a:xfrm>
          <a:prstGeom prst="rect">
            <a:avLst/>
          </a:prstGeom>
        </p:spPr>
      </p:pic>
    </p:spTree>
    <p:extLst>
      <p:ext uri="{BB962C8B-B14F-4D97-AF65-F5344CB8AC3E}">
        <p14:creationId xmlns:p14="http://schemas.microsoft.com/office/powerpoint/2010/main" val="342855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04800" y="39893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uiteenlopend</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99992" y="33302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hetzelfde</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verschillend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Jonge kinderen slikken </a:t>
            </a:r>
            <a:r>
              <a:rPr lang="nl-NL" sz="2200" i="1" u="sng" dirty="0">
                <a:solidFill>
                  <a:srgbClr val="387038"/>
                </a:solidFill>
                <a:latin typeface="Century Gothic" panose="020B0502020202020204" pitchFamily="34" charset="0"/>
                <a:ea typeface="Calibri"/>
                <a:cs typeface="Times New Roman"/>
              </a:rPr>
              <a:t>uiteenlopende</a:t>
            </a:r>
            <a:r>
              <a:rPr lang="nl-NL" sz="2200" i="1" dirty="0">
                <a:solidFill>
                  <a:srgbClr val="387038"/>
                </a:solidFill>
                <a:latin typeface="Century Gothic" panose="020B0502020202020204" pitchFamily="34" charset="0"/>
                <a:ea typeface="Calibri"/>
                <a:cs typeface="Times New Roman"/>
              </a:rPr>
              <a:t> dingen in.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 niet uiteenlopend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br>
              <a:rPr lang="nl-NL" sz="2200" dirty="0">
                <a:effectLst/>
                <a:latin typeface="Century Gothic" panose="020B0502020202020204" pitchFamily="34" charset="0"/>
                <a:ea typeface="Calibri"/>
                <a:cs typeface="Times New Roman"/>
              </a:rPr>
            </a:br>
            <a:endParaRPr lang="nl-NL" sz="22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Als het regent is het effect niet uiteenlopend maar altijd </a:t>
            </a:r>
            <a:r>
              <a:rPr lang="nl-NL" sz="2200" i="1" u="sng" dirty="0">
                <a:solidFill>
                  <a:srgbClr val="387038"/>
                </a:solidFill>
                <a:latin typeface="Century Gothic" panose="020B0502020202020204" pitchFamily="34" charset="0"/>
                <a:ea typeface="Calibri"/>
                <a:cs typeface="Times New Roman"/>
              </a:rPr>
              <a:t>hetzelfde</a:t>
            </a:r>
            <a:r>
              <a:rPr lang="nl-NL" sz="2200" i="1" dirty="0">
                <a:solidFill>
                  <a:srgbClr val="387038"/>
                </a:solidFill>
                <a:latin typeface="Century Gothic" panose="020B0502020202020204" pitchFamily="34" charset="0"/>
                <a:ea typeface="Calibri"/>
                <a:cs typeface="Times New Roman"/>
              </a:rPr>
              <a:t>: je wordt nat. </a:t>
            </a:r>
            <a:endParaRPr lang="nl-NL" sz="2200" dirty="0">
              <a:effectLst/>
              <a:latin typeface="Calibri"/>
              <a:ea typeface="Calibri"/>
              <a:cs typeface="Times New Roman"/>
            </a:endParaRPr>
          </a:p>
        </p:txBody>
      </p:sp>
      <p:pic>
        <p:nvPicPr>
          <p:cNvPr id="16" name="Picture 2" descr="C:\Users\dasg\Downloads\shutterstock_16527512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5" y="2496738"/>
            <a:ext cx="1713238" cy="11444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dasg\Downloads\shutterstock_1498373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0836" y="3918001"/>
            <a:ext cx="1075556" cy="7464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dasg\Downloads\shutterstock_140080945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27784" y="2795221"/>
            <a:ext cx="1122780" cy="112278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dasg\Downloads\shutterstock_55735902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31843" y="2666621"/>
            <a:ext cx="3216820" cy="169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9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75" y="3149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3533104"/>
            <a:ext cx="2808312" cy="11730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2917128"/>
            <a:ext cx="2850773" cy="12319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3017371" y="3988671"/>
            <a:ext cx="3138805" cy="77719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blokkade</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5868144" y="348537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trekken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93005" y="476672"/>
            <a:ext cx="5745955" cy="100811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i="1" dirty="0">
                <a:solidFill>
                  <a:srgbClr val="387038"/>
                </a:solidFill>
                <a:latin typeface="Century Gothic" panose="020B0502020202020204" pitchFamily="34" charset="0"/>
                <a:ea typeface="Calibri"/>
                <a:cs typeface="Times New Roman"/>
              </a:rPr>
              <a:t>Wanneer er speelgoed </a:t>
            </a:r>
            <a:r>
              <a:rPr lang="nl-NL" i="1" u="sng" dirty="0">
                <a:solidFill>
                  <a:srgbClr val="387038"/>
                </a:solidFill>
                <a:latin typeface="Century Gothic" panose="020B0502020202020204" pitchFamily="34" charset="0"/>
                <a:ea typeface="Calibri"/>
                <a:cs typeface="Times New Roman"/>
              </a:rPr>
              <a:t>strandt</a:t>
            </a:r>
            <a:r>
              <a:rPr lang="nl-NL" i="1" dirty="0">
                <a:solidFill>
                  <a:srgbClr val="387038"/>
                </a:solidFill>
                <a:latin typeface="Century Gothic" panose="020B0502020202020204" pitchFamily="34" charset="0"/>
                <a:ea typeface="Calibri"/>
                <a:cs typeface="Times New Roman"/>
              </a:rPr>
              <a:t> in de darmen, kan dit de darm </a:t>
            </a:r>
            <a:r>
              <a:rPr lang="nl-NL" i="1" u="sng" dirty="0">
                <a:solidFill>
                  <a:srgbClr val="387038"/>
                </a:solidFill>
                <a:latin typeface="Century Gothic" panose="020B0502020202020204" pitchFamily="34" charset="0"/>
                <a:ea typeface="Calibri"/>
                <a:cs typeface="Times New Roman"/>
              </a:rPr>
              <a:t>blokkeren</a:t>
            </a:r>
            <a:r>
              <a:rPr lang="nl-NL" i="1" dirty="0">
                <a:solidFill>
                  <a:srgbClr val="387038"/>
                </a:solidFill>
                <a:latin typeface="Century Gothic" panose="020B0502020202020204" pitchFamily="34" charset="0"/>
                <a:ea typeface="Calibri"/>
                <a:cs typeface="Times New Roman"/>
              </a:rPr>
              <a:t>. Een dokter kan het weer </a:t>
            </a:r>
            <a:r>
              <a:rPr lang="nl-NL" i="1" u="sng" dirty="0">
                <a:solidFill>
                  <a:srgbClr val="387038"/>
                </a:solidFill>
                <a:latin typeface="Century Gothic" panose="020B0502020202020204" pitchFamily="34" charset="0"/>
                <a:ea typeface="Calibri"/>
                <a:cs typeface="Times New Roman"/>
              </a:rPr>
              <a:t>vlot trekken </a:t>
            </a:r>
            <a:r>
              <a:rPr lang="nl-NL" i="1" dirty="0">
                <a:solidFill>
                  <a:srgbClr val="387038"/>
                </a:solidFill>
                <a:latin typeface="Century Gothic" panose="020B0502020202020204" pitchFamily="34" charset="0"/>
                <a:ea typeface="Calibri"/>
                <a:cs typeface="Times New Roman"/>
              </a:rPr>
              <a:t>en de blokkade oplossen. </a:t>
            </a:r>
            <a:endParaRPr lang="nl-NL" sz="105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12079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32433" y="4307161"/>
            <a:ext cx="299478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zo trekken dat het niet meer vast zit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127177" y="453809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stranden</a:t>
            </a:r>
            <a:endParaRPr lang="nl-NL" sz="1100" dirty="0">
              <a:effectLst/>
              <a:latin typeface="Century Gothic" panose="020B0502020202020204" pitchFamily="34" charset="0"/>
              <a:ea typeface="Calibri"/>
              <a:cs typeface="Times New Roman"/>
            </a:endParaRPr>
          </a:p>
        </p:txBody>
      </p:sp>
      <p:sp>
        <p:nvSpPr>
          <p:cNvPr id="20" name="Text Box 14"/>
          <p:cNvSpPr txBox="1"/>
          <p:nvPr/>
        </p:nvSpPr>
        <p:spPr>
          <a:xfrm>
            <a:off x="5868144" y="291712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vlot</a:t>
            </a:r>
            <a:endParaRPr lang="nl-NL" sz="1100" dirty="0">
              <a:effectLst/>
              <a:latin typeface="Century Gothic" panose="020B0502020202020204" pitchFamily="34" charset="0"/>
              <a:ea typeface="Calibri"/>
              <a:cs typeface="Times New Roman"/>
            </a:endParaRPr>
          </a:p>
        </p:txBody>
      </p:sp>
      <p:grpSp>
        <p:nvGrpSpPr>
          <p:cNvPr id="24" name="Groep 23"/>
          <p:cNvGrpSpPr/>
          <p:nvPr/>
        </p:nvGrpSpPr>
        <p:grpSpPr>
          <a:xfrm>
            <a:off x="521823" y="2351988"/>
            <a:ext cx="2349512" cy="2025280"/>
            <a:chOff x="1979712" y="1556792"/>
            <a:chExt cx="5635196" cy="4857540"/>
          </a:xfrm>
        </p:grpSpPr>
        <p:pic>
          <p:nvPicPr>
            <p:cNvPr id="25" name="Picture 2" descr="C:\Users\dasg\Downloads\shutterstock_17084376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9712" y="1556792"/>
              <a:ext cx="5635196" cy="4857540"/>
            </a:xfrm>
            <a:prstGeom prst="rect">
              <a:avLst/>
            </a:prstGeom>
            <a:noFill/>
            <a:extLst>
              <a:ext uri="{909E8E84-426E-40DD-AFC4-6F175D3DCCD1}">
                <a14:hiddenFill xmlns:a14="http://schemas.microsoft.com/office/drawing/2010/main">
                  <a:solidFill>
                    <a:srgbClr val="FFFFFF"/>
                  </a:solidFill>
                </a14:hiddenFill>
              </a:ext>
            </a:extLst>
          </p:spPr>
        </p:pic>
        <p:pic>
          <p:nvPicPr>
            <p:cNvPr id="26" name="Afbeelding 25" descr="C:\Users\dasg\Downloads\shutterstock_1832548768.jpg"/>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20369007">
              <a:off x="5363332" y="5097924"/>
              <a:ext cx="576064" cy="510858"/>
            </a:xfrm>
            <a:prstGeom prst="rect">
              <a:avLst/>
            </a:prstGeom>
            <a:noFill/>
            <a:ln>
              <a:noFill/>
            </a:ln>
          </p:spPr>
        </p:pic>
        <p:sp>
          <p:nvSpPr>
            <p:cNvPr id="27" name="Ovaal 26"/>
            <p:cNvSpPr/>
            <p:nvPr/>
          </p:nvSpPr>
          <p:spPr>
            <a:xfrm>
              <a:off x="5292080" y="5005028"/>
              <a:ext cx="936104" cy="80023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8" name="Picture 3" descr="C:\Users\dasg\Downloads\shutterstock_1454664806.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363" b="-396"/>
          <a:stretch/>
        </p:blipFill>
        <p:spPr bwMode="auto">
          <a:xfrm>
            <a:off x="3315444" y="1656626"/>
            <a:ext cx="2048644" cy="1791759"/>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14"/>
          <p:cNvSpPr txBox="1"/>
          <p:nvPr/>
        </p:nvSpPr>
        <p:spPr>
          <a:xfrm>
            <a:off x="3113180" y="4885376"/>
            <a:ext cx="2830499" cy="9781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0" name="Tekstvak 2"/>
          <p:cNvSpPr txBox="1">
            <a:spLocks noChangeArrowheads="1"/>
          </p:cNvSpPr>
          <p:nvPr/>
        </p:nvSpPr>
        <p:spPr bwMode="auto">
          <a:xfrm>
            <a:off x="3113180" y="4883225"/>
            <a:ext cx="299478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afsluiting van een doorgang</a:t>
            </a:r>
            <a:endParaRPr lang="nl-NL" sz="1050" dirty="0">
              <a:effectLst/>
              <a:latin typeface="Century Gothic" panose="020B0502020202020204" pitchFamily="34" charset="0"/>
              <a:ea typeface="Calibri"/>
              <a:cs typeface="Times New Roman"/>
            </a:endParaRPr>
          </a:p>
        </p:txBody>
      </p:sp>
      <p:sp>
        <p:nvSpPr>
          <p:cNvPr id="31" name="Text Box 14"/>
          <p:cNvSpPr txBox="1"/>
          <p:nvPr/>
        </p:nvSpPr>
        <p:spPr>
          <a:xfrm>
            <a:off x="251520" y="537354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2" name="Tekstvak 2"/>
          <p:cNvSpPr txBox="1">
            <a:spLocks noChangeArrowheads="1"/>
          </p:cNvSpPr>
          <p:nvPr/>
        </p:nvSpPr>
        <p:spPr bwMode="auto">
          <a:xfrm>
            <a:off x="271193" y="5373542"/>
            <a:ext cx="299478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vastlopen</a:t>
            </a:r>
            <a:endParaRPr lang="nl-NL" sz="1050" dirty="0">
              <a:effectLst/>
              <a:latin typeface="Century Gothic" panose="020B0502020202020204" pitchFamily="34" charset="0"/>
              <a:ea typeface="Calibri"/>
              <a:cs typeface="Times New Roman"/>
            </a:endParaRPr>
          </a:p>
        </p:txBody>
      </p:sp>
      <p:sp>
        <p:nvSpPr>
          <p:cNvPr id="33" name="Text Box 14"/>
          <p:cNvSpPr txBox="1"/>
          <p:nvPr/>
        </p:nvSpPr>
        <p:spPr>
          <a:xfrm>
            <a:off x="2998397" y="3485376"/>
            <a:ext cx="3138805" cy="77719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de</a:t>
            </a:r>
            <a:endParaRPr lang="nl-NL" sz="1100" dirty="0">
              <a:effectLst/>
              <a:latin typeface="Century Gothic" panose="020B0502020202020204" pitchFamily="34" charset="0"/>
              <a:ea typeface="Calibri"/>
              <a:cs typeface="Times New Roman"/>
            </a:endParaRPr>
          </a:p>
        </p:txBody>
      </p:sp>
      <p:pic>
        <p:nvPicPr>
          <p:cNvPr id="34" name="Picture 2" descr="C:\Users\dasg\Downloads\shutterstock_1687154248.jpg">
            <a:extLst>
              <a:ext uri="{FF2B5EF4-FFF2-40B4-BE49-F238E27FC236}">
                <a16:creationId xmlns:a16="http://schemas.microsoft.com/office/drawing/2014/main" id="{B97381D1-1349-4BDF-8479-80A181183C4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36498" y="1052736"/>
            <a:ext cx="2422367" cy="1671433"/>
          </a:xfrm>
          <a:prstGeom prst="rect">
            <a:avLst/>
          </a:prstGeom>
          <a:noFill/>
          <a:extLst>
            <a:ext uri="{909E8E84-426E-40DD-AFC4-6F175D3DCCD1}">
              <a14:hiddenFill xmlns:a14="http://schemas.microsoft.com/office/drawing/2010/main">
                <a:solidFill>
                  <a:srgbClr val="FFFFFF"/>
                </a:solidFill>
              </a14:hiddenFill>
            </a:ext>
          </a:extLst>
        </p:spPr>
      </p:pic>
      <p:pic>
        <p:nvPicPr>
          <p:cNvPr id="35" name="Afbeelding 34" descr="C:\Users\dasg\Downloads\shutterstock_1832548768.jpg"/>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20369007">
            <a:off x="7389230" y="1809876"/>
            <a:ext cx="291319" cy="280836"/>
          </a:xfrm>
          <a:prstGeom prst="rect">
            <a:avLst/>
          </a:prstGeom>
          <a:noFill/>
          <a:ln>
            <a:noFill/>
          </a:ln>
        </p:spPr>
      </p:pic>
    </p:spTree>
    <p:extLst>
      <p:ext uri="{BB962C8B-B14F-4D97-AF65-F5344CB8AC3E}">
        <p14:creationId xmlns:p14="http://schemas.microsoft.com/office/powerpoint/2010/main" val="100908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04800" y="61495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schatting</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exact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ongeveer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Er gaan </a:t>
            </a:r>
            <a:r>
              <a:rPr lang="nl-NL" sz="2200" i="1" u="sng" dirty="0">
                <a:solidFill>
                  <a:srgbClr val="387038"/>
                </a:solidFill>
                <a:latin typeface="Century Gothic" panose="020B0502020202020204" pitchFamily="34" charset="0"/>
                <a:ea typeface="Calibri"/>
                <a:cs typeface="Times New Roman"/>
              </a:rPr>
              <a:t>naar schatting </a:t>
            </a:r>
            <a:r>
              <a:rPr lang="nl-NL" sz="2200" i="1" dirty="0">
                <a:solidFill>
                  <a:srgbClr val="387038"/>
                </a:solidFill>
                <a:latin typeface="Century Gothic" panose="020B0502020202020204" pitchFamily="34" charset="0"/>
                <a:ea typeface="Calibri"/>
                <a:cs typeface="Times New Roman"/>
              </a:rPr>
              <a:t>1000 kinderen per jaar naar de dokter omdat ze iets hebben ingeslikt.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precies </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4000"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36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Er zijn </a:t>
            </a:r>
            <a:r>
              <a:rPr lang="nl-NL" sz="2200" i="1" u="sng" dirty="0">
                <a:solidFill>
                  <a:srgbClr val="387038"/>
                </a:solidFill>
                <a:latin typeface="Century Gothic" panose="020B0502020202020204" pitchFamily="34" charset="0"/>
                <a:ea typeface="Calibri"/>
                <a:cs typeface="Times New Roman"/>
              </a:rPr>
              <a:t>exact</a:t>
            </a:r>
            <a:r>
              <a:rPr lang="nl-NL" sz="2200" i="1" dirty="0">
                <a:solidFill>
                  <a:srgbClr val="387038"/>
                </a:solidFill>
                <a:latin typeface="Century Gothic" panose="020B0502020202020204" pitchFamily="34" charset="0"/>
                <a:ea typeface="Calibri"/>
                <a:cs typeface="Times New Roman"/>
              </a:rPr>
              <a:t> 2 knikkers ingeslikt door het kind. </a:t>
            </a:r>
            <a:endParaRPr lang="nl-NL" sz="1100" dirty="0">
              <a:effectLst/>
              <a:latin typeface="Calibri"/>
              <a:ea typeface="Calibri"/>
              <a:cs typeface="Times New Roman"/>
            </a:endParaRPr>
          </a:p>
        </p:txBody>
      </p:sp>
      <p:sp>
        <p:nvSpPr>
          <p:cNvPr id="16" name="Tekstvak 2"/>
          <p:cNvSpPr txBox="1">
            <a:spLocks noChangeArrowheads="1"/>
          </p:cNvSpPr>
          <p:nvPr/>
        </p:nvSpPr>
        <p:spPr bwMode="auto">
          <a:xfrm>
            <a:off x="304799" y="4462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naar</a:t>
            </a:r>
            <a:endParaRPr lang="nl-NL" sz="5400" dirty="0">
              <a:effectLst/>
              <a:latin typeface="Century Gothic" panose="020B0502020202020204" pitchFamily="34" charset="0"/>
              <a:ea typeface="Calibri"/>
              <a:cs typeface="Times New Roman"/>
            </a:endParaRPr>
          </a:p>
        </p:txBody>
      </p:sp>
      <p:grpSp>
        <p:nvGrpSpPr>
          <p:cNvPr id="17" name="Groep 16"/>
          <p:cNvGrpSpPr/>
          <p:nvPr/>
        </p:nvGrpSpPr>
        <p:grpSpPr>
          <a:xfrm>
            <a:off x="905134" y="2385687"/>
            <a:ext cx="2596999" cy="1607852"/>
            <a:chOff x="750865" y="1484784"/>
            <a:chExt cx="8025195" cy="4968552"/>
          </a:xfrm>
        </p:grpSpPr>
        <p:pic>
          <p:nvPicPr>
            <p:cNvPr id="18" name="Picture 2" descr="C:\Users\dasg\Downloads\shutterstock_45085357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1760" y="2201984"/>
              <a:ext cx="6364300" cy="4251352"/>
            </a:xfrm>
            <a:prstGeom prst="rect">
              <a:avLst/>
            </a:prstGeom>
            <a:noFill/>
            <a:extLst>
              <a:ext uri="{909E8E84-426E-40DD-AFC4-6F175D3DCCD1}">
                <a14:hiddenFill xmlns:a14="http://schemas.microsoft.com/office/drawing/2010/main">
                  <a:solidFill>
                    <a:srgbClr val="FFFFFF"/>
                  </a:solidFill>
                </a14:hiddenFill>
              </a:ext>
            </a:extLst>
          </p:spPr>
        </p:pic>
        <p:sp>
          <p:nvSpPr>
            <p:cNvPr id="19" name="Wolkvormige toelichting 18"/>
            <p:cNvSpPr/>
            <p:nvPr/>
          </p:nvSpPr>
          <p:spPr>
            <a:xfrm>
              <a:off x="750865" y="1484784"/>
              <a:ext cx="3888432" cy="2307136"/>
            </a:xfrm>
            <a:prstGeom prst="cloudCallout">
              <a:avLst>
                <a:gd name="adj1" fmla="val 75428"/>
                <a:gd name="adj2" fmla="val 224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p:cNvSpPr txBox="1"/>
            <p:nvPr/>
          </p:nvSpPr>
          <p:spPr>
            <a:xfrm>
              <a:off x="1623810" y="2009883"/>
              <a:ext cx="2016225" cy="1141302"/>
            </a:xfrm>
            <a:prstGeom prst="rect">
              <a:avLst/>
            </a:prstGeom>
            <a:noFill/>
          </p:spPr>
          <p:txBody>
            <a:bodyPr wrap="square" rtlCol="0">
              <a:spAutoFit/>
            </a:bodyPr>
            <a:lstStyle/>
            <a:p>
              <a:r>
                <a:rPr lang="nl-NL" dirty="0">
                  <a:solidFill>
                    <a:srgbClr val="00B050"/>
                  </a:solidFill>
                </a:rPr>
                <a:t>1000</a:t>
              </a:r>
            </a:p>
          </p:txBody>
        </p:sp>
      </p:grpSp>
      <p:pic>
        <p:nvPicPr>
          <p:cNvPr id="9218" name="Picture 2" descr="C:\Users\dasg\Downloads\shutterstock_61119797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84794" y="2555612"/>
            <a:ext cx="2874404" cy="192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41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312"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547664" y="476672"/>
            <a:ext cx="455341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547664" y="404664"/>
            <a:ext cx="468052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goederen</a:t>
            </a:r>
            <a:endParaRPr lang="nl-NL" sz="4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90102" y="3429249"/>
            <a:ext cx="122302" cy="728343"/>
          </a:xfrm>
          <a:prstGeom prst="rect">
            <a:avLst/>
          </a:prstGeom>
        </p:spPr>
      </p:pic>
      <p:sp>
        <p:nvSpPr>
          <p:cNvPr id="13" name="Text Box 14"/>
          <p:cNvSpPr txBox="1"/>
          <p:nvPr/>
        </p:nvSpPr>
        <p:spPr>
          <a:xfrm>
            <a:off x="6228184" y="476672"/>
            <a:ext cx="2520280" cy="69088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5203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spullen</a:t>
            </a:r>
            <a:endParaRPr lang="nl-NL" sz="1100" dirty="0">
              <a:effectLst/>
              <a:latin typeface="Century Gothic" panose="020B0502020202020204" pitchFamily="34" charset="0"/>
              <a:ea typeface="Calibri"/>
              <a:cs typeface="Times New Roman"/>
            </a:endParaRPr>
          </a:p>
        </p:txBody>
      </p:sp>
      <p:pic>
        <p:nvPicPr>
          <p:cNvPr id="21" name="Picture 2" descr="C:\Users\dasg\Downloads\shutterstock_165275128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568" y="4005064"/>
            <a:ext cx="2448272" cy="1635446"/>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22" name="Picture 3" descr="C:\Users\dasg\Downloads\shutterstock_1498373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94347" y="4005064"/>
            <a:ext cx="2301663" cy="1597354"/>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23" name="Picture 4" descr="C:\Users\dasg\Downloads\shutterstock_140080945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60232" y="4005064"/>
            <a:ext cx="1772661" cy="177266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61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13 – 30 maart 2021</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171400"/>
            <a:ext cx="9144000" cy="3270126"/>
          </a:xfrm>
          <a:prstGeom prst="rect">
            <a:avLst/>
          </a:prstGeom>
          <a:noFill/>
        </p:spPr>
        <p:txBody>
          <a:bodyPr wrap="square" rtlCol="0">
            <a:spAutoFit/>
          </a:bodyPr>
          <a:lstStyle/>
          <a:p>
            <a:pPr fontAlgn="t"/>
            <a:r>
              <a:rPr lang="nl-NL" sz="7200" b="1" u="sng" dirty="0">
                <a:solidFill>
                  <a:prstClr val="black"/>
                </a:solidFill>
                <a:latin typeface="Century Gothic" panose="020B0502020202020204" pitchFamily="34" charset="0"/>
              </a:rPr>
              <a:t>variëren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verschillen</a:t>
            </a:r>
            <a:endParaRPr lang="nl-NL" sz="1600" i="1" dirty="0">
              <a:solidFill>
                <a:srgbClr val="00B050"/>
              </a:solidFill>
              <a:latin typeface="Century Gothic" panose="020B0502020202020204" pitchFamily="34" charset="0"/>
            </a:endParaRPr>
          </a:p>
          <a:p>
            <a:pPr lvl="0"/>
            <a:endParaRPr lang="nl-NL" sz="1050" i="1" dirty="0">
              <a:solidFill>
                <a:srgbClr val="00B050"/>
              </a:solidFill>
              <a:latin typeface="Century Gothic" panose="020B0502020202020204" pitchFamily="34" charset="0"/>
            </a:endParaRPr>
          </a:p>
          <a:p>
            <a:pPr lvl="0"/>
            <a:endParaRPr lang="nl-NL" sz="2000" i="1" dirty="0">
              <a:solidFill>
                <a:srgbClr val="00B050"/>
              </a:solidFill>
              <a:latin typeface="Century Gothic" panose="020B0502020202020204" pitchFamily="34" charset="0"/>
            </a:endParaRPr>
          </a:p>
          <a:p>
            <a:r>
              <a:rPr lang="nl-NL" sz="2800" i="1" dirty="0">
                <a:solidFill>
                  <a:srgbClr val="387038"/>
                </a:solidFill>
                <a:latin typeface="Century Gothic" panose="020B0502020202020204" pitchFamily="34" charset="0"/>
                <a:ea typeface="Calibri"/>
                <a:cs typeface="Times New Roman"/>
              </a:rPr>
              <a:t>Je kunt goed </a:t>
            </a:r>
            <a:r>
              <a:rPr lang="nl-NL" sz="2800" i="1" u="sng" dirty="0">
                <a:solidFill>
                  <a:srgbClr val="387038"/>
                </a:solidFill>
                <a:latin typeface="Century Gothic" panose="020B0502020202020204" pitchFamily="34" charset="0"/>
                <a:ea typeface="Calibri"/>
                <a:cs typeface="Times New Roman"/>
              </a:rPr>
              <a:t>variëren</a:t>
            </a:r>
            <a:r>
              <a:rPr lang="nl-NL" sz="2800" i="1" dirty="0">
                <a:solidFill>
                  <a:srgbClr val="387038"/>
                </a:solidFill>
                <a:latin typeface="Century Gothic" panose="020B0502020202020204" pitchFamily="34" charset="0"/>
                <a:ea typeface="Calibri"/>
                <a:cs typeface="Times New Roman"/>
              </a:rPr>
              <a:t> met ontbijtkoek, want er is zoveel variatie te koop. </a:t>
            </a:r>
            <a:endParaRPr lang="nl-NL" sz="2800" i="1" dirty="0">
              <a:solidFill>
                <a:srgbClr val="00B050"/>
              </a:solidFill>
              <a:latin typeface="Century Gothic" panose="020B0502020202020204" pitchFamily="34" charset="0"/>
            </a:endParaRPr>
          </a:p>
        </p:txBody>
      </p:sp>
      <p:pic>
        <p:nvPicPr>
          <p:cNvPr id="4" name="Afbeelding 3" descr="Afbeelding met tekst&#10;&#10;Automatisch gegenereerde beschrijving">
            <a:extLst>
              <a:ext uri="{FF2B5EF4-FFF2-40B4-BE49-F238E27FC236}">
                <a16:creationId xmlns:a16="http://schemas.microsoft.com/office/drawing/2014/main" id="{4652590F-FA46-4285-AAA1-BB631BC1C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8725" y="404664"/>
            <a:ext cx="1012985" cy="775947"/>
          </a:xfrm>
          <a:prstGeom prst="rect">
            <a:avLst/>
          </a:prstGeom>
        </p:spPr>
      </p:pic>
      <p:pic>
        <p:nvPicPr>
          <p:cNvPr id="5" name="Afbeelding 4" descr="Afbeelding met donut, voedsel, brood&#10;&#10;Automatisch gegenereerde beschrijving">
            <a:extLst>
              <a:ext uri="{FF2B5EF4-FFF2-40B4-BE49-F238E27FC236}">
                <a16:creationId xmlns:a16="http://schemas.microsoft.com/office/drawing/2014/main" id="{949BD840-C18E-486D-9FFD-3392EDC03C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1570" y="544187"/>
            <a:ext cx="954635" cy="1272847"/>
          </a:xfrm>
          <a:prstGeom prst="rect">
            <a:avLst/>
          </a:prstGeom>
        </p:spPr>
      </p:pic>
      <p:pic>
        <p:nvPicPr>
          <p:cNvPr id="7" name="Afbeelding 6" descr="Afbeelding met taart, voedsel, stuk, punt&#10;&#10;Automatisch gegenereerde beschrijving">
            <a:extLst>
              <a:ext uri="{FF2B5EF4-FFF2-40B4-BE49-F238E27FC236}">
                <a16:creationId xmlns:a16="http://schemas.microsoft.com/office/drawing/2014/main" id="{3CBD50D2-133A-42F8-979D-01DB5CB69C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3817" y="2924944"/>
            <a:ext cx="1788481" cy="1194705"/>
          </a:xfrm>
          <a:prstGeom prst="rect">
            <a:avLst/>
          </a:prstGeom>
        </p:spPr>
      </p:pic>
    </p:spTree>
    <p:extLst>
      <p:ext uri="{BB962C8B-B14F-4D97-AF65-F5344CB8AC3E}">
        <p14:creationId xmlns:p14="http://schemas.microsoft.com/office/powerpoint/2010/main" val="2128607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7" y="0"/>
            <a:ext cx="9144000" cy="3270126"/>
          </a:xfrm>
          <a:prstGeom prst="rect">
            <a:avLst/>
          </a:prstGeom>
          <a:noFill/>
        </p:spPr>
        <p:txBody>
          <a:bodyPr wrap="square" rtlCol="0">
            <a:spAutoFit/>
          </a:bodyPr>
          <a:lstStyle/>
          <a:p>
            <a:pPr fontAlgn="t"/>
            <a:r>
              <a:rPr lang="nl-NL" sz="7200" b="1" u="sng" dirty="0">
                <a:solidFill>
                  <a:prstClr val="black"/>
                </a:solidFill>
                <a:latin typeface="Century Gothic" panose="020B0502020202020204" pitchFamily="34" charset="0"/>
              </a:rPr>
              <a:t>winnen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besparen</a:t>
            </a:r>
            <a:endParaRPr lang="nl-NL" sz="1600" i="1" dirty="0">
              <a:solidFill>
                <a:srgbClr val="00B050"/>
              </a:solidFill>
              <a:latin typeface="Century Gothic" panose="020B0502020202020204" pitchFamily="34" charset="0"/>
            </a:endParaRPr>
          </a:p>
          <a:p>
            <a:pPr lvl="0"/>
            <a:endParaRPr lang="nl-NL" sz="105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r>
              <a:rPr lang="nl-NL" sz="2800" i="1" dirty="0">
                <a:solidFill>
                  <a:srgbClr val="387038"/>
                </a:solidFill>
                <a:latin typeface="Century Gothic" panose="020B0502020202020204" pitchFamily="34" charset="0"/>
                <a:ea typeface="Calibri"/>
                <a:cs typeface="Times New Roman"/>
              </a:rPr>
              <a:t>Als je je kind ontbijtkoek laat eten, </a:t>
            </a:r>
            <a:r>
              <a:rPr lang="nl-NL" sz="2800" i="1" u="sng" dirty="0">
                <a:solidFill>
                  <a:srgbClr val="387038"/>
                </a:solidFill>
                <a:latin typeface="Century Gothic" panose="020B0502020202020204" pitchFamily="34" charset="0"/>
                <a:ea typeface="Calibri"/>
                <a:cs typeface="Times New Roman"/>
              </a:rPr>
              <a:t>win</a:t>
            </a:r>
            <a:r>
              <a:rPr lang="nl-NL" sz="2800" i="1" dirty="0">
                <a:solidFill>
                  <a:srgbClr val="387038"/>
                </a:solidFill>
                <a:latin typeface="Century Gothic" panose="020B0502020202020204" pitchFamily="34" charset="0"/>
                <a:ea typeface="Calibri"/>
                <a:cs typeface="Times New Roman"/>
              </a:rPr>
              <a:t> je daarmee een bezoekje aan de huisarts.</a:t>
            </a:r>
            <a:endParaRPr lang="nl-NL" sz="3000" i="1" dirty="0">
              <a:solidFill>
                <a:srgbClr val="00B050"/>
              </a:solidFill>
              <a:latin typeface="Century Gothic" panose="020B0502020202020204" pitchFamily="34" charset="0"/>
            </a:endParaRPr>
          </a:p>
        </p:txBody>
      </p:sp>
      <p:pic>
        <p:nvPicPr>
          <p:cNvPr id="5" name="Picture 2" descr="C:\Users\dasg\Downloads\shutterstock_2905873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3302830"/>
            <a:ext cx="4693473" cy="3135240"/>
          </a:xfrm>
          <a:prstGeom prst="rect">
            <a:avLst/>
          </a:prstGeom>
          <a:noFill/>
          <a:extLst>
            <a:ext uri="{909E8E84-426E-40DD-AFC4-6F175D3DCCD1}">
              <a14:hiddenFill xmlns:a14="http://schemas.microsoft.com/office/drawing/2010/main">
                <a:solidFill>
                  <a:srgbClr val="FFFFFF"/>
                </a:solidFill>
              </a14:hiddenFill>
            </a:ext>
          </a:extLst>
        </p:spPr>
      </p:pic>
      <p:sp>
        <p:nvSpPr>
          <p:cNvPr id="6" name="Vermenigvuldigen 5"/>
          <p:cNvSpPr/>
          <p:nvPr/>
        </p:nvSpPr>
        <p:spPr>
          <a:xfrm rot="20907763">
            <a:off x="1156557" y="2443257"/>
            <a:ext cx="5044929" cy="4958154"/>
          </a:xfrm>
          <a:prstGeom prst="mathMultiply">
            <a:avLst>
              <a:gd name="adj1" fmla="val 11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9410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uiteenlopend</a:t>
            </a:r>
          </a:p>
        </p:txBody>
      </p:sp>
      <p:pic>
        <p:nvPicPr>
          <p:cNvPr id="1026" name="Picture 2" descr="C:\Users\dasg\Downloads\shutterstock_16527512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5521" y="4221088"/>
            <a:ext cx="2704884" cy="18068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sg\Downloads\shutterstock_1498373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4168" y="2636912"/>
            <a:ext cx="1698104" cy="1178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sg\Downloads\shutterstock_14008094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37689" y="2042735"/>
            <a:ext cx="1772661" cy="177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9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bestemming</a:t>
            </a:r>
          </a:p>
        </p:txBody>
      </p:sp>
      <p:pic>
        <p:nvPicPr>
          <p:cNvPr id="2050" name="Picture 2" descr="C:\Users\dasg\Downloads\shutterstock_190334821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672" y="1772816"/>
            <a:ext cx="6048672" cy="453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27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stranden</a:t>
            </a:r>
            <a:endParaRPr lang="nl-NL" sz="7200" b="1" u="sng" dirty="0">
              <a:latin typeface="Century Gothic" panose="020B0502020202020204" pitchFamily="34" charset="0"/>
            </a:endParaRPr>
          </a:p>
        </p:txBody>
      </p:sp>
      <p:grpSp>
        <p:nvGrpSpPr>
          <p:cNvPr id="5" name="Groep 4"/>
          <p:cNvGrpSpPr/>
          <p:nvPr/>
        </p:nvGrpSpPr>
        <p:grpSpPr>
          <a:xfrm>
            <a:off x="1979712" y="1556792"/>
            <a:ext cx="5635196" cy="4857540"/>
            <a:chOff x="1979712" y="1556792"/>
            <a:chExt cx="5635196" cy="4857540"/>
          </a:xfrm>
        </p:grpSpPr>
        <p:pic>
          <p:nvPicPr>
            <p:cNvPr id="3074" name="Picture 2" descr="C:\Users\dasg\Downloads\shutterstock_170843764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9712" y="1556792"/>
              <a:ext cx="5635196" cy="485754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C:\Users\dasg\Downloads\shutterstock_1832548768.jpg"/>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20369007">
              <a:off x="5363332" y="5097924"/>
              <a:ext cx="576064" cy="510858"/>
            </a:xfrm>
            <a:prstGeom prst="rect">
              <a:avLst/>
            </a:prstGeom>
            <a:noFill/>
            <a:ln>
              <a:noFill/>
            </a:ln>
          </p:spPr>
        </p:pic>
        <p:sp>
          <p:nvSpPr>
            <p:cNvPr id="3" name="Ovaal 2"/>
            <p:cNvSpPr/>
            <p:nvPr/>
          </p:nvSpPr>
          <p:spPr>
            <a:xfrm>
              <a:off x="5292080" y="5005028"/>
              <a:ext cx="936104" cy="80023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91277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44624"/>
            <a:ext cx="9504040" cy="1340768"/>
          </a:xfrm>
          <a:prstGeom prst="rect">
            <a:avLst/>
          </a:prstGeom>
        </p:spPr>
        <p:txBody>
          <a:bodyPr vert="horz" lIns="91440" tIns="45720" rIns="91440" bIns="45720" rtlCol="0" anchor="ctr">
            <a:noAutofit/>
          </a:bodyPr>
          <a:lstStyle/>
          <a:p>
            <a:pPr>
              <a:spcBef>
                <a:spcPct val="0"/>
              </a:spcBef>
              <a:spcAft>
                <a:spcPts val="600"/>
              </a:spcAft>
            </a:pPr>
            <a:r>
              <a:rPr lang="nl-NL" sz="7200" b="1" u="sng" dirty="0">
                <a:latin typeface="Century Gothic" panose="020B0502020202020204" pitchFamily="34" charset="0"/>
                <a:ea typeface="+mj-ea"/>
                <a:cs typeface="+mj-cs"/>
              </a:rPr>
              <a:t>de blokkade</a:t>
            </a:r>
            <a:endParaRPr lang="nl-NL" sz="7200" b="1" u="sng" kern="1200" dirty="0">
              <a:latin typeface="Century Gothic" panose="020B0502020202020204" pitchFamily="34" charset="0"/>
              <a:ea typeface="+mj-ea"/>
              <a:cs typeface="+mj-cs"/>
            </a:endParaRPr>
          </a:p>
        </p:txBody>
      </p:sp>
      <p:grpSp>
        <p:nvGrpSpPr>
          <p:cNvPr id="3" name="Groep 2"/>
          <p:cNvGrpSpPr/>
          <p:nvPr/>
        </p:nvGrpSpPr>
        <p:grpSpPr>
          <a:xfrm>
            <a:off x="1259632" y="2852936"/>
            <a:ext cx="3880941" cy="3345372"/>
            <a:chOff x="1979712" y="1556792"/>
            <a:chExt cx="5635196" cy="4857540"/>
          </a:xfrm>
        </p:grpSpPr>
        <p:pic>
          <p:nvPicPr>
            <p:cNvPr id="4" name="Picture 2" descr="C:\Users\dasg\Downloads\shutterstock_170843764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1556792"/>
              <a:ext cx="5635196" cy="485754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C:\Users\dasg\Downloads\shutterstock_1832548768.jpg"/>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20369007">
              <a:off x="5363332" y="5097924"/>
              <a:ext cx="576064" cy="510858"/>
            </a:xfrm>
            <a:prstGeom prst="rect">
              <a:avLst/>
            </a:prstGeom>
            <a:noFill/>
            <a:ln>
              <a:noFill/>
            </a:ln>
          </p:spPr>
        </p:pic>
        <p:sp>
          <p:nvSpPr>
            <p:cNvPr id="7" name="Ovaal 6"/>
            <p:cNvSpPr/>
            <p:nvPr/>
          </p:nvSpPr>
          <p:spPr>
            <a:xfrm>
              <a:off x="5292080" y="5005028"/>
              <a:ext cx="936104" cy="80023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099" name="Picture 3" descr="C:\Users\dasg\Downloads\shutterstock_145466480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363" b="-396"/>
          <a:stretch/>
        </p:blipFill>
        <p:spPr bwMode="auto">
          <a:xfrm>
            <a:off x="5292080" y="1278982"/>
            <a:ext cx="3281585" cy="287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6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73" y="37980"/>
            <a:ext cx="9276048" cy="1323439"/>
          </a:xfrm>
          <a:prstGeom prst="rect">
            <a:avLst/>
          </a:prstGeom>
          <a:noFill/>
        </p:spPr>
        <p:txBody>
          <a:bodyPr wrap="square" rtlCol="0">
            <a:spAutoFit/>
          </a:bodyPr>
          <a:lstStyle/>
          <a:p>
            <a:r>
              <a:rPr lang="nl-NL" sz="8000" b="1" u="sng" dirty="0">
                <a:latin typeface="Century Gothic" panose="020B0502020202020204" pitchFamily="34" charset="0"/>
              </a:rPr>
              <a:t>naar schatting</a:t>
            </a:r>
          </a:p>
        </p:txBody>
      </p:sp>
      <p:grpSp>
        <p:nvGrpSpPr>
          <p:cNvPr id="4" name="Groep 3"/>
          <p:cNvGrpSpPr/>
          <p:nvPr/>
        </p:nvGrpSpPr>
        <p:grpSpPr>
          <a:xfrm>
            <a:off x="750865" y="1484784"/>
            <a:ext cx="8025195" cy="4968552"/>
            <a:chOff x="750865" y="1484784"/>
            <a:chExt cx="8025195" cy="4968552"/>
          </a:xfrm>
        </p:grpSpPr>
        <p:pic>
          <p:nvPicPr>
            <p:cNvPr id="5122" name="Picture 2" descr="C:\Users\dasg\Downloads\shutterstock_45085357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760" y="2201984"/>
              <a:ext cx="6364300" cy="4251352"/>
            </a:xfrm>
            <a:prstGeom prst="rect">
              <a:avLst/>
            </a:prstGeom>
            <a:noFill/>
            <a:extLst>
              <a:ext uri="{909E8E84-426E-40DD-AFC4-6F175D3DCCD1}">
                <a14:hiddenFill xmlns:a14="http://schemas.microsoft.com/office/drawing/2010/main">
                  <a:solidFill>
                    <a:srgbClr val="FFFFFF"/>
                  </a:solidFill>
                </a14:hiddenFill>
              </a:ext>
            </a:extLst>
          </p:spPr>
        </p:pic>
        <p:sp>
          <p:nvSpPr>
            <p:cNvPr id="2" name="Wolkvormige toelichting 1"/>
            <p:cNvSpPr/>
            <p:nvPr/>
          </p:nvSpPr>
          <p:spPr>
            <a:xfrm>
              <a:off x="750865" y="1484784"/>
              <a:ext cx="3888432" cy="2307136"/>
            </a:xfrm>
            <a:prstGeom prst="cloudCallout">
              <a:avLst>
                <a:gd name="adj1" fmla="val 75428"/>
                <a:gd name="adj2" fmla="val 224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1763688" y="2201984"/>
              <a:ext cx="2016224" cy="830997"/>
            </a:xfrm>
            <a:prstGeom prst="rect">
              <a:avLst/>
            </a:prstGeom>
            <a:noFill/>
          </p:spPr>
          <p:txBody>
            <a:bodyPr wrap="square" rtlCol="0">
              <a:spAutoFit/>
            </a:bodyPr>
            <a:lstStyle/>
            <a:p>
              <a:r>
                <a:rPr lang="nl-NL" sz="4800" dirty="0">
                  <a:solidFill>
                    <a:srgbClr val="00B050"/>
                  </a:solidFill>
                </a:rPr>
                <a:t>1000</a:t>
              </a:r>
            </a:p>
          </p:txBody>
        </p:sp>
      </p:grpSp>
    </p:spTree>
    <p:extLst>
      <p:ext uri="{BB962C8B-B14F-4D97-AF65-F5344CB8AC3E}">
        <p14:creationId xmlns:p14="http://schemas.microsoft.com/office/powerpoint/2010/main" val="198754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vlot trekken</a:t>
            </a:r>
            <a:endParaRPr lang="nl-NL" sz="6800" b="1" u="sng" dirty="0">
              <a:latin typeface="Century Gothic" panose="020B0502020202020204" pitchFamily="34" charset="0"/>
            </a:endParaRPr>
          </a:p>
        </p:txBody>
      </p:sp>
      <p:grpSp>
        <p:nvGrpSpPr>
          <p:cNvPr id="3" name="Groep 2">
            <a:extLst>
              <a:ext uri="{FF2B5EF4-FFF2-40B4-BE49-F238E27FC236}">
                <a16:creationId xmlns:a16="http://schemas.microsoft.com/office/drawing/2014/main" id="{C9634E4E-A1D8-48DB-AD5C-043CE3EF7185}"/>
              </a:ext>
            </a:extLst>
          </p:cNvPr>
          <p:cNvGrpSpPr/>
          <p:nvPr/>
        </p:nvGrpSpPr>
        <p:grpSpPr>
          <a:xfrm>
            <a:off x="539552" y="1412776"/>
            <a:ext cx="3762988" cy="3243696"/>
            <a:chOff x="1979712" y="1556792"/>
            <a:chExt cx="5635196" cy="4857540"/>
          </a:xfrm>
        </p:grpSpPr>
        <p:pic>
          <p:nvPicPr>
            <p:cNvPr id="4" name="Picture 2" descr="C:\Users\dasg\Downloads\shutterstock_1708437649.jpg">
              <a:extLst>
                <a:ext uri="{FF2B5EF4-FFF2-40B4-BE49-F238E27FC236}">
                  <a16:creationId xmlns:a16="http://schemas.microsoft.com/office/drawing/2014/main" id="{C8057D20-90AF-421E-9062-DF84AF4F37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1556792"/>
              <a:ext cx="5635196" cy="485754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C:\Users\dasg\Downloads\shutterstock_1832548768.jpg">
              <a:extLst>
                <a:ext uri="{FF2B5EF4-FFF2-40B4-BE49-F238E27FC236}">
                  <a16:creationId xmlns:a16="http://schemas.microsoft.com/office/drawing/2014/main" id="{91D1B216-36B1-4496-A24F-DDBC7B66F986}"/>
                </a:ext>
              </a:extLst>
            </p:cNvPr>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20369007">
              <a:off x="5363332" y="5097924"/>
              <a:ext cx="576064" cy="510858"/>
            </a:xfrm>
            <a:prstGeom prst="rect">
              <a:avLst/>
            </a:prstGeom>
            <a:noFill/>
            <a:ln>
              <a:noFill/>
            </a:ln>
          </p:spPr>
        </p:pic>
        <p:sp>
          <p:nvSpPr>
            <p:cNvPr id="7" name="Ovaal 6">
              <a:extLst>
                <a:ext uri="{FF2B5EF4-FFF2-40B4-BE49-F238E27FC236}">
                  <a16:creationId xmlns:a16="http://schemas.microsoft.com/office/drawing/2014/main" id="{81B84A65-957C-42A7-8571-5A820F55C469}"/>
                </a:ext>
              </a:extLst>
            </p:cNvPr>
            <p:cNvSpPr/>
            <p:nvPr/>
          </p:nvSpPr>
          <p:spPr>
            <a:xfrm>
              <a:off x="5292080" y="5005028"/>
              <a:ext cx="936104" cy="80023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1" name="Picture 2" descr="C:\Users\dasg\Downloads\shutterstock_1687154248.jpg">
            <a:extLst>
              <a:ext uri="{FF2B5EF4-FFF2-40B4-BE49-F238E27FC236}">
                <a16:creationId xmlns:a16="http://schemas.microsoft.com/office/drawing/2014/main" id="{B97381D1-1349-4BDF-8479-80A181183C4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8339" y="3369688"/>
            <a:ext cx="4701009" cy="3243696"/>
          </a:xfrm>
          <a:prstGeom prst="rect">
            <a:avLst/>
          </a:prstGeom>
          <a:noFill/>
          <a:extLst>
            <a:ext uri="{909E8E84-426E-40DD-AFC4-6F175D3DCCD1}">
              <a14:hiddenFill xmlns:a14="http://schemas.microsoft.com/office/drawing/2010/main">
                <a:solidFill>
                  <a:srgbClr val="FFFFFF"/>
                </a:solidFill>
              </a14:hiddenFill>
            </a:ext>
          </a:extLst>
        </p:spPr>
      </p:pic>
      <p:sp>
        <p:nvSpPr>
          <p:cNvPr id="10" name="Pijl: rechts 9">
            <a:extLst>
              <a:ext uri="{FF2B5EF4-FFF2-40B4-BE49-F238E27FC236}">
                <a16:creationId xmlns:a16="http://schemas.microsoft.com/office/drawing/2014/main" id="{C22DDD84-F1F6-4005-AAC3-647A62E67188}"/>
              </a:ext>
            </a:extLst>
          </p:cNvPr>
          <p:cNvSpPr/>
          <p:nvPr/>
        </p:nvSpPr>
        <p:spPr>
          <a:xfrm rot="1224540">
            <a:off x="3453880" y="4333436"/>
            <a:ext cx="2784366" cy="41711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Afbeelding 11" descr="C:\Users\dasg\Downloads\shutterstock_1832548768.jpg"/>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20369007">
            <a:off x="6709304" y="4823146"/>
            <a:ext cx="396733" cy="351826"/>
          </a:xfrm>
          <a:prstGeom prst="rect">
            <a:avLst/>
          </a:prstGeom>
          <a:noFill/>
          <a:ln>
            <a:noFill/>
          </a:ln>
        </p:spPr>
      </p:pic>
    </p:spTree>
    <p:extLst>
      <p:ext uri="{BB962C8B-B14F-4D97-AF65-F5344CB8AC3E}">
        <p14:creationId xmlns:p14="http://schemas.microsoft.com/office/powerpoint/2010/main" val="52702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de goederen</a:t>
            </a:r>
          </a:p>
        </p:txBody>
      </p:sp>
      <p:pic>
        <p:nvPicPr>
          <p:cNvPr id="3" name="Picture 2" descr="C:\Users\dasg\Downloads\shutterstock_16527512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8144" y="2852936"/>
            <a:ext cx="2704884" cy="1806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sg\Downloads\shutterstock_1498373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7012" y="2384783"/>
            <a:ext cx="1698104" cy="11784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asg\Downloads\shutterstock_14008094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7357" y="3019721"/>
            <a:ext cx="1772661" cy="177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611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TotalTime>
  <Words>209</Words>
  <Application>Microsoft Office PowerPoint</Application>
  <PresentationFormat>Diavoorstelling (4:3)</PresentationFormat>
  <Paragraphs>163</Paragraphs>
  <Slides>21</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Bolding - Koster, Mariët</cp:lastModifiedBy>
  <cp:revision>404</cp:revision>
  <dcterms:created xsi:type="dcterms:W3CDTF">2020-12-15T09:16:44Z</dcterms:created>
  <dcterms:modified xsi:type="dcterms:W3CDTF">2021-03-30T13:07:25Z</dcterms:modified>
</cp:coreProperties>
</file>