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341" r:id="rId2"/>
    <p:sldId id="548" r:id="rId3"/>
    <p:sldId id="1314" r:id="rId4"/>
    <p:sldId id="1226" r:id="rId5"/>
    <p:sldId id="1291" r:id="rId6"/>
    <p:sldId id="1238" r:id="rId7"/>
    <p:sldId id="1245" r:id="rId8"/>
    <p:sldId id="1244" r:id="rId9"/>
    <p:sldId id="1241" r:id="rId10"/>
    <p:sldId id="1265" r:id="rId11"/>
    <p:sldId id="1243" r:id="rId12"/>
    <p:sldId id="1266" r:id="rId13"/>
    <p:sldId id="934" r:id="rId14"/>
    <p:sldId id="1323" r:id="rId15"/>
    <p:sldId id="1340" r:id="rId16"/>
    <p:sldId id="1336" r:id="rId17"/>
    <p:sldId id="1337" r:id="rId18"/>
    <p:sldId id="1338" r:id="rId19"/>
    <p:sldId id="1334" r:id="rId20"/>
    <p:sldId id="1342" r:id="rId21"/>
    <p:sldId id="1296" r:id="rId22"/>
    <p:sldId id="1332" r:id="rId23"/>
    <p:sldId id="1339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1341"/>
            <p14:sldId id="548"/>
            <p14:sldId id="1314"/>
            <p14:sldId id="1226"/>
            <p14:sldId id="1291"/>
            <p14:sldId id="1238"/>
            <p14:sldId id="1245"/>
            <p14:sldId id="1244"/>
            <p14:sldId id="1241"/>
            <p14:sldId id="1265"/>
            <p14:sldId id="1243"/>
            <p14:sldId id="1266"/>
            <p14:sldId id="934"/>
            <p14:sldId id="1323"/>
            <p14:sldId id="1340"/>
            <p14:sldId id="1336"/>
            <p14:sldId id="1337"/>
            <p14:sldId id="1338"/>
            <p14:sldId id="1334"/>
            <p14:sldId id="1342"/>
            <p14:sldId id="1296"/>
            <p14:sldId id="1332"/>
            <p14:sldId id="1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93506" autoAdjust="0"/>
  </p:normalViewPr>
  <p:slideViewPr>
    <p:cSldViewPr>
      <p:cViewPr varScale="1">
        <p:scale>
          <a:sx n="67" d="100"/>
          <a:sy n="67" d="100"/>
        </p:scale>
        <p:origin x="11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voortplanten =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 of jongen krijgen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etmaal =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periode van 24 uur, een dag en een nacht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aangezien =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invloed zijn op =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zorgen dat er iets gebeurt met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zogeheten =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die naam; zogenaamd, zogenoemd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opnemen =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(vloeibaars) opzuigen; absorberen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zelden =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bijna nooit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kieskeurig =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snel tevreden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kans lopen =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kan zo zijn dat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schemering =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deel van de dag waarin het halfdonker is</a:t>
            </a:r>
          </a:p>
          <a:p>
            <a:pPr marL="0" indent="0">
              <a:buNone/>
            </a:pPr>
            <a:endParaRPr lang="nl-NL" sz="1400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30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917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91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98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816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07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07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689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009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3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27384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950" u="sng" dirty="0"/>
              <a:t>Semantisatieverhaal B:</a:t>
            </a:r>
            <a:br>
              <a:rPr lang="nl-NL" sz="1950" u="sng" dirty="0"/>
            </a:br>
            <a:r>
              <a:rPr lang="nl-NL" sz="2000" dirty="0"/>
              <a:t>Weet je waar ik een enorme hekel aan heb? Aan muggen. Echt, muggen </a:t>
            </a:r>
            <a:r>
              <a:rPr lang="nl-NL" sz="2000" b="1" u="sng" dirty="0"/>
              <a:t>zijn van invloed op</a:t>
            </a:r>
            <a:r>
              <a:rPr lang="nl-NL" sz="2000" dirty="0"/>
              <a:t> mijn humeur, muggen </a:t>
            </a:r>
            <a:r>
              <a:rPr lang="nl-NL" sz="2000" b="1" i="1" dirty="0"/>
              <a:t>zorgen dat er iets gebeurt met</a:t>
            </a:r>
            <a:r>
              <a:rPr lang="nl-NL" sz="2000" dirty="0"/>
              <a:t> mijn humeur. Ik wou dat de muggen </a:t>
            </a:r>
            <a:r>
              <a:rPr lang="nl-NL" sz="2000" b="1" u="sng" dirty="0"/>
              <a:t>kieskeurig</a:t>
            </a:r>
            <a:r>
              <a:rPr lang="nl-NL" sz="2000" dirty="0"/>
              <a:t> waren. Dat ze </a:t>
            </a:r>
            <a:r>
              <a:rPr lang="nl-NL" sz="2000" b="1" i="1" dirty="0"/>
              <a:t>niet snel tevreden</a:t>
            </a:r>
            <a:r>
              <a:rPr lang="nl-NL" sz="2000" dirty="0"/>
              <a:t> waren. Dat ze mijn bloed niet lekker vinden. Maar ze zijn niet kieskeurig volgens mij. Echt, ik </a:t>
            </a:r>
            <a:r>
              <a:rPr lang="nl-NL" sz="2000" b="1" u="sng" dirty="0"/>
              <a:t>loop altijd de kans</a:t>
            </a:r>
            <a:r>
              <a:rPr lang="nl-NL" sz="2000" dirty="0"/>
              <a:t> geprikt te worden. </a:t>
            </a:r>
            <a:r>
              <a:rPr lang="nl-NL" sz="2000" b="1" i="1" dirty="0"/>
              <a:t>Het kan altijd zo zijn</a:t>
            </a:r>
            <a:r>
              <a:rPr lang="nl-NL" sz="2000" dirty="0"/>
              <a:t> dat ze me prikken. Het komt maar </a:t>
            </a:r>
            <a:r>
              <a:rPr lang="nl-NL" sz="2000" b="1" u="sng" dirty="0"/>
              <a:t>zelden</a:t>
            </a:r>
            <a:r>
              <a:rPr lang="nl-NL" sz="2000" dirty="0"/>
              <a:t> voor dat als er een mug in mijn slaapkamer is, ik de volgende ochtend wakker worden zónder muggenbult. Dat komt echt maar zelden of </a:t>
            </a:r>
            <a:r>
              <a:rPr lang="nl-NL" sz="2000" b="1" i="1" dirty="0"/>
              <a:t>bijna nooit</a:t>
            </a:r>
            <a:r>
              <a:rPr lang="nl-NL" sz="2000" dirty="0"/>
              <a:t> voor. Blijkbaar is mijn bloed lekker. Dat </a:t>
            </a:r>
            <a:r>
              <a:rPr lang="nl-NL" sz="2000" b="1" u="sng" dirty="0"/>
              <a:t>nemen ze op</a:t>
            </a:r>
            <a:r>
              <a:rPr lang="nl-NL" sz="2000" dirty="0"/>
              <a:t> hè, als ze je prikken. Opnemen betekent </a:t>
            </a:r>
            <a:r>
              <a:rPr lang="nl-NL" sz="2000" b="1" i="1" dirty="0"/>
              <a:t>iets (vloeibaars) opzuigen; absorberen</a:t>
            </a:r>
            <a:r>
              <a:rPr lang="nl-NL" sz="2000" dirty="0"/>
              <a:t>. Ze prikken een gaatje in je huid en nemen dan bloed op. </a:t>
            </a:r>
            <a:r>
              <a:rPr lang="nl-NL" sz="2000" b="1" u="sng" dirty="0"/>
              <a:t>Aangezien</a:t>
            </a:r>
            <a:r>
              <a:rPr lang="nl-NL" sz="2000" dirty="0"/>
              <a:t> of </a:t>
            </a:r>
            <a:r>
              <a:rPr lang="nl-NL" sz="2000" b="1" i="1" dirty="0"/>
              <a:t>omdat</a:t>
            </a:r>
            <a:r>
              <a:rPr lang="nl-NL" sz="2000" dirty="0"/>
              <a:t> ik zo’n hekel aan muggen heb, check ik als het donker begint te worden al of er muggen in mijn huis zijn. In </a:t>
            </a:r>
            <a:r>
              <a:rPr lang="nl-NL" sz="2000" b="1" u="sng" dirty="0"/>
              <a:t>de schemering</a:t>
            </a:r>
            <a:r>
              <a:rPr lang="nl-NL" sz="2000" dirty="0"/>
              <a:t> zijn muggen actief en ze vliegen dan naar het licht. De schemering is </a:t>
            </a:r>
            <a:r>
              <a:rPr lang="nl-NL" sz="2000" b="1" i="1" dirty="0"/>
              <a:t>het deel van de dag waarin het halfdonker is</a:t>
            </a:r>
            <a:r>
              <a:rPr lang="nl-NL" sz="2000" dirty="0"/>
              <a:t>. Dan willen ze graag mijn kamer in. Ik sla muggen altijd dood. Ja sorry, misschien vind jij het zielig… Maar muggen </a:t>
            </a:r>
            <a:r>
              <a:rPr lang="nl-NL" sz="2000" b="1" u="sng" dirty="0"/>
              <a:t>planten zich heel snel voort</a:t>
            </a:r>
            <a:r>
              <a:rPr lang="nl-NL" sz="2000" dirty="0"/>
              <a:t>. Als ze zich voortplanten </a:t>
            </a:r>
            <a:r>
              <a:rPr lang="nl-NL" sz="2000" b="1" i="1" dirty="0"/>
              <a:t>krijgen ze kinderen of jongen</a:t>
            </a:r>
            <a:r>
              <a:rPr lang="nl-NL" sz="2000" dirty="0"/>
              <a:t>. 1 mug legt wel 100 eitjes! Dat worden 100 nieuwe muggen! Het duurt iets meer dan </a:t>
            </a:r>
            <a:r>
              <a:rPr lang="nl-NL" sz="2000" b="1" u="sng" dirty="0"/>
              <a:t>een etmaal</a:t>
            </a:r>
            <a:r>
              <a:rPr lang="nl-NL" sz="2000" dirty="0"/>
              <a:t> voordat die eitjes uitkomen. Een etmaal is </a:t>
            </a:r>
            <a:r>
              <a:rPr lang="nl-NL" sz="2000" b="1" i="1" dirty="0"/>
              <a:t>een periode van 24 uur, een dag en een nacht</a:t>
            </a:r>
            <a:r>
              <a:rPr lang="nl-NL" sz="2000" dirty="0"/>
              <a:t>. Maar dan zijn er dus alweer 100 nieuwe muggen… Verschrikkelijk! Wist je trouwens dat in sommige delen van Nederland mensen muggen anders noemen. Het zijn </a:t>
            </a:r>
            <a:r>
              <a:rPr lang="nl-NL" sz="2000" b="1" u="sng" dirty="0"/>
              <a:t>zogeheten</a:t>
            </a:r>
            <a:r>
              <a:rPr lang="nl-NL" sz="2000" dirty="0"/>
              <a:t> neefjes. Zogeheten betekent </a:t>
            </a:r>
            <a:r>
              <a:rPr lang="nl-NL" sz="2000" b="1" i="1" dirty="0"/>
              <a:t>met die naam; zogenaamd, zogenoemd</a:t>
            </a:r>
            <a:r>
              <a:rPr lang="nl-NL" sz="2000" dirty="0"/>
              <a:t>. “Kijk daar vliegt een hele zwerm neefjes”, zeggen ze dan. Grappig vind ik dat. </a:t>
            </a:r>
            <a:endParaRPr lang="nl-NL" sz="1950" dirty="0"/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3036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7" y="25814"/>
            <a:ext cx="9108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zich voortplanten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060848"/>
            <a:ext cx="6491132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480" y="25814"/>
            <a:ext cx="909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etmaal</a:t>
            </a:r>
            <a:endParaRPr lang="nl-NL" sz="6600" b="1" u="sng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 descr="C:\Users\dasg\Downloads\shutterstock_125390187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4539" y="1772816"/>
            <a:ext cx="4065104" cy="38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9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zogeheten</a:t>
            </a:r>
            <a:endParaRPr lang="nl-NL" sz="6800" b="1" u="sng" dirty="0">
              <a:latin typeface="Century Gothic" panose="020B0502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539552" y="1725491"/>
            <a:ext cx="8002016" cy="3863749"/>
            <a:chOff x="539552" y="1725491"/>
            <a:chExt cx="8002016" cy="3863749"/>
          </a:xfrm>
        </p:grpSpPr>
        <p:sp>
          <p:nvSpPr>
            <p:cNvPr id="2" name="Toelichting met afgeronde rechthoek 1"/>
            <p:cNvSpPr/>
            <p:nvPr/>
          </p:nvSpPr>
          <p:spPr>
            <a:xfrm>
              <a:off x="539552" y="4293096"/>
              <a:ext cx="2520280" cy="1296144"/>
            </a:xfrm>
            <a:prstGeom prst="wedgeRoundRectCallout">
              <a:avLst>
                <a:gd name="adj1" fmla="val -45284"/>
                <a:gd name="adj2" fmla="val 12265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oelichting met afgeronde rechthoek 3"/>
            <p:cNvSpPr/>
            <p:nvPr/>
          </p:nvSpPr>
          <p:spPr>
            <a:xfrm flipH="1">
              <a:off x="6021288" y="4275855"/>
              <a:ext cx="2520280" cy="1296144"/>
            </a:xfrm>
            <a:prstGeom prst="wedgeRoundRectCallout">
              <a:avLst>
                <a:gd name="adj1" fmla="val -45284"/>
                <a:gd name="adj2" fmla="val 12265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Tekstvak 2"/>
            <p:cNvSpPr txBox="1"/>
            <p:nvPr/>
          </p:nvSpPr>
          <p:spPr>
            <a:xfrm>
              <a:off x="827584" y="4581128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muggen</a:t>
              </a:r>
              <a:endParaRPr lang="nl-NL" dirty="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6381328" y="4569984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neefjes</a:t>
              </a:r>
            </a:p>
          </p:txBody>
        </p:sp>
        <p:pic>
          <p:nvPicPr>
            <p:cNvPr id="7170" name="Picture 2" descr="C:\Users\dasg\Downloads\shutterstock_142000255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55" y="1725491"/>
              <a:ext cx="2936783" cy="2550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257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opnemen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afscheiden</a:t>
            </a:r>
            <a:endParaRPr lang="nl-NL" sz="55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27582" y="1624654"/>
            <a:ext cx="427241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vloeibaars opzuigen, absorberen</a:t>
            </a:r>
            <a:endParaRPr lang="nl-NL" sz="2800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4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mug prikt een gaatje in je huid 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neemt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dan bloed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door te zuigen.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vloeibaars afgeven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Bloemen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scheiden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nectar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Bijen vinden dat lekker.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100" name="Picture 4" descr="C:\Users\Kosterm\Downloads\shutterstock_1765202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" b="97521" l="0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18831">
            <a:off x="6717257" y="2311854"/>
            <a:ext cx="1715213" cy="12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asg\Downloads\shutterstock_14551024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96" y="2708919"/>
            <a:ext cx="3845809" cy="21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asg\Downloads\shutterstock_114019448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711756"/>
            <a:ext cx="3233573" cy="216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kieskeurig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snel tevreden</a:t>
            </a:r>
            <a:endParaRPr lang="nl-NL" sz="48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27582" y="1624654"/>
            <a:ext cx="427241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snel tevreden</a:t>
            </a:r>
            <a:endParaRPr lang="nl-NL" sz="2800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32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Koala’s zijn heel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kieskeurig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Ze lusten alleen maar bladeren van de eucalyptusboom. 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kieskeurig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Muggen vinden veel soorten bloed lekker. </a:t>
            </a:r>
            <a:b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zijn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snel tevreden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100" name="Picture 4" descr="C:\Users\Kosterm\Downloads\shutterstock_1765202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" b="97521" l="0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18831">
            <a:off x="6717257" y="2311854"/>
            <a:ext cx="1715213" cy="12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asg\Downloads\shutterstock_7116753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463" y="2327597"/>
            <a:ext cx="3966704" cy="264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dasg\Downloads\shutterstock_127254538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809" y="2348880"/>
            <a:ext cx="3922967" cy="26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8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23527" y="4581128"/>
            <a:ext cx="2664297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77072"/>
            <a:ext cx="2808312" cy="64807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355117"/>
            <a:ext cx="2850773" cy="79396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65544" y="4617502"/>
            <a:ext cx="2794288" cy="62829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minuut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15877" y="4077072"/>
            <a:ext cx="2937556" cy="5862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 uur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13205" y="3452116"/>
            <a:ext cx="3218624" cy="88054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etmaal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12161" y="4332658"/>
            <a:ext cx="2736304" cy="91313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49394" y="4406440"/>
            <a:ext cx="2699071" cy="9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24 uur, een dag en een nacht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71477" y="332954"/>
            <a:ext cx="7911216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duurt iets meer dan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etmaal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voordat die eitjes uitkomen.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3" name="Picture 2" descr="C:\Users\dasg\Downloads\shutterstock_125390187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4839" y="715109"/>
            <a:ext cx="2510948" cy="23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23527" y="4581128"/>
            <a:ext cx="2664297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77072"/>
            <a:ext cx="2808312" cy="64807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355117"/>
            <a:ext cx="2850773" cy="79396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65544" y="4617502"/>
            <a:ext cx="2794288" cy="62829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15877" y="4077072"/>
            <a:ext cx="2937556" cy="5862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soms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13205" y="3452116"/>
            <a:ext cx="3218624" cy="88054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altijd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319738" y="5445224"/>
            <a:ext cx="2736304" cy="4565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323527" y="5445224"/>
            <a:ext cx="2699071" cy="45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bijna nooit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71071" y="502568"/>
            <a:ext cx="7911216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wordt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geprikt door  muggen. Maar hij eigenlijk altijd. 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3" name="Picture 3" descr="C:\Users\dasg\Downloads\shutterstock_17156425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440774" cy="14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dasg\Downloads\shutterstock_4597758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71" y="3068960"/>
            <a:ext cx="2444745" cy="13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71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23527" y="4581128"/>
            <a:ext cx="2664297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059832" y="3648261"/>
            <a:ext cx="2808312" cy="107688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355117"/>
            <a:ext cx="2850773" cy="79396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65544" y="4617502"/>
            <a:ext cx="2794288" cy="62829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licht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02596" y="3562792"/>
            <a:ext cx="2937556" cy="5862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schemering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13205" y="3452116"/>
            <a:ext cx="3218624" cy="88054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 duister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3186461" y="4879042"/>
            <a:ext cx="2736304" cy="92622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3186461" y="4825600"/>
            <a:ext cx="2699071" cy="45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t"/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</a:rPr>
              <a:t>het deel van de dag waarin het halfdonker is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371476" y="332954"/>
            <a:ext cx="8373531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het donker begint te worden, tijdens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schemering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dus, check ik of er al muggen in mijn huis zijn.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3" name="Picture 2" descr="C:\Users\dasg\Downloads\shutterstock_1194675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461" y="2440077"/>
            <a:ext cx="2592288" cy="10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dasg\Downloads\shutterstock_10137725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0083" y="1608754"/>
            <a:ext cx="2614925" cy="15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asg\Downloads\shutterstock_17200798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860525"/>
            <a:ext cx="2193295" cy="164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8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342109" y="2042980"/>
            <a:ext cx="6840760" cy="9361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259632" y="1988840"/>
            <a:ext cx="7128792" cy="93610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zich voortplanten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619672" y="3212976"/>
            <a:ext cx="1988944" cy="7376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722156" y="980728"/>
            <a:ext cx="1957856" cy="10622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1475657" y="373817"/>
            <a:ext cx="360039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547664" y="363373"/>
            <a:ext cx="345638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vruchtbaar zijn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39552" y="3933056"/>
            <a:ext cx="259228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55559" y="3902209"/>
            <a:ext cx="233226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cyclus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1484931" y="980728"/>
            <a:ext cx="3591126" cy="50405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1450120" y="1002821"/>
            <a:ext cx="3625936" cy="4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</a:rPr>
              <a:t>je kunnen voortplanten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5279467" y="3974729"/>
            <a:ext cx="310895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5153453" y="3975071"/>
            <a:ext cx="336098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geslacht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xt Box 14"/>
          <p:cNvSpPr txBox="1"/>
          <p:nvPr/>
        </p:nvSpPr>
        <p:spPr>
          <a:xfrm>
            <a:off x="5292080" y="4581982"/>
            <a:ext cx="3096344" cy="83185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5" name="Tekstvak 2"/>
          <p:cNvSpPr txBox="1">
            <a:spLocks noChangeArrowheads="1"/>
          </p:cNvSpPr>
          <p:nvPr/>
        </p:nvSpPr>
        <p:spPr bwMode="auto">
          <a:xfrm>
            <a:off x="5292080" y="4581128"/>
            <a:ext cx="2890788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</a:rPr>
              <a:t>mannelijke of vrouwelijke soort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9" name="Text Box 14"/>
          <p:cNvSpPr txBox="1"/>
          <p:nvPr/>
        </p:nvSpPr>
        <p:spPr>
          <a:xfrm>
            <a:off x="546221" y="4509119"/>
            <a:ext cx="2585619" cy="108012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0" name="Tekstvak 2"/>
          <p:cNvSpPr txBox="1">
            <a:spLocks noChangeArrowheads="1"/>
          </p:cNvSpPr>
          <p:nvPr/>
        </p:nvSpPr>
        <p:spPr bwMode="auto">
          <a:xfrm>
            <a:off x="539551" y="4509119"/>
            <a:ext cx="2952329" cy="83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</a:rPr>
              <a:t>wat in een kring rondgaat en zich steeds herhaalt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41" name="Rechte verbindingslijn 40"/>
          <p:cNvCxnSpPr>
            <a:endCxn id="20" idx="0"/>
          </p:cNvCxnSpPr>
          <p:nvPr/>
        </p:nvCxnSpPr>
        <p:spPr>
          <a:xfrm>
            <a:off x="5940152" y="3212976"/>
            <a:ext cx="893794" cy="761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4"/>
          <p:cNvSpPr txBox="1"/>
          <p:nvPr/>
        </p:nvSpPr>
        <p:spPr>
          <a:xfrm>
            <a:off x="1342109" y="2981784"/>
            <a:ext cx="6851228" cy="6120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7" name="Tekstvak 2"/>
          <p:cNvSpPr txBox="1">
            <a:spLocks noChangeArrowheads="1"/>
          </p:cNvSpPr>
          <p:nvPr/>
        </p:nvSpPr>
        <p:spPr bwMode="auto">
          <a:xfrm>
            <a:off x="1331640" y="3019045"/>
            <a:ext cx="6696744" cy="55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</a:rPr>
              <a:t>kinderen of jongen krijgen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137708"/>
            <a:ext cx="1872399" cy="1211553"/>
          </a:xfrm>
          <a:prstGeom prst="rect">
            <a:avLst/>
          </a:prstGeom>
        </p:spPr>
      </p:pic>
      <p:pic>
        <p:nvPicPr>
          <p:cNvPr id="10242" name="Picture 2" descr="C:\Users\dasg\Downloads\shutterstock_7116753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3432"/>
            <a:ext cx="2304256" cy="15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C62F33DA-70A0-48E8-A7F5-1F08C7E9A35C}"/>
              </a:ext>
            </a:extLst>
          </p:cNvPr>
          <p:cNvSpPr/>
          <p:nvPr/>
        </p:nvSpPr>
        <p:spPr>
          <a:xfrm>
            <a:off x="467544" y="5661248"/>
            <a:ext cx="65533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Alleen een mug van het vrouwelijke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geslacht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steekt. </a:t>
            </a:r>
          </a:p>
          <a:p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ze steekt, is ze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vruchtbaar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kan ze eitjes leggen.</a:t>
            </a:r>
          </a:p>
          <a:p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planten ze zich voort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Er komen dan nieuwe muggen. </a:t>
            </a:r>
          </a:p>
          <a:p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is een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cyclus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09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11 – 16 maart 2021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Mariët Bolding-Koster</a:t>
            </a:r>
            <a:b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" y="-27384"/>
            <a:ext cx="9144000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2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van invloed zijn op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zorgen dat er iets gebeurt met</a:t>
            </a:r>
            <a:endParaRPr lang="nl-NL" sz="16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105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lvl="0"/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Muggen zijn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invloed op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mijn humeur. Gek word ik ervan.</a:t>
            </a:r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C:\Users\dasg\Downloads\shutterstock_1360119101.jpg">
            <a:extLst>
              <a:ext uri="{FF2B5EF4-FFF2-40B4-BE49-F238E27FC236}">
                <a16:creationId xmlns:a16="http://schemas.microsoft.com/office/drawing/2014/main" id="{1C41815A-D6C7-4418-AF14-497607302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068960"/>
            <a:ext cx="3024336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27B4BAE4-9DEE-4D2E-AD78-677C3E02C512}"/>
              </a:ext>
            </a:extLst>
          </p:cNvPr>
          <p:cNvCxnSpPr>
            <a:cxnSpLocks/>
          </p:cNvCxnSpPr>
          <p:nvPr/>
        </p:nvCxnSpPr>
        <p:spPr>
          <a:xfrm>
            <a:off x="3375146" y="3789040"/>
            <a:ext cx="1631843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1FFEACF-CD12-46A6-9E5F-036FF9C894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348880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0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0" y="-27384"/>
            <a:ext cx="9144067" cy="634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aangezien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omdat</a:t>
            </a:r>
            <a:endParaRPr lang="nl-NL" sz="16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105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Aangezien ik zo’n hekel aan muggen heb, check ik vaak of er muggen in mijn huis zijn.</a:t>
            </a:r>
            <a:endParaRPr lang="nl-NL" sz="2800" i="1" u="sng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C:\Users\dasg\Downloads\shutterstock_17877725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074" y="2043986"/>
            <a:ext cx="3582521" cy="23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CD527C-DC4D-4549-A054-2BACB1FE71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424" y="126876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0" y="-27384"/>
            <a:ext cx="9144067" cy="638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zogeheten</a:t>
            </a:r>
          </a:p>
          <a:p>
            <a:pPr fontAlgn="t"/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800" dirty="0">
                <a:latin typeface="Century Gothic" panose="020B0502020202020204" pitchFamily="34" charset="0"/>
              </a:rPr>
              <a:t>met die naam; </a:t>
            </a:r>
            <a:br>
              <a:rPr lang="nl-NL" sz="4800" dirty="0">
                <a:latin typeface="Century Gothic" panose="020B0502020202020204" pitchFamily="34" charset="0"/>
              </a:rPr>
            </a:br>
            <a:r>
              <a:rPr lang="nl-NL" sz="4800" dirty="0">
                <a:latin typeface="Century Gothic" panose="020B0502020202020204" pitchFamily="34" charset="0"/>
              </a:rPr>
              <a:t>   zogenaamd, </a:t>
            </a:r>
            <a:br>
              <a:rPr lang="nl-NL" sz="4800" dirty="0">
                <a:latin typeface="Century Gothic" panose="020B0502020202020204" pitchFamily="34" charset="0"/>
              </a:rPr>
            </a:br>
            <a:r>
              <a:rPr lang="nl-NL" sz="4800" dirty="0">
                <a:latin typeface="Century Gothic" panose="020B0502020202020204" pitchFamily="34" charset="0"/>
              </a:rPr>
              <a:t>   zogenoemd</a:t>
            </a:r>
          </a:p>
          <a:p>
            <a:pPr fontAlgn="t"/>
            <a:endParaRPr lang="nl-NL" sz="16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105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opa vindt de </a:t>
            </a:r>
            <a:r>
              <a:rPr lang="nl-NL" sz="3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zogeheten</a:t>
            </a:r>
            <a:r>
              <a:rPr lang="nl-NL" sz="3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neefjes ook heel vervelend.</a:t>
            </a:r>
            <a:endParaRPr lang="nl-NL" sz="16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4450693" y="2348879"/>
            <a:ext cx="4657811" cy="2016225"/>
            <a:chOff x="539552" y="1725491"/>
            <a:chExt cx="8364720" cy="3863749"/>
          </a:xfrm>
        </p:grpSpPr>
        <p:sp>
          <p:nvSpPr>
            <p:cNvPr id="5" name="Toelichting met afgeronde rechthoek 4"/>
            <p:cNvSpPr/>
            <p:nvPr/>
          </p:nvSpPr>
          <p:spPr>
            <a:xfrm>
              <a:off x="539552" y="4293096"/>
              <a:ext cx="2520280" cy="1296144"/>
            </a:xfrm>
            <a:prstGeom prst="wedgeRoundRectCallout">
              <a:avLst>
                <a:gd name="adj1" fmla="val -45284"/>
                <a:gd name="adj2" fmla="val 12265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oelichting met afgeronde rechthoek 6"/>
            <p:cNvSpPr/>
            <p:nvPr/>
          </p:nvSpPr>
          <p:spPr>
            <a:xfrm flipH="1">
              <a:off x="6021288" y="4275855"/>
              <a:ext cx="2520280" cy="1296144"/>
            </a:xfrm>
            <a:prstGeom prst="wedgeRoundRectCallout">
              <a:avLst>
                <a:gd name="adj1" fmla="val -45284"/>
                <a:gd name="adj2" fmla="val 12265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757401" y="4485310"/>
              <a:ext cx="2160240" cy="88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muggen</a:t>
              </a:r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6353841" y="4485310"/>
              <a:ext cx="2550431" cy="88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neefjes</a:t>
              </a:r>
              <a:endParaRPr lang="nl-NL" sz="4000" dirty="0"/>
            </a:p>
          </p:txBody>
        </p:sp>
        <p:pic>
          <p:nvPicPr>
            <p:cNvPr id="11" name="Picture 2" descr="C:\Users\dasg\Downloads\shutterstock_142000255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55" y="1725491"/>
              <a:ext cx="2936783" cy="2550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7861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0" y="-27384"/>
            <a:ext cx="9144067" cy="629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kans lopen</a:t>
            </a:r>
          </a:p>
          <a:p>
            <a:pPr fontAlgn="t"/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800" dirty="0">
                <a:latin typeface="Century Gothic" panose="020B0502020202020204" pitchFamily="34" charset="0"/>
              </a:rPr>
              <a:t>het kan zo zijn dat</a:t>
            </a:r>
          </a:p>
          <a:p>
            <a:pPr fontAlgn="t"/>
            <a:endParaRPr lang="nl-NL" sz="16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105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zomer </a:t>
            </a:r>
            <a:r>
              <a:rPr lang="nl-NL" sz="3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loop je de kans</a:t>
            </a:r>
            <a:r>
              <a:rPr lang="nl-NL" sz="3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geprikt te worden door muggen.</a:t>
            </a:r>
            <a:endParaRPr lang="nl-NL" sz="16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2290" name="Picture 2" descr="C:\Users\dasg\Downloads\shutterstock_14168384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051" y="2132856"/>
            <a:ext cx="4028567" cy="26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1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10945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800" b="1" u="sng" dirty="0">
                <a:latin typeface="Century Gothic" panose="020B0502020202020204" pitchFamily="34" charset="0"/>
              </a:rPr>
              <a:t>van invloed zijn op</a:t>
            </a:r>
          </a:p>
        </p:txBody>
      </p:sp>
      <p:pic>
        <p:nvPicPr>
          <p:cNvPr id="3" name="Picture 2" descr="C:\Users\dasg\Downloads\shutterstock_1360119101.jpg">
            <a:extLst>
              <a:ext uri="{FF2B5EF4-FFF2-40B4-BE49-F238E27FC236}">
                <a16:creationId xmlns:a16="http://schemas.microsoft.com/office/drawing/2014/main" id="{400379F7-B4C5-4699-B90D-8A0E9638F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429000"/>
            <a:ext cx="3024336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3020ECB-DA71-4311-B8A2-340B9ACFA7F1}"/>
              </a:ext>
            </a:extLst>
          </p:cNvPr>
          <p:cNvCxnSpPr>
            <a:cxnSpLocks/>
          </p:cNvCxnSpPr>
          <p:nvPr/>
        </p:nvCxnSpPr>
        <p:spPr>
          <a:xfrm>
            <a:off x="3375146" y="4149080"/>
            <a:ext cx="1631843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CD527C-DC4D-4549-A054-2BACB1FE71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708920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2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kieskeurig</a:t>
            </a:r>
          </a:p>
        </p:txBody>
      </p:sp>
      <p:pic>
        <p:nvPicPr>
          <p:cNvPr id="1026" name="Picture 2" descr="C:\Users\dasg\Downloads\shutterstock_14551024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576171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sg\Downloads\shutterstock_4715257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30524"/>
            <a:ext cx="381872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OMLAAG 1"/>
          <p:cNvSpPr/>
          <p:nvPr/>
        </p:nvSpPr>
        <p:spPr>
          <a:xfrm>
            <a:off x="2051720" y="1556792"/>
            <a:ext cx="541211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49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kans lopen</a:t>
            </a:r>
          </a:p>
        </p:txBody>
      </p:sp>
      <p:pic>
        <p:nvPicPr>
          <p:cNvPr id="2050" name="Picture 2" descr="C:\Users\dasg\Downloads\shutterstock_1425123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633" y="1844824"/>
            <a:ext cx="6477758" cy="4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7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zelden</a:t>
            </a:r>
            <a:endParaRPr lang="nl-NL" sz="7200" b="1" u="sng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dasg\Downloads\shutterstock_1620359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037116"/>
            <a:ext cx="7056784" cy="471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asg\Downloads\shutterstock_1360119101.jpg">
            <a:extLst>
              <a:ext uri="{FF2B5EF4-FFF2-40B4-BE49-F238E27FC236}">
                <a16:creationId xmlns:a16="http://schemas.microsoft.com/office/drawing/2014/main" id="{400379F7-B4C5-4699-B90D-8A0E9638F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908720"/>
            <a:ext cx="1512168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menigvuldigen 1"/>
          <p:cNvSpPr/>
          <p:nvPr/>
        </p:nvSpPr>
        <p:spPr>
          <a:xfrm>
            <a:off x="6012160" y="362123"/>
            <a:ext cx="1584176" cy="1674993"/>
          </a:xfrm>
          <a:prstGeom prst="mathMultiply">
            <a:avLst>
              <a:gd name="adj1" fmla="val 4698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77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6512" y="44624"/>
            <a:ext cx="914400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l-NL" sz="8000" b="1" u="sng" dirty="0">
                <a:latin typeface="Century Gothic" panose="020B0502020202020204" pitchFamily="34" charset="0"/>
                <a:ea typeface="+mj-ea"/>
                <a:cs typeface="+mj-cs"/>
              </a:rPr>
              <a:t>opnemen</a:t>
            </a:r>
            <a:endParaRPr lang="nl-NL" sz="8000" b="1" u="sng" kern="12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" name="Picture 2" descr="C:\Users\dasg\Downloads\shutterstock_14551024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76171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6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273" y="37980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aangezien</a:t>
            </a:r>
          </a:p>
        </p:txBody>
      </p:sp>
      <p:pic>
        <p:nvPicPr>
          <p:cNvPr id="4098" name="Picture 2" descr="C:\Users\dasg\Downloads\shutterstock_1787772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5507590" cy="36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CD527C-DC4D-4549-A054-2BACB1FE71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2816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4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-27384"/>
            <a:ext cx="936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schemering</a:t>
            </a:r>
          </a:p>
        </p:txBody>
      </p:sp>
      <p:pic>
        <p:nvPicPr>
          <p:cNvPr id="5122" name="Picture 2" descr="C:\Users\dasg\Downloads\shutterstock_1194675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988839"/>
            <a:ext cx="9144000" cy="374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611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345</Words>
  <Application>Microsoft Office PowerPoint</Application>
  <PresentationFormat>Diavoorstelling (4:3)</PresentationFormat>
  <Paragraphs>191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Mariët</dc:creator>
  <cp:lastModifiedBy>Bolding - Koster, Mariët</cp:lastModifiedBy>
  <cp:revision>337</cp:revision>
  <dcterms:created xsi:type="dcterms:W3CDTF">2020-12-15T09:16:44Z</dcterms:created>
  <dcterms:modified xsi:type="dcterms:W3CDTF">2021-03-23T07:46:01Z</dcterms:modified>
</cp:coreProperties>
</file>