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50" r:id="rId2"/>
    <p:sldId id="764" r:id="rId3"/>
    <p:sldId id="743" r:id="rId4"/>
    <p:sldId id="755" r:id="rId5"/>
    <p:sldId id="744" r:id="rId6"/>
    <p:sldId id="748" r:id="rId7"/>
    <p:sldId id="759" r:id="rId8"/>
    <p:sldId id="763" r:id="rId9"/>
    <p:sldId id="758" r:id="rId10"/>
    <p:sldId id="405" r:id="rId11"/>
    <p:sldId id="717" r:id="rId12"/>
    <p:sldId id="761" r:id="rId13"/>
    <p:sldId id="762" r:id="rId14"/>
    <p:sldId id="740" r:id="rId15"/>
    <p:sldId id="739" r:id="rId16"/>
    <p:sldId id="750" r:id="rId17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11DA999-E7D2-4F2D-9803-822E117D492D}">
          <p14:sldIdLst>
            <p14:sldId id="350"/>
            <p14:sldId id="764"/>
            <p14:sldId id="743"/>
            <p14:sldId id="755"/>
            <p14:sldId id="744"/>
            <p14:sldId id="748"/>
            <p14:sldId id="759"/>
            <p14:sldId id="763"/>
            <p14:sldId id="758"/>
            <p14:sldId id="405"/>
            <p14:sldId id="717"/>
            <p14:sldId id="761"/>
            <p14:sldId id="762"/>
            <p14:sldId id="740"/>
            <p14:sldId id="739"/>
            <p14:sldId id="7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87034" autoAdjust="0"/>
  </p:normalViewPr>
  <p:slideViewPr>
    <p:cSldViewPr>
      <p:cViewPr varScale="1">
        <p:scale>
          <a:sx n="63" d="100"/>
          <a:sy n="63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9525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9072A-D64F-4BD7-8E3D-8268BB93A7ED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01AE0-AD1A-4608-AACD-4A44537BCCC3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33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33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oorlog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het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gevecht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tussen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landen</a:t>
            </a: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Omkomen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doodgaan</a:t>
            </a: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leider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de baas</a:t>
            </a:r>
          </a:p>
          <a:p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Eindigen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stoppen</a:t>
            </a: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Steunen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helpen</a:t>
            </a: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eeuw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100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jaar</a:t>
            </a: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Herdenken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iemand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vroeger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denken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3762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3762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0716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071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23-3-2021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-23438"/>
            <a:ext cx="9144000" cy="6881438"/>
          </a:xfrm>
        </p:spPr>
        <p:txBody>
          <a:bodyPr>
            <a:noAutofit/>
          </a:bodyPr>
          <a:lstStyle/>
          <a:p>
            <a:pPr marL="0" indent="0" fontAlgn="b">
              <a:buNone/>
            </a:pPr>
            <a:r>
              <a:rPr lang="nl-NL" sz="2400" dirty="0" err="1"/>
              <a:t>Semantisatieverhaal</a:t>
            </a:r>
            <a:r>
              <a:rPr lang="nl-NL" sz="2400" dirty="0"/>
              <a:t>:</a:t>
            </a:r>
          </a:p>
          <a:p>
            <a:pPr marL="0" indent="0" fontAlgn="b">
              <a:buNone/>
            </a:pPr>
            <a:endParaRPr lang="nl-NL" sz="2400" dirty="0"/>
          </a:p>
          <a:p>
            <a:pPr marL="0" indent="0" fontAlgn="b">
              <a:buNone/>
            </a:pPr>
            <a:r>
              <a:rPr lang="nl-NL" sz="2400" dirty="0"/>
              <a:t>Buurman Bob vertelde mij dat er in de wereld altijd wel ergens oorlog is. </a:t>
            </a:r>
            <a:r>
              <a:rPr lang="nl-NL" sz="2400" b="1" u="sng" dirty="0"/>
              <a:t>Een oorlog</a:t>
            </a:r>
            <a:r>
              <a:rPr lang="nl-NL" sz="2400" dirty="0"/>
              <a:t> is </a:t>
            </a:r>
            <a:r>
              <a:rPr lang="nl-NL" sz="2400" b="1" i="1" dirty="0"/>
              <a:t>het gevecht tussen 2 landen</a:t>
            </a:r>
            <a:r>
              <a:rPr lang="nl-NL" sz="2400" dirty="0"/>
              <a:t>. In een oorlog </a:t>
            </a:r>
            <a:r>
              <a:rPr lang="nl-NL" sz="2400" b="1" u="sng" dirty="0"/>
              <a:t>komen</a:t>
            </a:r>
            <a:r>
              <a:rPr lang="nl-NL" sz="2400" dirty="0"/>
              <a:t> altijd veel mensen </a:t>
            </a:r>
            <a:r>
              <a:rPr lang="nl-NL" sz="2400" b="1" u="sng" dirty="0"/>
              <a:t>om.</a:t>
            </a:r>
            <a:r>
              <a:rPr lang="nl-NL" sz="2400" dirty="0"/>
              <a:t> Omkomen betekent dat veel mensen </a:t>
            </a:r>
            <a:r>
              <a:rPr lang="nl-NL" sz="2400" b="1" i="1" dirty="0"/>
              <a:t>doodgaan</a:t>
            </a:r>
            <a:r>
              <a:rPr lang="nl-NL" sz="2400" dirty="0"/>
              <a:t>. In die landen hebben ze vaak een slechte </a:t>
            </a:r>
            <a:r>
              <a:rPr lang="nl-NL" sz="2400" b="1" u="sng" dirty="0"/>
              <a:t>leider,</a:t>
            </a:r>
            <a:r>
              <a:rPr lang="nl-NL" sz="2400" dirty="0"/>
              <a:t> een slechte</a:t>
            </a:r>
            <a:r>
              <a:rPr lang="nl-NL" sz="2400" b="1" i="1" dirty="0"/>
              <a:t> baas.</a:t>
            </a:r>
            <a:r>
              <a:rPr lang="nl-NL" sz="2400" dirty="0"/>
              <a:t> Hij wil de ruzie niet verliezen; hij wil winnen. Voor de mensen die in dat land wonen is dit heel erg. Gelukkig </a:t>
            </a:r>
            <a:r>
              <a:rPr lang="nl-NL" sz="2400" b="1" u="sng" dirty="0"/>
              <a:t>steunen </a:t>
            </a:r>
            <a:r>
              <a:rPr lang="nl-NL" sz="2400" dirty="0"/>
              <a:t>andere landen deze mensen. Dit betekent dat de andere landen deze mensen zoveel mogelijk </a:t>
            </a:r>
            <a:r>
              <a:rPr lang="nl-NL" sz="2400" b="1" i="1" dirty="0"/>
              <a:t>helpen, </a:t>
            </a:r>
            <a:r>
              <a:rPr lang="nl-NL" sz="2400" dirty="0"/>
              <a:t>bijvoorbeeld door voedsel te geven of medicijnen. Wat zou het fijn zijn als de leider, de baas, de oorlog zou </a:t>
            </a:r>
            <a:r>
              <a:rPr lang="nl-NL" sz="2400" b="1" u="sng" dirty="0"/>
              <a:t>eindigen</a:t>
            </a:r>
            <a:r>
              <a:rPr lang="nl-NL" sz="2400" dirty="0"/>
              <a:t>, zou </a:t>
            </a:r>
            <a:r>
              <a:rPr lang="nl-NL" sz="2400" b="1" i="1" dirty="0"/>
              <a:t>stoppen</a:t>
            </a:r>
            <a:r>
              <a:rPr lang="nl-NL" sz="2400" dirty="0"/>
              <a:t>.</a:t>
            </a:r>
            <a:br>
              <a:rPr lang="nl-NL" sz="2400" dirty="0"/>
            </a:br>
            <a:r>
              <a:rPr lang="nl-NL" sz="2400" dirty="0"/>
              <a:t>In Nederland waren de vorige </a:t>
            </a:r>
            <a:r>
              <a:rPr lang="nl-NL" sz="2400" b="1" u="sng" dirty="0"/>
              <a:t>eeuw,</a:t>
            </a:r>
            <a:r>
              <a:rPr lang="nl-NL" sz="2400" dirty="0"/>
              <a:t> de afgelopen </a:t>
            </a:r>
            <a:r>
              <a:rPr lang="nl-NL" sz="2400" b="1" i="1" dirty="0"/>
              <a:t>100 jaar</a:t>
            </a:r>
            <a:r>
              <a:rPr lang="nl-NL" sz="2400" dirty="0"/>
              <a:t>, 2 oorlogen. Dat was heel erg en dat mag nooit meer gebeuren. Daarom blijven we deze oorlogen elk jaar </a:t>
            </a:r>
            <a:r>
              <a:rPr lang="nl-NL" sz="2400" b="1" u="sng" dirty="0"/>
              <a:t>herdenken.</a:t>
            </a:r>
            <a:r>
              <a:rPr lang="nl-NL" sz="2400" dirty="0"/>
              <a:t> We </a:t>
            </a:r>
            <a:r>
              <a:rPr lang="nl-NL" sz="2400" b="1" i="1" dirty="0"/>
              <a:t>denken samen aan deze erge gebeurtenissen van vroeger.</a:t>
            </a:r>
            <a:r>
              <a:rPr lang="nl-NL" sz="2400" dirty="0"/>
              <a:t> Op die manier vergeten we de oorlogen nooit en hopen we dat het nooit meer gebeurt.</a:t>
            </a:r>
            <a:br>
              <a:rPr lang="nl-NL" sz="2000" dirty="0"/>
            </a:br>
            <a:endParaRPr lang="nl-NL" sz="2000" dirty="0"/>
          </a:p>
          <a:p>
            <a:pPr marL="0" indent="0" fontAlgn="b">
              <a:buNone/>
            </a:pPr>
            <a:endParaRPr lang="nl-NL" sz="2000" dirty="0"/>
          </a:p>
          <a:p>
            <a:pPr marL="0" indent="0" fontAlgn="b">
              <a:buNone/>
            </a:pPr>
            <a:endParaRPr lang="nl-NL" sz="2000" dirty="0"/>
          </a:p>
          <a:p>
            <a:pPr marL="0" indent="0" fontAlgn="b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359786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73" y="6597352"/>
            <a:ext cx="10382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73" y="116632"/>
            <a:ext cx="907300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C:\Users\vrielinf\Downloads\shutterstock_650324398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149078"/>
            <a:ext cx="1654082" cy="174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781" y="6237312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201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90017" cy="572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781" y="6237312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854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7" y="260648"/>
            <a:ext cx="9087483" cy="585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781" y="6237312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037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36012" cy="569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781" y="6237312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581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-35216"/>
            <a:ext cx="91440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6600" b="1" u="sng" dirty="0">
                <a:latin typeface="Trebuchet MS" panose="020B0603020202020204" pitchFamily="34" charset="0"/>
              </a:rPr>
              <a:t>omkomen</a:t>
            </a:r>
            <a:r>
              <a:rPr lang="en-US" sz="6600" dirty="0">
                <a:latin typeface="Trebuchet MS" panose="020B0603020202020204" pitchFamily="34" charset="0"/>
              </a:rPr>
              <a:t> </a:t>
            </a:r>
            <a:r>
              <a:rPr lang="nl-NL" sz="6600" dirty="0">
                <a:latin typeface="Trebuchet MS" panose="020B0603020202020204" pitchFamily="34" charset="0"/>
              </a:rPr>
              <a:t>= doodgaan</a:t>
            </a:r>
          </a:p>
          <a:p>
            <a:endParaRPr lang="nl-NL" sz="6600" dirty="0">
              <a:latin typeface="Trebuchet MS" panose="020B0603020202020204" pitchFamily="34" charset="0"/>
            </a:endParaRPr>
          </a:p>
          <a:p>
            <a:endParaRPr lang="nl-NL" sz="6600" dirty="0">
              <a:latin typeface="Trebuchet MS" panose="020B0603020202020204" pitchFamily="34" charset="0"/>
            </a:endParaRPr>
          </a:p>
          <a:p>
            <a:endParaRPr lang="nl-NL" sz="6600" dirty="0">
              <a:latin typeface="Trebuchet MS" panose="020B0603020202020204" pitchFamily="34" charset="0"/>
            </a:endParaRPr>
          </a:p>
          <a:p>
            <a:endParaRPr lang="nl-NL" sz="6600" dirty="0">
              <a:latin typeface="Trebuchet MS" panose="020B0603020202020204" pitchFamily="34" charset="0"/>
            </a:endParaRPr>
          </a:p>
          <a:p>
            <a:r>
              <a:rPr lang="nl-NL" sz="4000" i="1" dirty="0">
                <a:solidFill>
                  <a:srgbClr val="00B050"/>
                </a:solidFill>
              </a:rPr>
              <a:t>In de oorlog </a:t>
            </a:r>
            <a:r>
              <a:rPr lang="nl-NL" sz="4000" i="1" u="sng" dirty="0">
                <a:solidFill>
                  <a:srgbClr val="00B050"/>
                </a:solidFill>
              </a:rPr>
              <a:t>komen</a:t>
            </a:r>
            <a:r>
              <a:rPr lang="nl-NL" sz="4000" i="1" dirty="0">
                <a:solidFill>
                  <a:srgbClr val="00B050"/>
                </a:solidFill>
              </a:rPr>
              <a:t> veel mensen </a:t>
            </a:r>
            <a:r>
              <a:rPr lang="en-US" sz="4000" i="1" u="sng" dirty="0" err="1">
                <a:solidFill>
                  <a:srgbClr val="00B050"/>
                </a:solidFill>
              </a:rPr>
              <a:t>om</a:t>
            </a:r>
            <a:r>
              <a:rPr lang="en-US" sz="4000" i="1" dirty="0" err="1">
                <a:solidFill>
                  <a:srgbClr val="00B050"/>
                </a:solidFill>
              </a:rPr>
              <a:t>.</a:t>
            </a:r>
            <a:endParaRPr lang="nl-NL" sz="4000" i="1" dirty="0">
              <a:solidFill>
                <a:srgbClr val="00B050"/>
              </a:solidFill>
            </a:endParaRPr>
          </a:p>
        </p:txBody>
      </p:sp>
      <p:pic>
        <p:nvPicPr>
          <p:cNvPr id="3" name="Picture 2" descr="C:\Users\Kosterm\Downloads\shutterstock_6485635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61739"/>
            <a:ext cx="639278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781" y="6237312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522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8819" y="3105140"/>
            <a:ext cx="90914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>
                <a:latin typeface="Trebuchet MS" panose="020B0603020202020204" pitchFamily="34" charset="0"/>
              </a:rPr>
              <a:t>steunen</a:t>
            </a:r>
            <a:endParaRPr lang="nl-NL" sz="8000" dirty="0">
              <a:latin typeface="Trebuchet MS" panose="020B0603020202020204" pitchFamily="34" charset="0"/>
            </a:endParaRPr>
          </a:p>
          <a:p>
            <a:r>
              <a:rPr lang="nl-NL" sz="5400" dirty="0">
                <a:latin typeface="Trebuchet MS" panose="020B0603020202020204" pitchFamily="34" charset="0"/>
              </a:rPr>
              <a:t>= helpen</a:t>
            </a:r>
            <a:endParaRPr lang="en-US" sz="3200" i="1" dirty="0">
              <a:solidFill>
                <a:srgbClr val="00B050"/>
              </a:solidFill>
            </a:endParaRPr>
          </a:p>
          <a:p>
            <a:r>
              <a:rPr lang="en-US" sz="3200" i="1" dirty="0" err="1">
                <a:solidFill>
                  <a:srgbClr val="00B050"/>
                </a:solidFill>
              </a:rPr>
              <a:t>Gelukkig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i="1" u="sng" dirty="0" err="1">
                <a:solidFill>
                  <a:srgbClr val="00B050"/>
                </a:solidFill>
              </a:rPr>
              <a:t>steunen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andere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landen</a:t>
            </a:r>
            <a:endParaRPr lang="en-US" sz="3200" i="1" dirty="0">
              <a:solidFill>
                <a:srgbClr val="00B050"/>
              </a:solidFill>
            </a:endParaRPr>
          </a:p>
          <a:p>
            <a:r>
              <a:rPr lang="en-US" sz="3200" i="1" dirty="0" err="1">
                <a:solidFill>
                  <a:srgbClr val="00B050"/>
                </a:solidFill>
              </a:rPr>
              <a:t>deze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mensen</a:t>
            </a:r>
            <a:r>
              <a:rPr lang="en-US" sz="3200" i="1" dirty="0">
                <a:solidFill>
                  <a:srgbClr val="00B050"/>
                </a:solidFill>
              </a:rPr>
              <a:t>.</a:t>
            </a:r>
            <a:endParaRPr lang="nl-NL" sz="3200" i="1" dirty="0">
              <a:solidFill>
                <a:srgbClr val="00B050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-108521" y="-12374"/>
            <a:ext cx="916365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>
                <a:latin typeface="Trebuchet MS" panose="020B0603020202020204" pitchFamily="34" charset="0"/>
              </a:rPr>
              <a:t>de </a:t>
            </a:r>
            <a:r>
              <a:rPr lang="en-US" sz="8000" b="1" u="sng" dirty="0" err="1">
                <a:latin typeface="Trebuchet MS" panose="020B0603020202020204" pitchFamily="34" charset="0"/>
              </a:rPr>
              <a:t>leider</a:t>
            </a:r>
            <a:endParaRPr lang="nl-NL" sz="8000" dirty="0">
              <a:latin typeface="Trebuchet MS" panose="020B0603020202020204" pitchFamily="34" charset="0"/>
            </a:endParaRPr>
          </a:p>
          <a:p>
            <a:r>
              <a:rPr lang="nl-NL" sz="5400" dirty="0">
                <a:latin typeface="Trebuchet MS" panose="020B0603020202020204" pitchFamily="34" charset="0"/>
              </a:rPr>
              <a:t>= de baas</a:t>
            </a:r>
          </a:p>
          <a:p>
            <a:r>
              <a:rPr lang="nl-NL" sz="3200" i="1" dirty="0">
                <a:solidFill>
                  <a:srgbClr val="00B050"/>
                </a:solidFill>
              </a:rPr>
              <a:t>In die landen hebben ze vaak</a:t>
            </a:r>
          </a:p>
          <a:p>
            <a:r>
              <a:rPr lang="en-US" sz="3200" i="1" dirty="0" err="1">
                <a:solidFill>
                  <a:srgbClr val="00B050"/>
                </a:solidFill>
              </a:rPr>
              <a:t>een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slechte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i="1" u="sng" dirty="0" err="1">
                <a:solidFill>
                  <a:srgbClr val="00B050"/>
                </a:solidFill>
              </a:rPr>
              <a:t>leider</a:t>
            </a:r>
            <a:r>
              <a:rPr lang="en-US" sz="3200" i="1" u="sng" dirty="0">
                <a:solidFill>
                  <a:srgbClr val="00B050"/>
                </a:solidFill>
              </a:rPr>
              <a:t>.</a:t>
            </a:r>
            <a:endParaRPr lang="nl-NL" sz="3200" i="1" u="sng" dirty="0">
              <a:solidFill>
                <a:srgbClr val="00B050"/>
              </a:solidFill>
            </a:endParaRPr>
          </a:p>
          <a:p>
            <a:endParaRPr lang="nl-NL" sz="3200" i="1" dirty="0">
              <a:solidFill>
                <a:srgbClr val="00B050"/>
              </a:solidFill>
            </a:endParaRPr>
          </a:p>
        </p:txBody>
      </p:sp>
      <p:pic>
        <p:nvPicPr>
          <p:cNvPr id="9" name="Picture 2" descr="C:\Users\vrielinf\Downloads\shutterstock_11865089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681426"/>
            <a:ext cx="3705956" cy="142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8296" y="3105140"/>
            <a:ext cx="3051551" cy="209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781" y="6237312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41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</a:rPr>
              <a:t>Week 46 – 13 november 2018</a:t>
            </a:r>
          </a:p>
          <a:p>
            <a:r>
              <a:rPr lang="nl-NL" dirty="0">
                <a:solidFill>
                  <a:srgbClr val="C00000"/>
                </a:solidFill>
              </a:rPr>
              <a:t>Niveau AA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</a:rPr>
              <a:t>Mariët Koster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</a:rPr>
              <a:t>Pien van der Most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</a:rPr>
              <a:t>Gerarda van der Plas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</a:rPr>
              <a:t>Francis Vrielink</a:t>
            </a:r>
            <a:endParaRPr lang="nl-NL" sz="1100" i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44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tandplaza.nl/tandinfo/angst/angst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4" descr="http://www.tandplaza.nl/tandinfo/angst/angst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2" descr="Afbeeldingsresultaat voor afkijke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4" descr="Afbeeldingsresultaat voor afkijken"/>
          <p:cNvSpPr>
            <a:spLocks noChangeAspect="1" noChangeArrowheads="1"/>
          </p:cNvSpPr>
          <p:nvPr/>
        </p:nvSpPr>
        <p:spPr bwMode="auto">
          <a:xfrm>
            <a:off x="612775" y="312737"/>
            <a:ext cx="762000" cy="76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6" descr="Afbeeldingsresultaat voor afkijke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AutoShape 13" descr="Afbeeldingsresultaat voor afkijke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2" descr="https://imgserv8.tcdn.nl/v1/VDied6A4zWIKf3BK_0nUpkizvxg=/fit-in/1024x0/filters:no_upscale()/http:/metronieuws.tcdn.nl/field/image/inline/c4a462b6f75070880842ee63c5aba456-1504251467.png"/>
          <p:cNvSpPr>
            <a:spLocks noChangeAspect="1" noChangeArrowheads="1"/>
          </p:cNvSpPr>
          <p:nvPr/>
        </p:nvSpPr>
        <p:spPr bwMode="auto">
          <a:xfrm>
            <a:off x="4139952" y="105537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AutoShape 9" descr="Afbeeldingsresultaat voor kikker tekening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-127248" y="108217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/>
              <a:t>de </a:t>
            </a:r>
            <a:r>
              <a:rPr lang="en-US" sz="8000" b="1" u="sng" dirty="0" err="1"/>
              <a:t>oorlog</a:t>
            </a:r>
            <a:endParaRPr lang="nl-NL" sz="8000" b="1" u="sng" dirty="0"/>
          </a:p>
        </p:txBody>
      </p:sp>
      <p:pic>
        <p:nvPicPr>
          <p:cNvPr id="1026" name="Picture 2" descr="C:\Users\vrielinf\Downloads\shutterstock_10092973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431656"/>
            <a:ext cx="5744283" cy="478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753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3201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 err="1"/>
              <a:t>omkomen</a:t>
            </a:r>
            <a:endParaRPr lang="nl-NL" sz="8000" b="1" u="sng" dirty="0"/>
          </a:p>
        </p:txBody>
      </p:sp>
      <p:pic>
        <p:nvPicPr>
          <p:cNvPr id="1026" name="Picture 2" descr="C:\Users\Kosterm\Downloads\shutterstock_6485635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75044"/>
            <a:ext cx="9144000" cy="370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296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tandplaza.nl/tandinfo/angst/angst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4" descr="http://www.tandplaza.nl/tandinfo/angst/angst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2" descr="Afbeeldingsresultaat voor afkijke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4" descr="Afbeeldingsresultaat voor afkijken"/>
          <p:cNvSpPr>
            <a:spLocks noChangeAspect="1" noChangeArrowheads="1"/>
          </p:cNvSpPr>
          <p:nvPr/>
        </p:nvSpPr>
        <p:spPr bwMode="auto">
          <a:xfrm>
            <a:off x="612775" y="312737"/>
            <a:ext cx="762000" cy="76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AutoShape 13" descr="Afbeeldingsresultaat voor afkijke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2" descr="https://imgserv8.tcdn.nl/v1/VDied6A4zWIKf3BK_0nUpkizvxg=/fit-in/1024x0/filters:no_upscale()/http:/metronieuws.tcdn.nl/field/image/inline/c4a462b6f75070880842ee63c5aba456-1504251467.png"/>
          <p:cNvSpPr>
            <a:spLocks noChangeAspect="1" noChangeArrowheads="1"/>
          </p:cNvSpPr>
          <p:nvPr/>
        </p:nvSpPr>
        <p:spPr bwMode="auto">
          <a:xfrm>
            <a:off x="4139952" y="105537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AutoShape 9" descr="Afbeeldingsresultaat voor kikker tekening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2" descr="Afbeeldingsresultaat voor de steiger wa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AutoShape 4" descr="Afbeeldingsresultaat voor de steiger wa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6" descr="Afbeeldingsresultaat voor de steiger water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-279648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/>
              <a:t>de </a:t>
            </a:r>
            <a:r>
              <a:rPr lang="en-US" sz="8000" b="1" u="sng" dirty="0" err="1"/>
              <a:t>leider</a:t>
            </a:r>
            <a:endParaRPr lang="nl-NL" sz="8000" b="1" u="sng" dirty="0"/>
          </a:p>
        </p:txBody>
      </p:sp>
      <p:pic>
        <p:nvPicPr>
          <p:cNvPr id="4098" name="Picture 2" descr="C:\Users\vrielinf\Downloads\shutterstock_11865089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843" y="1556792"/>
            <a:ext cx="8244408" cy="316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14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tandplaza.nl/tandinfo/angst/angst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4" descr="http://www.tandplaza.nl/tandinfo/angst/angst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2" descr="Afbeeldingsresultaat voor afkijke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4" descr="Afbeeldingsresultaat voor afkijken"/>
          <p:cNvSpPr>
            <a:spLocks noChangeAspect="1" noChangeArrowheads="1"/>
          </p:cNvSpPr>
          <p:nvPr/>
        </p:nvSpPr>
        <p:spPr bwMode="auto">
          <a:xfrm>
            <a:off x="612775" y="312737"/>
            <a:ext cx="762000" cy="76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AutoShape 13" descr="Afbeeldingsresultaat voor afkijke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2" descr="https://imgserv8.tcdn.nl/v1/VDied6A4zWIKf3BK_0nUpkizvxg=/fit-in/1024x0/filters:no_upscale()/http:/metronieuws.tcdn.nl/field/image/inline/c4a462b6f75070880842ee63c5aba456-1504251467.png"/>
          <p:cNvSpPr>
            <a:spLocks noChangeAspect="1" noChangeArrowheads="1"/>
          </p:cNvSpPr>
          <p:nvPr/>
        </p:nvSpPr>
        <p:spPr bwMode="auto">
          <a:xfrm>
            <a:off x="4139952" y="105537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AutoShape 9" descr="Afbeeldingsresultaat voor kikker tekening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2" descr="Afbeeldingsresultaat voor de steiger wa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AutoShape 4" descr="Afbeeldingsresultaat voor de steiger wa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6" descr="Afbeeldingsresultaat voor de steiger water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-36512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 err="1"/>
              <a:t>steunen</a:t>
            </a:r>
            <a:endParaRPr lang="nl-NL" sz="8000" b="1" u="sng" dirty="0"/>
          </a:p>
        </p:txBody>
      </p:sp>
      <p:pic>
        <p:nvPicPr>
          <p:cNvPr id="5122" name="Picture 2" descr="C:\Users\vrielinf\Downloads\shutterstock_10619261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975" y="1232376"/>
            <a:ext cx="7524328" cy="516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364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-176369" y="14476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 err="1"/>
              <a:t>eindigen</a:t>
            </a:r>
            <a:endParaRPr lang="nl-NL" sz="8000" b="1" u="sng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1344" y="1628800"/>
            <a:ext cx="5798134" cy="449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029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-176369" y="14476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b="1" u="sng" dirty="0"/>
              <a:t>de eeuw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771085" y="2964101"/>
            <a:ext cx="32255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7200" dirty="0">
                <a:solidFill>
                  <a:srgbClr val="00B050"/>
                </a:solidFill>
              </a:rPr>
              <a:t>100 jaar</a:t>
            </a:r>
          </a:p>
        </p:txBody>
      </p:sp>
    </p:spTree>
    <p:extLst>
      <p:ext uri="{BB962C8B-B14F-4D97-AF65-F5344CB8AC3E}">
        <p14:creationId xmlns:p14="http://schemas.microsoft.com/office/powerpoint/2010/main" val="429941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-176369" y="14476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 err="1"/>
              <a:t>herdenken</a:t>
            </a:r>
            <a:endParaRPr lang="nl-NL" sz="8000" b="1" u="sng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461905" cy="432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05762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12020</TotalTime>
  <Words>170</Words>
  <Application>Microsoft Office PowerPoint</Application>
  <PresentationFormat>Diavoorstelling (4:3)</PresentationFormat>
  <Paragraphs>45</Paragraphs>
  <Slides>16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Nieuwsbegrip</dc:title>
  <dc:creator>van der Plas</dc:creator>
  <cp:lastModifiedBy>Bolding - Koster, Mariët</cp:lastModifiedBy>
  <cp:revision>1389</cp:revision>
  <cp:lastPrinted>2018-03-27T09:04:19Z</cp:lastPrinted>
  <dcterms:created xsi:type="dcterms:W3CDTF">2014-06-10T08:03:16Z</dcterms:created>
  <dcterms:modified xsi:type="dcterms:W3CDTF">2021-03-23T08:49:40Z</dcterms:modified>
</cp:coreProperties>
</file>