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241" r:id="rId4"/>
    <p:sldId id="1245" r:id="rId5"/>
    <p:sldId id="1243" r:id="rId6"/>
    <p:sldId id="1291" r:id="rId7"/>
    <p:sldId id="1238" r:id="rId8"/>
    <p:sldId id="1265" r:id="rId9"/>
    <p:sldId id="1244" r:id="rId10"/>
    <p:sldId id="934" r:id="rId11"/>
    <p:sldId id="1319" r:id="rId12"/>
    <p:sldId id="1367" r:id="rId13"/>
    <p:sldId id="1368" r:id="rId14"/>
    <p:sldId id="1371" r:id="rId15"/>
    <p:sldId id="1306" r:id="rId16"/>
    <p:sldId id="1307" r:id="rId17"/>
    <p:sldId id="1365"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41"/>
            <p14:sldId id="1245"/>
            <p14:sldId id="1243"/>
            <p14:sldId id="1291"/>
            <p14:sldId id="1238"/>
            <p14:sldId id="1265"/>
            <p14:sldId id="1244"/>
            <p14:sldId id="934"/>
            <p14:sldId id="1319"/>
            <p14:sldId id="1367"/>
            <p14:sldId id="1368"/>
            <p14:sldId id="1371"/>
            <p14:sldId id="1306"/>
            <p14:sldId id="1307"/>
            <p14:sldId id="1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063" autoAdjust="0"/>
  </p:normalViewPr>
  <p:slideViewPr>
    <p:cSldViewPr>
      <p:cViewPr varScale="1">
        <p:scale>
          <a:sx n="86" d="100"/>
          <a:sy n="86" d="100"/>
        </p:scale>
        <p:origin x="1301"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16-3-2021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16-3-2021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33962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2650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44106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125145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28430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51070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16-3-2021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27384"/>
            <a:ext cx="9144000" cy="6858000"/>
          </a:xfrm>
        </p:spPr>
        <p:txBody>
          <a:bodyPr>
            <a:noAutofit/>
          </a:bodyPr>
          <a:lstStyle/>
          <a:p>
            <a:pPr marL="0" indent="0">
              <a:buNone/>
            </a:pPr>
            <a:r>
              <a:rPr lang="nl-NL" sz="2200" u="sng" dirty="0"/>
              <a:t>Semantisatieverhaal AA:</a:t>
            </a:r>
            <a:br>
              <a:rPr lang="nl-NL" sz="2200" u="sng" dirty="0"/>
            </a:br>
            <a:r>
              <a:rPr lang="nl-NL" sz="2000" dirty="0"/>
              <a:t>Een hele tijd geleden wilde onze regering een autoweg maken door een natuurgebied. Heel veel mensen waren het daar niet mee eens. Samen </a:t>
            </a:r>
            <a:r>
              <a:rPr lang="nl-NL" sz="2000" b="1" u="sng" dirty="0"/>
              <a:t>gingen ze op pad</a:t>
            </a:r>
            <a:r>
              <a:rPr lang="nl-NL" sz="2000" dirty="0"/>
              <a:t>, </a:t>
            </a:r>
            <a:r>
              <a:rPr lang="nl-NL" sz="2000" b="1" i="1" dirty="0"/>
              <a:t>ze gingen weg, ze vertrokken </a:t>
            </a:r>
            <a:r>
              <a:rPr lang="nl-NL" sz="2000" dirty="0"/>
              <a:t>naar dit natuurgebied om de bomen te redden. In het bos besloten sommige mensen dat ze </a:t>
            </a:r>
            <a:r>
              <a:rPr lang="nl-NL" sz="2000" b="1" u="sng" dirty="0"/>
              <a:t>zich</a:t>
            </a:r>
            <a:r>
              <a:rPr lang="nl-NL" sz="2000" dirty="0"/>
              <a:t> wilden </a:t>
            </a:r>
            <a:r>
              <a:rPr lang="nl-NL" sz="2000" b="1" u="sng" dirty="0"/>
              <a:t>ingraven</a:t>
            </a:r>
            <a:r>
              <a:rPr lang="nl-NL" sz="2000" dirty="0"/>
              <a:t>. Ingraven betekent </a:t>
            </a:r>
            <a:r>
              <a:rPr lang="nl-NL" sz="2000" b="1" i="1" dirty="0"/>
              <a:t>jezelf in de grond verstoppen</a:t>
            </a:r>
            <a:r>
              <a:rPr lang="nl-NL" sz="2000" dirty="0"/>
              <a:t>. Anderen bouwden boomhutten. Ze bleven daar zelfs een tijdje wonen. Alles om de bomen en de dieren te beschermen. Want voor de dieren is het ook gek als het bos waar ze wonen opeens weggehaald wordt. De dieren zijn helemaal </a:t>
            </a:r>
            <a:r>
              <a:rPr lang="nl-NL" sz="2000" b="1" u="sng" dirty="0"/>
              <a:t>gewend</a:t>
            </a:r>
            <a:r>
              <a:rPr lang="nl-NL" sz="2000" dirty="0"/>
              <a:t> aan het bos. De dieren zijn het bos </a:t>
            </a:r>
            <a:r>
              <a:rPr lang="nl-NL" sz="2000" b="1" i="1" dirty="0"/>
              <a:t>gewoon gaan vinden</a:t>
            </a:r>
            <a:r>
              <a:rPr lang="nl-NL" sz="2000" dirty="0"/>
              <a:t>. En dan is het gek als het bos opeens weg gehaald wordt toch? Daarom wilden de mensen het bos redden. Toch is het niet gelukt. Er is toen een snelweg aangelegd. En nu is er een nieuw plan. Ze willen deze snelweg breder maken. Daarvoor moeten weer bomen omgehakt worden. Ze willen dit het liefst doen voordat </a:t>
            </a:r>
            <a:r>
              <a:rPr lang="nl-NL" sz="2000" b="1" u="sng" dirty="0"/>
              <a:t>het voorjaar</a:t>
            </a:r>
            <a:r>
              <a:rPr lang="nl-NL" sz="2000" dirty="0"/>
              <a:t>, </a:t>
            </a:r>
            <a:r>
              <a:rPr lang="nl-NL" sz="2000" b="1" i="1" dirty="0"/>
              <a:t>de lente</a:t>
            </a:r>
            <a:r>
              <a:rPr lang="nl-NL" sz="2000" dirty="0"/>
              <a:t>, begint. Want dan hebben de vogels nog geen nestjes gemaakt en hebben muizen en andere kleine dieren nog geen holletjes gemaakt in </a:t>
            </a:r>
            <a:r>
              <a:rPr lang="nl-NL" sz="2000" b="1" u="sng" dirty="0"/>
              <a:t>de bodem</a:t>
            </a:r>
            <a:r>
              <a:rPr lang="nl-NL" sz="2000" dirty="0"/>
              <a:t>,</a:t>
            </a:r>
            <a:r>
              <a:rPr lang="nl-NL" sz="2000" b="1" dirty="0"/>
              <a:t> </a:t>
            </a:r>
            <a:r>
              <a:rPr lang="nl-NL" sz="2000" dirty="0"/>
              <a:t>in </a:t>
            </a:r>
            <a:r>
              <a:rPr lang="nl-NL" sz="2000" b="1" i="1" dirty="0"/>
              <a:t>de grond</a:t>
            </a:r>
            <a:r>
              <a:rPr lang="nl-NL" sz="2000" dirty="0"/>
              <a:t>. En ook nu zijn er weer mensen die dit niet willen. De mensen </a:t>
            </a:r>
            <a:r>
              <a:rPr lang="nl-NL" sz="2000" b="1" u="sng" dirty="0"/>
              <a:t>trekken</a:t>
            </a:r>
            <a:r>
              <a:rPr lang="nl-NL" sz="2000" dirty="0"/>
              <a:t> elke dag vanuit hun huis naar het bos. Trekken is </a:t>
            </a:r>
            <a:r>
              <a:rPr lang="nl-NL" sz="2000" b="1" i="1" dirty="0"/>
              <a:t>naar een ander gebied gaan. </a:t>
            </a:r>
            <a:r>
              <a:rPr lang="nl-NL" sz="2000" dirty="0"/>
              <a:t>En ze lopen dan een rondje door het bos om zeker te weten dat ze nog niet begonnen zijn met het omhakken van bomen. Ik denk dat ze wel hebben overlegd met </a:t>
            </a:r>
            <a:r>
              <a:rPr lang="nl-NL" sz="2000" b="1" u="sng" dirty="0"/>
              <a:t>de boswachter</a:t>
            </a:r>
            <a:r>
              <a:rPr lang="nl-NL" sz="2000" dirty="0"/>
              <a:t>, dat is </a:t>
            </a:r>
            <a:r>
              <a:rPr lang="nl-NL" sz="2000" b="1" i="1" dirty="0"/>
              <a:t>iemand die oplet of het goed gaat met de bomen, planten en dieren in een bos</a:t>
            </a:r>
            <a:r>
              <a:rPr lang="nl-NL" sz="2000" dirty="0"/>
              <a:t>, waar ze mogen wandelen. Om de dieren niet te storen. Wat vinden jullie belangrijker? Het bos of de snelweg?</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45906" y="401669"/>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op pad gaan</a:t>
            </a:r>
            <a:endParaRPr lang="nl-NL" sz="48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91979" y="434937"/>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thuiskomen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3355"/>
            <a:ext cx="4097962"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weggaan, vertrekken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0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De jongen </a:t>
            </a:r>
            <a:r>
              <a:rPr lang="nl-NL" sz="2000" i="1" u="sng" dirty="0">
                <a:solidFill>
                  <a:srgbClr val="387038"/>
                </a:solidFill>
                <a:latin typeface="Century Gothic" panose="020B0502020202020204" pitchFamily="34" charset="0"/>
                <a:ea typeface="Calibri"/>
                <a:cs typeface="Times New Roman"/>
              </a:rPr>
              <a:t>gaat</a:t>
            </a:r>
            <a:r>
              <a:rPr lang="nl-NL" sz="2000" i="1" dirty="0">
                <a:solidFill>
                  <a:srgbClr val="387038"/>
                </a:solidFill>
                <a:latin typeface="Century Gothic" panose="020B0502020202020204" pitchFamily="34" charset="0"/>
                <a:ea typeface="Calibri"/>
                <a:cs typeface="Times New Roman"/>
              </a:rPr>
              <a:t> elke dag vroeg </a:t>
            </a:r>
            <a:r>
              <a:rPr lang="nl-NL" sz="2000" i="1" u="sng" dirty="0">
                <a:solidFill>
                  <a:srgbClr val="387038"/>
                </a:solidFill>
                <a:latin typeface="Century Gothic" panose="020B0502020202020204" pitchFamily="34" charset="0"/>
                <a:ea typeface="Calibri"/>
                <a:cs typeface="Times New Roman"/>
              </a:rPr>
              <a:t>op pad</a:t>
            </a:r>
            <a:r>
              <a:rPr lang="nl-NL" sz="2000" i="1" dirty="0">
                <a:solidFill>
                  <a:srgbClr val="387038"/>
                </a:solidFill>
                <a:latin typeface="Century Gothic" panose="020B0502020202020204" pitchFamily="34" charset="0"/>
                <a:ea typeface="Calibri"/>
                <a:cs typeface="Times New Roman"/>
              </a:rPr>
              <a:t> om een lange wandeling te maken.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6" y="1628799"/>
            <a:ext cx="4176464" cy="46085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600" dirty="0">
                <a:effectLst/>
                <a:latin typeface="Century Gothic" panose="020B0502020202020204" pitchFamily="34" charset="0"/>
                <a:ea typeface="Calibri"/>
                <a:cs typeface="Times New Roman"/>
              </a:rPr>
              <a:t>= in je eigen huis komen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endParaRPr lang="nl-NL" sz="3200" dirty="0">
              <a:latin typeface="Century Gothic" panose="020B0502020202020204" pitchFamily="34" charset="0"/>
              <a:ea typeface="Calibri"/>
              <a:cs typeface="Times New Roman"/>
            </a:endParaRPr>
          </a:p>
          <a:p>
            <a:pPr algn="ctr">
              <a:lnSpc>
                <a:spcPct val="107000"/>
              </a:lnSpc>
              <a:spcAft>
                <a:spcPts val="0"/>
              </a:spcAft>
            </a:pPr>
            <a:r>
              <a:rPr lang="nl-NL" sz="3200" dirty="0">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De </a:t>
            </a:r>
            <a:r>
              <a:rPr lang="nl-NL" sz="2000" i="1" dirty="0">
                <a:solidFill>
                  <a:srgbClr val="387038"/>
                </a:solidFill>
                <a:latin typeface="Century Gothic" panose="020B0502020202020204" pitchFamily="34" charset="0"/>
                <a:ea typeface="Calibri"/>
                <a:cs typeface="Times New Roman"/>
              </a:rPr>
              <a:t>jongen</a:t>
            </a:r>
            <a:r>
              <a:rPr lang="nl-NL" sz="2000" i="1" dirty="0">
                <a:solidFill>
                  <a:srgbClr val="387038"/>
                </a:solidFill>
                <a:effectLst/>
                <a:latin typeface="Century Gothic" panose="020B0502020202020204" pitchFamily="34" charset="0"/>
                <a:ea typeface="Calibri"/>
                <a:cs typeface="Times New Roman"/>
              </a:rPr>
              <a:t> is moe als hij </a:t>
            </a: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‘s middags </a:t>
            </a:r>
            <a:r>
              <a:rPr lang="nl-NL" sz="2000" i="1" u="sng" dirty="0">
                <a:solidFill>
                  <a:srgbClr val="387038"/>
                </a:solidFill>
                <a:effectLst/>
                <a:latin typeface="Century Gothic" panose="020B0502020202020204" pitchFamily="34" charset="0"/>
                <a:ea typeface="Calibri"/>
                <a:cs typeface="Times New Roman"/>
              </a:rPr>
              <a:t>thuiskomt</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voor </a:t>
            </a:r>
            <a:endParaRPr lang="nl-NL" sz="1100" dirty="0">
              <a:effectLst/>
              <a:latin typeface="Century Gothic" panose="020B0502020202020204" pitchFamily="34" charset="0"/>
              <a:ea typeface="Calibri"/>
              <a:cs typeface="Times New Roman"/>
            </a:endParaRPr>
          </a:p>
        </p:txBody>
      </p:sp>
      <p:pic>
        <p:nvPicPr>
          <p:cNvPr id="4" name="Afbeelding 3" descr="Afbeelding met persoon&#10;&#10;Automatisch gegenereerde beschrijving">
            <a:extLst>
              <a:ext uri="{FF2B5EF4-FFF2-40B4-BE49-F238E27FC236}">
                <a16:creationId xmlns:a16="http://schemas.microsoft.com/office/drawing/2014/main" id="{58242F75-1757-4BD1-8D28-989D21A0F2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2509" y="2152080"/>
            <a:ext cx="1728087" cy="2553840"/>
          </a:xfrm>
          <a:prstGeom prst="rect">
            <a:avLst/>
          </a:prstGeom>
        </p:spPr>
      </p:pic>
      <p:pic>
        <p:nvPicPr>
          <p:cNvPr id="9" name="Afbeelding 8" descr="Afbeelding met gebouw, deur&#10;&#10;Automatisch gegenereerde beschrijving">
            <a:extLst>
              <a:ext uri="{FF2B5EF4-FFF2-40B4-BE49-F238E27FC236}">
                <a16:creationId xmlns:a16="http://schemas.microsoft.com/office/drawing/2014/main" id="{719AD0AF-DBA7-48A9-AA87-C9231A2A360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64088" y="2152080"/>
            <a:ext cx="2985663" cy="2854294"/>
          </a:xfrm>
          <a:prstGeom prst="rect">
            <a:avLst/>
          </a:prstGeom>
        </p:spPr>
      </p:pic>
    </p:spTree>
    <p:extLst>
      <p:ext uri="{BB962C8B-B14F-4D97-AF65-F5344CB8AC3E}">
        <p14:creationId xmlns:p14="http://schemas.microsoft.com/office/powerpoint/2010/main" val="401000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trekken</a:t>
            </a:r>
            <a:endParaRPr lang="nl-NL" sz="54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3" y="326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blijven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naar een ander gebied gaan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12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De mensen </a:t>
            </a:r>
            <a:r>
              <a:rPr lang="nl-NL" sz="2000" i="1" u="sng" dirty="0">
                <a:solidFill>
                  <a:srgbClr val="387038"/>
                </a:solidFill>
                <a:latin typeface="Century Gothic" panose="020B0502020202020204" pitchFamily="34" charset="0"/>
                <a:ea typeface="Calibri"/>
                <a:cs typeface="Times New Roman"/>
              </a:rPr>
              <a:t>trekken</a:t>
            </a:r>
            <a:r>
              <a:rPr lang="nl-NL" sz="2000" i="1" dirty="0">
                <a:solidFill>
                  <a:srgbClr val="387038"/>
                </a:solidFill>
                <a:latin typeface="Century Gothic" panose="020B0502020202020204" pitchFamily="34" charset="0"/>
                <a:ea typeface="Calibri"/>
                <a:cs typeface="Times New Roman"/>
              </a:rPr>
              <a:t> vanuit hun huis naar het bos.</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6" y="1628799"/>
            <a:ext cx="4176464" cy="46085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600" dirty="0">
                <a:effectLst/>
                <a:latin typeface="Century Gothic" panose="020B0502020202020204" pitchFamily="34" charset="0"/>
                <a:ea typeface="Calibri"/>
                <a:cs typeface="Times New Roman"/>
              </a:rPr>
              <a:t>= niet weggaan uit een gebied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r>
              <a:rPr lang="nl-NL" sz="3200" dirty="0">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gn="ctr">
              <a:lnSpc>
                <a:spcPct val="107000"/>
              </a:lnSpc>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De man </a:t>
            </a:r>
            <a:r>
              <a:rPr lang="nl-NL" sz="2000" i="1" u="sng" dirty="0">
                <a:solidFill>
                  <a:srgbClr val="387038"/>
                </a:solidFill>
                <a:effectLst/>
                <a:latin typeface="Century Gothic" panose="020B0502020202020204" pitchFamily="34" charset="0"/>
                <a:ea typeface="Calibri"/>
                <a:cs typeface="Times New Roman"/>
              </a:rPr>
              <a:t>blijft</a:t>
            </a:r>
            <a:r>
              <a:rPr lang="nl-NL" sz="2000" i="1" dirty="0">
                <a:solidFill>
                  <a:srgbClr val="387038"/>
                </a:solidFill>
                <a:effectLst/>
                <a:latin typeface="Century Gothic" panose="020B0502020202020204" pitchFamily="34" charset="0"/>
                <a:ea typeface="Calibri"/>
                <a:cs typeface="Times New Roman"/>
              </a:rPr>
              <a:t> in de boom.</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voor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03FE006C-E149-45A9-9B05-E4F8686EE4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021" y="2911518"/>
            <a:ext cx="3240360" cy="2326580"/>
          </a:xfrm>
          <a:prstGeom prst="rect">
            <a:avLst/>
          </a:prstGeom>
        </p:spPr>
      </p:pic>
      <p:pic>
        <p:nvPicPr>
          <p:cNvPr id="6" name="Afbeelding 5" descr="Afbeelding met tekst, illustratie, vectorafbeeldingen&#10;&#10;Automatisch gegenereerde beschrijving">
            <a:extLst>
              <a:ext uri="{FF2B5EF4-FFF2-40B4-BE49-F238E27FC236}">
                <a16:creationId xmlns:a16="http://schemas.microsoft.com/office/drawing/2014/main" id="{2C1680E9-6F0C-4E57-9E48-AAC27CA6DD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2648" y="2614599"/>
            <a:ext cx="2636912" cy="2636912"/>
          </a:xfrm>
          <a:prstGeom prst="rect">
            <a:avLst/>
          </a:prstGeom>
        </p:spPr>
      </p:pic>
    </p:spTree>
    <p:extLst>
      <p:ext uri="{BB962C8B-B14F-4D97-AF65-F5344CB8AC3E}">
        <p14:creationId xmlns:p14="http://schemas.microsoft.com/office/powerpoint/2010/main" val="264302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zich ingraven</a:t>
            </a:r>
            <a:endParaRPr lang="nl-NL" sz="48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3" y="326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zich uitgraven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56792"/>
            <a:ext cx="4072956"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jezelf in de grond verstoppen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12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Deze jongens hebben zich </a:t>
            </a:r>
            <a:r>
              <a:rPr lang="nl-NL" sz="2000" i="1" u="sng" dirty="0">
                <a:solidFill>
                  <a:srgbClr val="387038"/>
                </a:solidFill>
                <a:effectLst/>
                <a:latin typeface="Century Gothic" panose="020B0502020202020204" pitchFamily="34" charset="0"/>
                <a:ea typeface="Calibri"/>
                <a:cs typeface="Times New Roman"/>
              </a:rPr>
              <a:t>ingegraven</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8799"/>
            <a:ext cx="4176464" cy="46085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600" dirty="0">
                <a:effectLst/>
                <a:latin typeface="Century Gothic" panose="020B0502020202020204" pitchFamily="34" charset="0"/>
                <a:ea typeface="Calibri"/>
                <a:cs typeface="Times New Roman"/>
              </a:rPr>
              <a:t>= jezelf uit de grond graven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3200" dirty="0">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De mol </a:t>
            </a:r>
            <a:r>
              <a:rPr lang="nl-NL" sz="2000" i="1" dirty="0">
                <a:solidFill>
                  <a:srgbClr val="387038"/>
                </a:solidFill>
                <a:latin typeface="Century Gothic" panose="020B0502020202020204" pitchFamily="34" charset="0"/>
                <a:ea typeface="Calibri"/>
                <a:cs typeface="Times New Roman"/>
              </a:rPr>
              <a:t>kan </a:t>
            </a:r>
            <a:r>
              <a:rPr lang="nl-NL" sz="2000" i="1" u="sng" dirty="0">
                <a:solidFill>
                  <a:srgbClr val="387038"/>
                </a:solidFill>
                <a:latin typeface="Century Gothic" panose="020B0502020202020204" pitchFamily="34" charset="0"/>
                <a:ea typeface="Calibri"/>
                <a:cs typeface="Times New Roman"/>
              </a:rPr>
              <a:t>zich</a:t>
            </a:r>
            <a:r>
              <a:rPr lang="nl-NL" sz="2000" i="1" dirty="0">
                <a:solidFill>
                  <a:srgbClr val="387038"/>
                </a:solidFill>
                <a:latin typeface="Century Gothic" panose="020B0502020202020204" pitchFamily="34" charset="0"/>
                <a:ea typeface="Calibri"/>
                <a:cs typeface="Times New Roman"/>
              </a:rPr>
              <a:t> heel goed </a:t>
            </a:r>
            <a:r>
              <a:rPr lang="nl-NL" sz="2000" i="1" u="sng" dirty="0">
                <a:solidFill>
                  <a:srgbClr val="387038"/>
                </a:solidFill>
                <a:latin typeface="Century Gothic" panose="020B0502020202020204" pitchFamily="34" charset="0"/>
                <a:ea typeface="Calibri"/>
                <a:cs typeface="Times New Roman"/>
              </a:rPr>
              <a:t>uitgraven</a:t>
            </a:r>
            <a:r>
              <a:rPr lang="nl-NL" sz="20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voor </a:t>
            </a:r>
            <a:endParaRPr lang="nl-NL" sz="1100" dirty="0">
              <a:effectLst/>
              <a:latin typeface="Century Gothic" panose="020B0502020202020204" pitchFamily="34" charset="0"/>
              <a:ea typeface="Calibri"/>
              <a:cs typeface="Times New Roman"/>
            </a:endParaRPr>
          </a:p>
        </p:txBody>
      </p:sp>
      <p:pic>
        <p:nvPicPr>
          <p:cNvPr id="8" name="Afbeelding 7" descr="Afbeelding met gras, buiten, zoogdier, spitsmuis&#10;&#10;Automatisch gegenereerde beschrijving">
            <a:extLst>
              <a:ext uri="{FF2B5EF4-FFF2-40B4-BE49-F238E27FC236}">
                <a16:creationId xmlns:a16="http://schemas.microsoft.com/office/drawing/2014/main" id="{2569C238-8FF6-4316-97F1-2228993141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2607705"/>
            <a:ext cx="3672408" cy="2453169"/>
          </a:xfrm>
          <a:prstGeom prst="rect">
            <a:avLst/>
          </a:prstGeom>
        </p:spPr>
      </p:pic>
      <p:pic>
        <p:nvPicPr>
          <p:cNvPr id="3" name="Afbeelding 2" descr="Afbeelding met grond, persoon, klein, neerleggen&#10;&#10;Automatisch gegenereerde beschrijving">
            <a:extLst>
              <a:ext uri="{FF2B5EF4-FFF2-40B4-BE49-F238E27FC236}">
                <a16:creationId xmlns:a16="http://schemas.microsoft.com/office/drawing/2014/main" id="{8BBE8A98-D8E2-4425-9CE8-DEE6936DDA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4" y="2607705"/>
            <a:ext cx="3672408" cy="2453169"/>
          </a:xfrm>
          <a:prstGeom prst="rect">
            <a:avLst/>
          </a:prstGeom>
        </p:spPr>
      </p:pic>
    </p:spTree>
    <p:extLst>
      <p:ext uri="{BB962C8B-B14F-4D97-AF65-F5344CB8AC3E}">
        <p14:creationId xmlns:p14="http://schemas.microsoft.com/office/powerpoint/2010/main" val="363496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wennen</a:t>
            </a:r>
            <a:endParaRPr lang="nl-NL" sz="48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3" y="326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ontwennen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56792"/>
            <a:ext cx="4072956"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gewoon gaan vinden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12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De dieren zijn </a:t>
            </a:r>
            <a:r>
              <a:rPr lang="nl-NL" sz="2000" i="1" u="sng" dirty="0">
                <a:solidFill>
                  <a:srgbClr val="387038"/>
                </a:solidFill>
                <a:effectLst/>
                <a:latin typeface="Century Gothic" panose="020B0502020202020204" pitchFamily="34" charset="0"/>
                <a:ea typeface="Calibri"/>
                <a:cs typeface="Times New Roman"/>
              </a:rPr>
              <a:t>gewend</a:t>
            </a:r>
            <a:r>
              <a:rPr lang="nl-NL" sz="2000" i="1" dirty="0">
                <a:solidFill>
                  <a:srgbClr val="387038"/>
                </a:solidFill>
                <a:effectLst/>
                <a:latin typeface="Century Gothic" panose="020B0502020202020204" pitchFamily="34" charset="0"/>
                <a:ea typeface="Calibri"/>
                <a:cs typeface="Times New Roman"/>
              </a:rPr>
              <a:t> aan het bos waar ze leven.</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556792"/>
            <a:ext cx="4176464" cy="47525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600" dirty="0">
                <a:effectLst/>
                <a:latin typeface="Century Gothic" panose="020B0502020202020204" pitchFamily="34" charset="0"/>
                <a:ea typeface="Calibri"/>
                <a:cs typeface="Times New Roman"/>
              </a:rPr>
              <a:t>= ergens niet meer aan gewend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r>
              <a:rPr lang="nl-NL" sz="3200" dirty="0">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gn="ctr">
              <a:lnSpc>
                <a:spcPct val="107000"/>
              </a:lnSpc>
              <a:spcAft>
                <a:spcPts val="0"/>
              </a:spcAft>
            </a:pPr>
            <a:endParaRPr lang="nl-NL" sz="9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De </a:t>
            </a:r>
            <a:r>
              <a:rPr lang="nl-NL" sz="2000" i="1" dirty="0">
                <a:solidFill>
                  <a:srgbClr val="387038"/>
                </a:solidFill>
                <a:latin typeface="Century Gothic" panose="020B0502020202020204" pitchFamily="34" charset="0"/>
                <a:ea typeface="Calibri"/>
                <a:cs typeface="Times New Roman"/>
              </a:rPr>
              <a:t>vrouw is Spaans spreken </a:t>
            </a:r>
            <a:r>
              <a:rPr lang="nl-NL" sz="2000" i="1" u="sng" dirty="0">
                <a:solidFill>
                  <a:srgbClr val="387038"/>
                </a:solidFill>
                <a:effectLst/>
                <a:latin typeface="Century Gothic" panose="020B0502020202020204" pitchFamily="34" charset="0"/>
                <a:ea typeface="Calibri"/>
                <a:cs typeface="Times New Roman"/>
              </a:rPr>
              <a:t>ontwend</a:t>
            </a:r>
            <a:r>
              <a:rPr lang="nl-NL" sz="2000" i="1" dirty="0">
                <a:solidFill>
                  <a:srgbClr val="387038"/>
                </a:solidFill>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voor </a:t>
            </a:r>
            <a:endParaRPr lang="nl-NL" sz="1100" dirty="0">
              <a:effectLst/>
              <a:latin typeface="Century Gothic" panose="020B0502020202020204" pitchFamily="34" charset="0"/>
              <a:ea typeface="Calibri"/>
              <a:cs typeface="Times New Roman"/>
            </a:endParaRPr>
          </a:p>
        </p:txBody>
      </p:sp>
      <p:pic>
        <p:nvPicPr>
          <p:cNvPr id="10" name="Afbeelding 9" descr="Afbeelding met kaart&#10;&#10;Automatisch gegenereerde beschrijving">
            <a:extLst>
              <a:ext uri="{FF2B5EF4-FFF2-40B4-BE49-F238E27FC236}">
                <a16:creationId xmlns:a16="http://schemas.microsoft.com/office/drawing/2014/main" id="{83B92C44-01E7-43C7-AE32-76DA90C841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044" y="2879928"/>
            <a:ext cx="3923928" cy="1962242"/>
          </a:xfrm>
          <a:prstGeom prst="rect">
            <a:avLst/>
          </a:prstGeom>
        </p:spPr>
      </p:pic>
      <p:pic>
        <p:nvPicPr>
          <p:cNvPr id="1027" name="Picture 3" descr="C:\Users\dasg\Downloads\shutterstock_108117126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932040" y="3212976"/>
            <a:ext cx="3794865" cy="18823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asg\Downloads\shutterstock_170482840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21181" y="2860238"/>
            <a:ext cx="1529097" cy="102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4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14DD6853-90CE-40FB-A460-744F24FE1AB2}"/>
              </a:ext>
            </a:extLst>
          </p:cNvPr>
          <p:cNvCxnSpPr>
            <a:cxnSpLocks/>
          </p:cNvCxnSpPr>
          <p:nvPr/>
        </p:nvCxnSpPr>
        <p:spPr>
          <a:xfrm flipH="1">
            <a:off x="1475656" y="4443982"/>
            <a:ext cx="844200" cy="714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175737"/>
            <a:ext cx="9128770" cy="62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cxnSp>
        <p:nvCxnSpPr>
          <p:cNvPr id="20" name="Rechte verbindingslijn 19"/>
          <p:cNvCxnSpPr/>
          <p:nvPr/>
        </p:nvCxnSpPr>
        <p:spPr>
          <a:xfrm>
            <a:off x="3525897" y="1002917"/>
            <a:ext cx="501333" cy="1570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4418320" y="2885435"/>
            <a:ext cx="2457936" cy="15056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H="1">
            <a:off x="1403648" y="2885435"/>
            <a:ext cx="817370" cy="1263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14"/>
          <p:cNvSpPr txBox="1"/>
          <p:nvPr/>
        </p:nvSpPr>
        <p:spPr>
          <a:xfrm>
            <a:off x="395536" y="1772816"/>
            <a:ext cx="3632944" cy="8051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24" name="Text Box 14"/>
          <p:cNvSpPr txBox="1"/>
          <p:nvPr/>
        </p:nvSpPr>
        <p:spPr>
          <a:xfrm>
            <a:off x="179512" y="1659323"/>
            <a:ext cx="4083012" cy="8335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5400" b="1" dirty="0">
                <a:solidFill>
                  <a:srgbClr val="000000"/>
                </a:solidFill>
                <a:latin typeface="Century Gothic" panose="020B0502020202020204" pitchFamily="34" charset="0"/>
                <a:ea typeface="Calibri"/>
              </a:rPr>
              <a:t>het milieu</a:t>
            </a:r>
            <a:endParaRPr lang="nl-NL" sz="1200" dirty="0">
              <a:effectLst/>
              <a:latin typeface="Century Gothic" panose="020B0502020202020204" pitchFamily="34" charset="0"/>
              <a:ea typeface="Times New Roman"/>
            </a:endParaRPr>
          </a:p>
        </p:txBody>
      </p:sp>
      <p:sp>
        <p:nvSpPr>
          <p:cNvPr id="26" name="Text Box 14"/>
          <p:cNvSpPr txBox="1"/>
          <p:nvPr/>
        </p:nvSpPr>
        <p:spPr>
          <a:xfrm>
            <a:off x="5729799" y="4319434"/>
            <a:ext cx="2793749"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endParaRPr lang="nl-NL" sz="3600" dirty="0">
              <a:effectLst/>
              <a:latin typeface="Century Gothic" panose="020B0502020202020204" pitchFamily="34" charset="0"/>
              <a:ea typeface="Times New Roman"/>
            </a:endParaRPr>
          </a:p>
        </p:txBody>
      </p:sp>
      <p:sp>
        <p:nvSpPr>
          <p:cNvPr id="39" name="Text Box 14"/>
          <p:cNvSpPr txBox="1"/>
          <p:nvPr/>
        </p:nvSpPr>
        <p:spPr>
          <a:xfrm>
            <a:off x="552338" y="3501008"/>
            <a:ext cx="2678446"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a:ea typeface="Calibri"/>
              </a:rPr>
              <a:t> </a:t>
            </a:r>
            <a:endParaRPr lang="nl-NL" sz="1200">
              <a:effectLst/>
              <a:latin typeface="Times New Roman"/>
              <a:ea typeface="Times New Roman"/>
            </a:endParaRPr>
          </a:p>
        </p:txBody>
      </p:sp>
      <p:sp>
        <p:nvSpPr>
          <p:cNvPr id="27" name="Text Box 14"/>
          <p:cNvSpPr txBox="1"/>
          <p:nvPr/>
        </p:nvSpPr>
        <p:spPr>
          <a:xfrm>
            <a:off x="259682" y="3470647"/>
            <a:ext cx="3408865"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Century Gothic" panose="020B0502020202020204" pitchFamily="34" charset="0"/>
                <a:ea typeface="Calibri"/>
              </a:rPr>
              <a:t>de bodem</a:t>
            </a:r>
            <a:endParaRPr lang="nl-NL" sz="1200" dirty="0">
              <a:effectLst/>
              <a:latin typeface="Century Gothic" panose="020B0502020202020204" pitchFamily="34" charset="0"/>
              <a:ea typeface="Times New Roman"/>
            </a:endParaRPr>
          </a:p>
        </p:txBody>
      </p:sp>
      <p:sp>
        <p:nvSpPr>
          <p:cNvPr id="40" name="Text Box 14"/>
          <p:cNvSpPr txBox="1"/>
          <p:nvPr/>
        </p:nvSpPr>
        <p:spPr>
          <a:xfrm>
            <a:off x="2344415" y="532365"/>
            <a:ext cx="2110392"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dirty="0">
                <a:solidFill>
                  <a:srgbClr val="000000"/>
                </a:solidFill>
                <a:effectLst/>
                <a:latin typeface="Century Gothic"/>
                <a:ea typeface="Calibri"/>
              </a:rPr>
              <a:t> </a:t>
            </a:r>
            <a:endParaRPr lang="nl-NL" sz="1200" dirty="0">
              <a:effectLst/>
              <a:latin typeface="Times New Roman"/>
              <a:ea typeface="Times New Roman"/>
            </a:endParaRPr>
          </a:p>
        </p:txBody>
      </p:sp>
      <p:sp>
        <p:nvSpPr>
          <p:cNvPr id="28" name="Text Box 14"/>
          <p:cNvSpPr txBox="1"/>
          <p:nvPr/>
        </p:nvSpPr>
        <p:spPr>
          <a:xfrm>
            <a:off x="1496958" y="540384"/>
            <a:ext cx="3723067"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Century Gothic" panose="020B0502020202020204" pitchFamily="34" charset="0"/>
                <a:ea typeface="Calibri"/>
              </a:rPr>
              <a:t>de lucht</a:t>
            </a:r>
            <a:endParaRPr lang="nl-NL" sz="1200" dirty="0">
              <a:effectLst/>
              <a:latin typeface="Century Gothic" panose="020B0502020202020204" pitchFamily="34" charset="0"/>
              <a:ea typeface="Times New Roman"/>
            </a:endParaRPr>
          </a:p>
        </p:txBody>
      </p:sp>
      <p:sp>
        <p:nvSpPr>
          <p:cNvPr id="41" name="Text Box 14"/>
          <p:cNvSpPr txBox="1"/>
          <p:nvPr/>
        </p:nvSpPr>
        <p:spPr>
          <a:xfrm>
            <a:off x="6201429" y="3963355"/>
            <a:ext cx="2391480"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a:ea typeface="Calibri"/>
              </a:rPr>
              <a:t> </a:t>
            </a:r>
            <a:endParaRPr lang="nl-NL" sz="1200">
              <a:effectLst/>
              <a:latin typeface="Times New Roman"/>
              <a:ea typeface="Times New Roman"/>
            </a:endParaRPr>
          </a:p>
        </p:txBody>
      </p:sp>
      <p:sp>
        <p:nvSpPr>
          <p:cNvPr id="31" name="Text Box 14"/>
          <p:cNvSpPr txBox="1"/>
          <p:nvPr/>
        </p:nvSpPr>
        <p:spPr>
          <a:xfrm>
            <a:off x="5937854" y="3925204"/>
            <a:ext cx="2964642"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effectLst/>
                <a:latin typeface="Century Gothic" panose="020B0502020202020204" pitchFamily="34" charset="0"/>
                <a:ea typeface="Times New Roman"/>
              </a:rPr>
              <a:t>het water</a:t>
            </a:r>
            <a:endParaRPr lang="nl-NL" sz="1200" dirty="0">
              <a:effectLst/>
              <a:latin typeface="Century Gothic" panose="020B0502020202020204" pitchFamily="34" charset="0"/>
              <a:ea typeface="Times New Roman"/>
            </a:endParaRPr>
          </a:p>
        </p:txBody>
      </p:sp>
      <p:sp>
        <p:nvSpPr>
          <p:cNvPr id="29" name="Text Box 14">
            <a:extLst>
              <a:ext uri="{FF2B5EF4-FFF2-40B4-BE49-F238E27FC236}">
                <a16:creationId xmlns:a16="http://schemas.microsoft.com/office/drawing/2014/main" id="{E59D3E84-1917-4034-8A1E-D97EA287C96A}"/>
              </a:ext>
            </a:extLst>
          </p:cNvPr>
          <p:cNvSpPr txBox="1"/>
          <p:nvPr/>
        </p:nvSpPr>
        <p:spPr>
          <a:xfrm>
            <a:off x="395536" y="2564904"/>
            <a:ext cx="8352928" cy="55571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64F1F03B-A2BC-4E24-97BA-0115A3FE4961}"/>
              </a:ext>
            </a:extLst>
          </p:cNvPr>
          <p:cNvSpPr txBox="1"/>
          <p:nvPr/>
        </p:nvSpPr>
        <p:spPr>
          <a:xfrm>
            <a:off x="395536" y="2564904"/>
            <a:ext cx="8830214" cy="523220"/>
          </a:xfrm>
          <a:prstGeom prst="rect">
            <a:avLst/>
          </a:prstGeom>
          <a:noFill/>
        </p:spPr>
        <p:txBody>
          <a:bodyPr wrap="square" rtlCol="0">
            <a:spAutoFit/>
          </a:bodyPr>
          <a:lstStyle/>
          <a:p>
            <a:r>
              <a:rPr lang="nl-NL" sz="2800" dirty="0">
                <a:latin typeface="Century Gothic" panose="020B0502020202020204" pitchFamily="34" charset="0"/>
              </a:rPr>
              <a:t>= het water, de grond en de lucht om ons heen</a:t>
            </a:r>
          </a:p>
        </p:txBody>
      </p:sp>
      <p:sp>
        <p:nvSpPr>
          <p:cNvPr id="30" name="Text Box 14">
            <a:extLst>
              <a:ext uri="{FF2B5EF4-FFF2-40B4-BE49-F238E27FC236}">
                <a16:creationId xmlns:a16="http://schemas.microsoft.com/office/drawing/2014/main" id="{823E95D4-ADB3-4B59-B043-53CDF694734E}"/>
              </a:ext>
            </a:extLst>
          </p:cNvPr>
          <p:cNvSpPr txBox="1"/>
          <p:nvPr/>
        </p:nvSpPr>
        <p:spPr>
          <a:xfrm>
            <a:off x="552338" y="4077073"/>
            <a:ext cx="2678446" cy="5455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800"/>
              </a:spcAft>
              <a:defRPr/>
            </a:pPr>
            <a:r>
              <a:rPr lang="nl-NL" sz="2800" dirty="0">
                <a:solidFill>
                  <a:prstClr val="black"/>
                </a:solidFill>
                <a:latin typeface="Century Gothic" panose="020B0502020202020204" pitchFamily="34" charset="0"/>
                <a:ea typeface="Calibri"/>
                <a:cs typeface="Times New Roman"/>
              </a:rPr>
              <a:t>= de grond</a:t>
            </a:r>
          </a:p>
        </p:txBody>
      </p:sp>
      <p:pic>
        <p:nvPicPr>
          <p:cNvPr id="4" name="Afbeelding 3">
            <a:extLst>
              <a:ext uri="{FF2B5EF4-FFF2-40B4-BE49-F238E27FC236}">
                <a16:creationId xmlns:a16="http://schemas.microsoft.com/office/drawing/2014/main" id="{1E572C3E-35DA-4D2C-96FF-0F37B118E2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786" y="4832856"/>
            <a:ext cx="3594349" cy="1352409"/>
          </a:xfrm>
          <a:prstGeom prst="rect">
            <a:avLst/>
          </a:prstGeom>
        </p:spPr>
      </p:pic>
      <p:pic>
        <p:nvPicPr>
          <p:cNvPr id="8" name="Afbeelding 7" descr="Afbeelding met natuur, buiten, water, sneeuw&#10;&#10;Automatisch gegenereerde beschrijving">
            <a:extLst>
              <a:ext uri="{FF2B5EF4-FFF2-40B4-BE49-F238E27FC236}">
                <a16:creationId xmlns:a16="http://schemas.microsoft.com/office/drawing/2014/main" id="{60DE4F77-5693-4780-B520-B87D15466A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1956" y="4655735"/>
            <a:ext cx="2436438" cy="1500846"/>
          </a:xfrm>
          <a:prstGeom prst="rect">
            <a:avLst/>
          </a:prstGeom>
        </p:spPr>
      </p:pic>
      <p:pic>
        <p:nvPicPr>
          <p:cNvPr id="12" name="Afbeelding 11" descr="Afbeelding met lucht, buiten, gras, persoon&#10;&#10;Automatisch gegenereerde beschrijving">
            <a:extLst>
              <a:ext uri="{FF2B5EF4-FFF2-40B4-BE49-F238E27FC236}">
                <a16:creationId xmlns:a16="http://schemas.microsoft.com/office/drawing/2014/main" id="{4EEF5BAA-D0C8-42A7-8EA4-D3AFC3B59C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2000" y="529610"/>
            <a:ext cx="2854100" cy="1906539"/>
          </a:xfrm>
          <a:prstGeom prst="rect">
            <a:avLst/>
          </a:prstGeom>
        </p:spPr>
      </p:pic>
    </p:spTree>
    <p:extLst>
      <p:ext uri="{BB962C8B-B14F-4D97-AF65-F5344CB8AC3E}">
        <p14:creationId xmlns:p14="http://schemas.microsoft.com/office/powerpoint/2010/main" val="109204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48" y="35699"/>
            <a:ext cx="9108503" cy="651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14055" y="361856"/>
            <a:ext cx="4877158" cy="8258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40523" y="352784"/>
            <a:ext cx="4680521"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jaargetijde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109345" y="4182426"/>
            <a:ext cx="2470405" cy="6872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01855" y="4182425"/>
            <a:ext cx="2864673" cy="76232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het voorjaar</a:t>
            </a:r>
            <a:endParaRPr lang="nl-NL" sz="4000" b="1" dirty="0">
              <a:effectLst/>
              <a:latin typeface="Century Gothic" panose="020B0502020202020204" pitchFamily="34" charset="0"/>
              <a:ea typeface="Calibri"/>
              <a:cs typeface="Times New Roman"/>
            </a:endParaRPr>
          </a:p>
        </p:txBody>
      </p:sp>
      <p:sp>
        <p:nvSpPr>
          <p:cNvPr id="9" name="Text Box 14"/>
          <p:cNvSpPr txBox="1"/>
          <p:nvPr/>
        </p:nvSpPr>
        <p:spPr>
          <a:xfrm>
            <a:off x="2649918" y="4182426"/>
            <a:ext cx="1915056" cy="6872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1" name="Text Box 14"/>
          <p:cNvSpPr txBox="1"/>
          <p:nvPr/>
        </p:nvSpPr>
        <p:spPr>
          <a:xfrm>
            <a:off x="6991213" y="4182426"/>
            <a:ext cx="1963170" cy="6872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595863" y="4232111"/>
            <a:ext cx="276231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winter</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kstvak 2">
            <a:extLst>
              <a:ext uri="{FF2B5EF4-FFF2-40B4-BE49-F238E27FC236}">
                <a16:creationId xmlns:a16="http://schemas.microsoft.com/office/drawing/2014/main" id="{AC91CAE5-5588-4CD4-9A77-6DC7B3B05213}"/>
              </a:ext>
            </a:extLst>
          </p:cNvPr>
          <p:cNvSpPr txBox="1">
            <a:spLocks noChangeArrowheads="1"/>
          </p:cNvSpPr>
          <p:nvPr/>
        </p:nvSpPr>
        <p:spPr bwMode="auto">
          <a:xfrm>
            <a:off x="2114055" y="4182427"/>
            <a:ext cx="2934667" cy="60638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zomer</a:t>
            </a:r>
            <a:endParaRPr lang="nl-NL" sz="3200" b="1" dirty="0">
              <a:effectLst/>
              <a:latin typeface="Century Gothic" panose="020B0502020202020204" pitchFamily="34" charset="0"/>
              <a:ea typeface="Calibri"/>
              <a:cs typeface="Times New Roman"/>
            </a:endParaRPr>
          </a:p>
        </p:txBody>
      </p:sp>
      <p:pic>
        <p:nvPicPr>
          <p:cNvPr id="20" name="Afbeelding 19"/>
          <p:cNvPicPr/>
          <p:nvPr/>
        </p:nvPicPr>
        <p:blipFill>
          <a:blip r:embed="rId5" cstate="email">
            <a:extLst>
              <a:ext uri="{28A0092B-C50C-407E-A947-70E740481C1C}">
                <a14:useLocalDpi xmlns:a14="http://schemas.microsoft.com/office/drawing/2010/main"/>
              </a:ext>
            </a:extLst>
          </a:blip>
          <a:stretch>
            <a:fillRect/>
          </a:stretch>
        </p:blipFill>
        <p:spPr>
          <a:xfrm rot="21235644">
            <a:off x="3803049" y="3506419"/>
            <a:ext cx="154394" cy="735923"/>
          </a:xfrm>
          <a:prstGeom prst="rect">
            <a:avLst/>
          </a:prstGeom>
        </p:spPr>
      </p:pic>
      <p:sp>
        <p:nvSpPr>
          <p:cNvPr id="22" name="Text Box 14">
            <a:extLst>
              <a:ext uri="{FF2B5EF4-FFF2-40B4-BE49-F238E27FC236}">
                <a16:creationId xmlns:a16="http://schemas.microsoft.com/office/drawing/2014/main" id="{E59D3E84-1917-4034-8A1E-D97EA287C96A}"/>
              </a:ext>
            </a:extLst>
          </p:cNvPr>
          <p:cNvSpPr txBox="1"/>
          <p:nvPr/>
        </p:nvSpPr>
        <p:spPr>
          <a:xfrm>
            <a:off x="109345" y="3542471"/>
            <a:ext cx="1968186" cy="5760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r>
              <a:rPr lang="nl-NL" sz="2800" dirty="0">
                <a:solidFill>
                  <a:prstClr val="black"/>
                </a:solidFill>
                <a:latin typeface="Century Gothic" panose="020B0502020202020204" pitchFamily="34" charset="0"/>
              </a:rPr>
              <a:t>= de lente</a:t>
            </a:r>
          </a:p>
        </p:txBody>
      </p:sp>
      <p:sp>
        <p:nvSpPr>
          <p:cNvPr id="18" name="Text Box 14">
            <a:extLst>
              <a:ext uri="{FF2B5EF4-FFF2-40B4-BE49-F238E27FC236}">
                <a16:creationId xmlns:a16="http://schemas.microsoft.com/office/drawing/2014/main" id="{FE81458B-5961-4C6D-99FC-C8557DB36E8D}"/>
              </a:ext>
            </a:extLst>
          </p:cNvPr>
          <p:cNvSpPr txBox="1"/>
          <p:nvPr/>
        </p:nvSpPr>
        <p:spPr>
          <a:xfrm>
            <a:off x="4635142" y="4182426"/>
            <a:ext cx="2285903" cy="6872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het najaar</a:t>
            </a:r>
          </a:p>
        </p:txBody>
      </p:sp>
      <p:pic>
        <p:nvPicPr>
          <p:cNvPr id="4" name="Afbeelding 3">
            <a:extLst>
              <a:ext uri="{FF2B5EF4-FFF2-40B4-BE49-F238E27FC236}">
                <a16:creationId xmlns:a16="http://schemas.microsoft.com/office/drawing/2014/main" id="{11378A80-E836-4309-9CE7-2E0778BB01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6298" y="4910626"/>
            <a:ext cx="798222" cy="1243132"/>
          </a:xfrm>
          <a:prstGeom prst="rect">
            <a:avLst/>
          </a:prstGeom>
        </p:spPr>
      </p:pic>
      <p:pic>
        <p:nvPicPr>
          <p:cNvPr id="13" name="Afbeelding 12">
            <a:extLst>
              <a:ext uri="{FF2B5EF4-FFF2-40B4-BE49-F238E27FC236}">
                <a16:creationId xmlns:a16="http://schemas.microsoft.com/office/drawing/2014/main" id="{3766A76A-A264-4720-9500-9F272C5E04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70429" y="4910625"/>
            <a:ext cx="869523" cy="1243133"/>
          </a:xfrm>
          <a:prstGeom prst="rect">
            <a:avLst/>
          </a:prstGeom>
        </p:spPr>
      </p:pic>
      <p:pic>
        <p:nvPicPr>
          <p:cNvPr id="14" name="Afbeelding 13">
            <a:extLst>
              <a:ext uri="{FF2B5EF4-FFF2-40B4-BE49-F238E27FC236}">
                <a16:creationId xmlns:a16="http://schemas.microsoft.com/office/drawing/2014/main" id="{B7F0C17F-B3C2-4EA8-9848-F7B6AD4969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79740" y="4932803"/>
            <a:ext cx="837784" cy="1220956"/>
          </a:xfrm>
          <a:prstGeom prst="rect">
            <a:avLst/>
          </a:prstGeom>
        </p:spPr>
      </p:pic>
      <p:pic>
        <p:nvPicPr>
          <p:cNvPr id="16" name="Afbeelding 15">
            <a:extLst>
              <a:ext uri="{FF2B5EF4-FFF2-40B4-BE49-F238E27FC236}">
                <a16:creationId xmlns:a16="http://schemas.microsoft.com/office/drawing/2014/main" id="{1FCE4A86-D666-4887-BD77-62C9C43A0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65895" y="4932803"/>
            <a:ext cx="794537" cy="1220955"/>
          </a:xfrm>
          <a:prstGeom prst="rect">
            <a:avLst/>
          </a:prstGeom>
        </p:spPr>
      </p:pic>
      <p:sp>
        <p:nvSpPr>
          <p:cNvPr id="21" name="Text Box 14">
            <a:extLst>
              <a:ext uri="{FF2B5EF4-FFF2-40B4-BE49-F238E27FC236}">
                <a16:creationId xmlns:a16="http://schemas.microsoft.com/office/drawing/2014/main" id="{4C992C28-CA8F-4592-BA7D-329C211B3132}"/>
              </a:ext>
            </a:extLst>
          </p:cNvPr>
          <p:cNvSpPr txBox="1"/>
          <p:nvPr/>
        </p:nvSpPr>
        <p:spPr>
          <a:xfrm>
            <a:off x="4635141" y="3525474"/>
            <a:ext cx="2285903" cy="5760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r>
              <a:rPr lang="nl-NL" sz="2800" dirty="0">
                <a:solidFill>
                  <a:prstClr val="black"/>
                </a:solidFill>
                <a:latin typeface="Century Gothic" panose="020B0502020202020204" pitchFamily="34" charset="0"/>
              </a:rPr>
              <a:t>= de herfst</a:t>
            </a:r>
          </a:p>
        </p:txBody>
      </p:sp>
    </p:spTree>
    <p:extLst>
      <p:ext uri="{BB962C8B-B14F-4D97-AF65-F5344CB8AC3E}">
        <p14:creationId xmlns:p14="http://schemas.microsoft.com/office/powerpoint/2010/main" val="168821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179512" y="5335954"/>
            <a:ext cx="7586148" cy="923330"/>
          </a:xfrm>
          <a:prstGeom prst="rect">
            <a:avLst/>
          </a:prstGeom>
        </p:spPr>
        <p:txBody>
          <a:bodyPr wrap="square">
            <a:spAutoFit/>
          </a:bodyPr>
          <a:lstStyle/>
          <a:p>
            <a:pPr lvl="0" fontAlgn="t"/>
            <a:br>
              <a:rPr lang="nl-NL" sz="3600" dirty="0">
                <a:solidFill>
                  <a:prstClr val="black"/>
                </a:solidFill>
                <a:latin typeface="Century Gothic" panose="020B0502020202020204" pitchFamily="34" charset="0"/>
              </a:rPr>
            </a:br>
            <a:endParaRPr lang="nl-NL" dirty="0">
              <a:latin typeface="Century Gothic" panose="020B0502020202020204" pitchFamily="34" charset="0"/>
            </a:endParaRPr>
          </a:p>
        </p:txBody>
      </p:sp>
      <p:sp>
        <p:nvSpPr>
          <p:cNvPr id="7" name="Tekstvak 6"/>
          <p:cNvSpPr txBox="1"/>
          <p:nvPr/>
        </p:nvSpPr>
        <p:spPr>
          <a:xfrm>
            <a:off x="-19076" y="0"/>
            <a:ext cx="9163076" cy="6986528"/>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de boswachter</a:t>
            </a:r>
            <a:endParaRPr lang="nl-NL" sz="8800" b="1" dirty="0">
              <a:solidFill>
                <a:prstClr val="black"/>
              </a:solidFill>
              <a:latin typeface="Century Gothic" panose="020B0502020202020204" pitchFamily="34" charset="0"/>
            </a:endParaRPr>
          </a:p>
          <a:p>
            <a:pPr lvl="0" fontAlgn="t"/>
            <a:r>
              <a:rPr lang="nl-NL" sz="4800" dirty="0">
                <a:solidFill>
                  <a:prstClr val="black"/>
                </a:solidFill>
                <a:latin typeface="Century Gothic" panose="020B0502020202020204" pitchFamily="34" charset="0"/>
              </a:rPr>
              <a:t>= iemand die oplet of het</a:t>
            </a:r>
            <a:br>
              <a:rPr lang="nl-NL" sz="4800"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goed gaat met de bomen, planten en dieren in een bos</a:t>
            </a:r>
            <a:endParaRPr lang="nl-NL" sz="2800" i="1" dirty="0">
              <a:solidFill>
                <a:srgbClr val="00B050"/>
              </a:solidFill>
              <a:latin typeface="Century Gothic" panose="020B0502020202020204" pitchFamily="34" charset="0"/>
            </a:endParaRPr>
          </a:p>
          <a:p>
            <a:pPr lvl="0" fontAlgn="t"/>
            <a:endParaRPr lang="nl-NL" sz="2800" i="1" u="sng" dirty="0">
              <a:solidFill>
                <a:srgbClr val="00B050"/>
              </a:solidFill>
              <a:latin typeface="Century Gothic" panose="020B0502020202020204" pitchFamily="34" charset="0"/>
            </a:endParaRPr>
          </a:p>
          <a:p>
            <a:pPr lvl="0" fontAlgn="t"/>
            <a:endParaRPr lang="nl-NL" sz="2800" i="1" u="sng" dirty="0">
              <a:solidFill>
                <a:srgbClr val="00B050"/>
              </a:solidFill>
              <a:latin typeface="Century Gothic" panose="020B0502020202020204" pitchFamily="34" charset="0"/>
            </a:endParaRPr>
          </a:p>
          <a:p>
            <a:pPr lvl="0" fontAlgn="t"/>
            <a:endParaRPr lang="nl-NL" sz="2800" i="1" u="sng" dirty="0">
              <a:solidFill>
                <a:srgbClr val="00B050"/>
              </a:solidFill>
              <a:latin typeface="Century Gothic" panose="020B0502020202020204" pitchFamily="34" charset="0"/>
            </a:endParaRPr>
          </a:p>
          <a:p>
            <a:pPr lvl="0" fontAlgn="t"/>
            <a:endParaRPr lang="nl-NL" sz="2800" i="1" u="sng" dirty="0">
              <a:solidFill>
                <a:srgbClr val="00B050"/>
              </a:solidFill>
              <a:latin typeface="Century Gothic" panose="020B0502020202020204" pitchFamily="34" charset="0"/>
            </a:endParaRPr>
          </a:p>
          <a:p>
            <a:pPr lvl="0" fontAlgn="t"/>
            <a:endParaRPr lang="nl-NL" sz="2800" i="1" u="sng" dirty="0">
              <a:solidFill>
                <a:srgbClr val="00B050"/>
              </a:solidFill>
              <a:latin typeface="Century Gothic" panose="020B0502020202020204" pitchFamily="34" charset="0"/>
            </a:endParaRPr>
          </a:p>
          <a:p>
            <a:pPr lvl="0" fontAlgn="t"/>
            <a:r>
              <a:rPr lang="nl-NL" sz="2800" i="1" u="sng" dirty="0">
                <a:solidFill>
                  <a:srgbClr val="00B050"/>
                </a:solidFill>
                <a:latin typeface="Century Gothic" panose="020B0502020202020204" pitchFamily="34" charset="0"/>
              </a:rPr>
              <a:t>De boswachter</a:t>
            </a:r>
            <a:r>
              <a:rPr lang="nl-NL" sz="2800" i="1" dirty="0">
                <a:solidFill>
                  <a:srgbClr val="00B050"/>
                </a:solidFill>
                <a:latin typeface="Century Gothic" panose="020B0502020202020204" pitchFamily="34" charset="0"/>
              </a:rPr>
              <a:t> loopt de </a:t>
            </a:r>
          </a:p>
          <a:p>
            <a:pPr lvl="0" fontAlgn="t"/>
            <a:r>
              <a:rPr lang="nl-NL" sz="2800" i="1" dirty="0">
                <a:solidFill>
                  <a:srgbClr val="00B050"/>
                </a:solidFill>
                <a:latin typeface="Century Gothic" panose="020B0502020202020204" pitchFamily="34" charset="0"/>
              </a:rPr>
              <a:t>hele dag met zijn hond </a:t>
            </a:r>
          </a:p>
          <a:p>
            <a:pPr lvl="0" fontAlgn="t"/>
            <a:r>
              <a:rPr lang="nl-NL" sz="2800" i="1" dirty="0">
                <a:solidFill>
                  <a:srgbClr val="00B050"/>
                </a:solidFill>
                <a:latin typeface="Century Gothic" panose="020B0502020202020204" pitchFamily="34" charset="0"/>
              </a:rPr>
              <a:t>door het bos.</a:t>
            </a:r>
            <a:endParaRPr lang="nl-NL" sz="3200" i="1" dirty="0">
              <a:solidFill>
                <a:srgbClr val="00B050"/>
              </a:solidFill>
              <a:latin typeface="Century Gothic" panose="020B0502020202020204" pitchFamily="34" charset="0"/>
            </a:endParaRPr>
          </a:p>
        </p:txBody>
      </p:sp>
      <p:pic>
        <p:nvPicPr>
          <p:cNvPr id="5" name="Afbeelding 4" descr="Afbeelding met buiten, boom, grond, hond&#10;&#10;Automatisch gegenereerde beschrijving">
            <a:extLst>
              <a:ext uri="{FF2B5EF4-FFF2-40B4-BE49-F238E27FC236}">
                <a16:creationId xmlns:a16="http://schemas.microsoft.com/office/drawing/2014/main" id="{EB666C57-39B4-4A36-8E76-97D1EF920C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040" y="3583579"/>
            <a:ext cx="3899207" cy="2604670"/>
          </a:xfrm>
          <a:prstGeom prst="rect">
            <a:avLst/>
          </a:prstGeom>
        </p:spPr>
      </p:pic>
    </p:spTree>
    <p:extLst>
      <p:ext uri="{BB962C8B-B14F-4D97-AF65-F5344CB8AC3E}">
        <p14:creationId xmlns:p14="http://schemas.microsoft.com/office/powerpoint/2010/main" val="104845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11 – 16 maart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op pad gaan</a:t>
            </a:r>
          </a:p>
        </p:txBody>
      </p:sp>
      <p:pic>
        <p:nvPicPr>
          <p:cNvPr id="5" name="Afbeelding 4" descr="Afbeelding met persoon&#10;&#10;Automatisch gegenereerde beschrijving">
            <a:extLst>
              <a:ext uri="{FF2B5EF4-FFF2-40B4-BE49-F238E27FC236}">
                <a16:creationId xmlns:a16="http://schemas.microsoft.com/office/drawing/2014/main" id="{5C3E1879-256B-4295-86D2-0A4818E266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784" y="1556792"/>
            <a:ext cx="3163824" cy="4675632"/>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7272808" cy="114300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zich ingraven</a:t>
            </a:r>
            <a:endParaRPr lang="nl-NL" sz="8000" b="1" u="sng" kern="1200" dirty="0">
              <a:latin typeface="Century Gothic" panose="020B0502020202020204" pitchFamily="34" charset="0"/>
              <a:ea typeface="+mj-ea"/>
              <a:cs typeface="+mj-cs"/>
            </a:endParaRPr>
          </a:p>
        </p:txBody>
      </p:sp>
      <p:pic>
        <p:nvPicPr>
          <p:cNvPr id="3" name="Afbeelding 2" descr="Afbeelding met grond, persoon, klein, neerleggen&#10;&#10;Automatisch gegenereerde beschrijving">
            <a:extLst>
              <a:ext uri="{FF2B5EF4-FFF2-40B4-BE49-F238E27FC236}">
                <a16:creationId xmlns:a16="http://schemas.microsoft.com/office/drawing/2014/main" id="{800DAC02-8055-4D41-ACBD-F36CE83748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448780"/>
            <a:ext cx="7384052" cy="4932548"/>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00537"/>
            <a:ext cx="11148256" cy="1323439"/>
          </a:xfrm>
          <a:prstGeom prst="rect">
            <a:avLst/>
          </a:prstGeom>
          <a:noFill/>
        </p:spPr>
        <p:txBody>
          <a:bodyPr wrap="square" rtlCol="0">
            <a:spAutoFit/>
          </a:bodyPr>
          <a:lstStyle/>
          <a:p>
            <a:r>
              <a:rPr lang="nl-NL" sz="8000" b="1" u="sng" dirty="0">
                <a:latin typeface="Century Gothic" panose="020B0502020202020204" pitchFamily="34" charset="0"/>
              </a:rPr>
              <a:t>wennen</a:t>
            </a:r>
          </a:p>
        </p:txBody>
      </p:sp>
      <p:pic>
        <p:nvPicPr>
          <p:cNvPr id="3" name="Afbeelding 2" descr="Afbeelding met kaart&#10;&#10;Automatisch gegenereerde beschrijving">
            <a:extLst>
              <a:ext uri="{FF2B5EF4-FFF2-40B4-BE49-F238E27FC236}">
                <a16:creationId xmlns:a16="http://schemas.microsoft.com/office/drawing/2014/main" id="{50F5F552-0890-40B7-A8A3-E0FC8806C8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8681"/>
            <a:ext cx="9144000" cy="4572647"/>
          </a:xfrm>
          <a:prstGeom prst="rect">
            <a:avLst/>
          </a:prstGeom>
        </p:spPr>
      </p:pic>
    </p:spTree>
    <p:extLst>
      <p:ext uri="{BB962C8B-B14F-4D97-AF65-F5344CB8AC3E}">
        <p14:creationId xmlns:p14="http://schemas.microsoft.com/office/powerpoint/2010/main" val="45129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20138"/>
            <a:ext cx="11076248" cy="1323439"/>
          </a:xfrm>
          <a:prstGeom prst="rect">
            <a:avLst/>
          </a:prstGeom>
          <a:noFill/>
        </p:spPr>
        <p:txBody>
          <a:bodyPr wrap="square" rtlCol="0">
            <a:spAutoFit/>
          </a:bodyPr>
          <a:lstStyle/>
          <a:p>
            <a:r>
              <a:rPr lang="nl-NL" sz="8000" b="1" u="sng" dirty="0">
                <a:latin typeface="Century Gothic" panose="020B0502020202020204" pitchFamily="34" charset="0"/>
              </a:rPr>
              <a:t>het voorjaar</a:t>
            </a:r>
          </a:p>
        </p:txBody>
      </p:sp>
      <p:sp>
        <p:nvSpPr>
          <p:cNvPr id="9" name="Tekstvak 8"/>
          <p:cNvSpPr txBox="1"/>
          <p:nvPr/>
        </p:nvSpPr>
        <p:spPr>
          <a:xfrm>
            <a:off x="6563730" y="119849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Afbeelding 7" descr="Afbeelding met gras, plant, bloem, kleurrijk&#10;&#10;Automatisch gegenereerde beschrijving">
            <a:extLst>
              <a:ext uri="{FF2B5EF4-FFF2-40B4-BE49-F238E27FC236}">
                <a16:creationId xmlns:a16="http://schemas.microsoft.com/office/drawing/2014/main" id="{64251472-1F41-4C8C-B3FE-704D7CFFFD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72" y="1484784"/>
            <a:ext cx="7704856" cy="5146844"/>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25814"/>
            <a:ext cx="9036496" cy="1323439"/>
          </a:xfrm>
          <a:prstGeom prst="rect">
            <a:avLst/>
          </a:prstGeom>
          <a:noFill/>
        </p:spPr>
        <p:txBody>
          <a:bodyPr wrap="square" rtlCol="0">
            <a:spAutoFit/>
          </a:bodyPr>
          <a:lstStyle/>
          <a:p>
            <a:r>
              <a:rPr lang="nl-NL" sz="8000" b="1" u="sng" dirty="0">
                <a:latin typeface="Century Gothic" panose="020B0502020202020204" pitchFamily="34" charset="0"/>
              </a:rPr>
              <a:t>de bodem</a:t>
            </a:r>
          </a:p>
        </p:txBody>
      </p:sp>
      <p:pic>
        <p:nvPicPr>
          <p:cNvPr id="4" name="Afbeelding 3" descr="Afbeelding met boom, buiten, gras, bos&#10;&#10;Automatisch gegenereerde beschrijving">
            <a:extLst>
              <a:ext uri="{FF2B5EF4-FFF2-40B4-BE49-F238E27FC236}">
                <a16:creationId xmlns:a16="http://schemas.microsoft.com/office/drawing/2014/main" id="{EE57A11D-CAF3-426F-A58A-00E72627D6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4229" y="1440374"/>
            <a:ext cx="7660444" cy="5117176"/>
          </a:xfrm>
          <a:prstGeom prst="rect">
            <a:avLst/>
          </a:prstGeom>
        </p:spPr>
      </p:pic>
      <p:sp>
        <p:nvSpPr>
          <p:cNvPr id="5" name="Ovaal 4">
            <a:extLst>
              <a:ext uri="{FF2B5EF4-FFF2-40B4-BE49-F238E27FC236}">
                <a16:creationId xmlns:a16="http://schemas.microsoft.com/office/drawing/2014/main" id="{685E8CE6-6F53-45A4-8FC7-C3244A2115D9}"/>
              </a:ext>
            </a:extLst>
          </p:cNvPr>
          <p:cNvSpPr/>
          <p:nvPr/>
        </p:nvSpPr>
        <p:spPr>
          <a:xfrm>
            <a:off x="444255" y="5089792"/>
            <a:ext cx="8100392" cy="1440160"/>
          </a:xfrm>
          <a:prstGeom prst="ellipse">
            <a:avLst/>
          </a:prstGeom>
          <a:noFill/>
          <a:ln>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1277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25814"/>
            <a:ext cx="11305256" cy="1323439"/>
          </a:xfrm>
          <a:prstGeom prst="rect">
            <a:avLst/>
          </a:prstGeom>
          <a:noFill/>
        </p:spPr>
        <p:txBody>
          <a:bodyPr wrap="square" rtlCol="0">
            <a:spAutoFit/>
          </a:bodyPr>
          <a:lstStyle/>
          <a:p>
            <a:r>
              <a:rPr lang="nl-NL" sz="8000" b="1" u="sng" dirty="0">
                <a:latin typeface="Century Gothic" panose="020B0502020202020204" pitchFamily="34" charset="0"/>
              </a:rPr>
              <a:t>trekken</a:t>
            </a:r>
          </a:p>
        </p:txBody>
      </p:sp>
      <p:pic>
        <p:nvPicPr>
          <p:cNvPr id="5" name="Afbeelding 4" descr="Afbeelding met kaart&#10;&#10;Automatisch gegenereerde beschrijving">
            <a:extLst>
              <a:ext uri="{FF2B5EF4-FFF2-40B4-BE49-F238E27FC236}">
                <a16:creationId xmlns:a16="http://schemas.microsoft.com/office/drawing/2014/main" id="{11D06714-7FB3-4689-B1B6-DAB3BE9940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7218" y="1484784"/>
            <a:ext cx="5869564" cy="4795863"/>
          </a:xfrm>
          <a:prstGeom prst="rect">
            <a:avLst/>
          </a:prstGeom>
        </p:spPr>
      </p:pic>
      <p:sp>
        <p:nvSpPr>
          <p:cNvPr id="7" name="Pijl: gekromd rechts 6">
            <a:extLst>
              <a:ext uri="{FF2B5EF4-FFF2-40B4-BE49-F238E27FC236}">
                <a16:creationId xmlns:a16="http://schemas.microsoft.com/office/drawing/2014/main" id="{B08BF728-1451-4714-A1F1-3973E5302F77}"/>
              </a:ext>
            </a:extLst>
          </p:cNvPr>
          <p:cNvSpPr/>
          <p:nvPr/>
        </p:nvSpPr>
        <p:spPr>
          <a:xfrm rot="7951001" flipV="1">
            <a:off x="2563934" y="1942789"/>
            <a:ext cx="864096" cy="24073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Pijl: gekromd rechts 7">
            <a:extLst>
              <a:ext uri="{FF2B5EF4-FFF2-40B4-BE49-F238E27FC236}">
                <a16:creationId xmlns:a16="http://schemas.microsoft.com/office/drawing/2014/main" id="{53674CDB-5232-4BA0-B4CF-749D1AD72376}"/>
              </a:ext>
            </a:extLst>
          </p:cNvPr>
          <p:cNvSpPr/>
          <p:nvPr/>
        </p:nvSpPr>
        <p:spPr>
          <a:xfrm rot="4341901">
            <a:off x="4894247" y="2114660"/>
            <a:ext cx="864096" cy="32391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Pijl: gekromd rechts 8">
            <a:extLst>
              <a:ext uri="{FF2B5EF4-FFF2-40B4-BE49-F238E27FC236}">
                <a16:creationId xmlns:a16="http://schemas.microsoft.com/office/drawing/2014/main" id="{1254F61E-E87E-4DB6-8669-02E3528FDDAF}"/>
              </a:ext>
            </a:extLst>
          </p:cNvPr>
          <p:cNvSpPr/>
          <p:nvPr/>
        </p:nvSpPr>
        <p:spPr>
          <a:xfrm rot="7964989">
            <a:off x="4871854" y="4269418"/>
            <a:ext cx="864096" cy="22754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Pijl: gekromd rechts 9">
            <a:extLst>
              <a:ext uri="{FF2B5EF4-FFF2-40B4-BE49-F238E27FC236}">
                <a16:creationId xmlns:a16="http://schemas.microsoft.com/office/drawing/2014/main" id="{B249773C-F216-4C7B-9612-541DA505D8F0}"/>
              </a:ext>
            </a:extLst>
          </p:cNvPr>
          <p:cNvSpPr/>
          <p:nvPr/>
        </p:nvSpPr>
        <p:spPr>
          <a:xfrm rot="3818507" flipV="1">
            <a:off x="1920096" y="3711504"/>
            <a:ext cx="864096" cy="23368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 name="Tekstvak 1">
            <a:extLst>
              <a:ext uri="{FF2B5EF4-FFF2-40B4-BE49-F238E27FC236}">
                <a16:creationId xmlns:a16="http://schemas.microsoft.com/office/drawing/2014/main" id="{CB26167A-7F1F-46FE-B0C8-E4CF433EBD5C}"/>
              </a:ext>
            </a:extLst>
          </p:cNvPr>
          <p:cNvSpPr txBox="1"/>
          <p:nvPr/>
        </p:nvSpPr>
        <p:spPr>
          <a:xfrm>
            <a:off x="5364088" y="6280647"/>
            <a:ext cx="2808312" cy="369332"/>
          </a:xfrm>
          <a:prstGeom prst="rect">
            <a:avLst/>
          </a:prstGeom>
          <a:noFill/>
        </p:spPr>
        <p:txBody>
          <a:bodyPr wrap="square" rtlCol="0">
            <a:spAutoFit/>
          </a:bodyPr>
          <a:lstStyle/>
          <a:p>
            <a:r>
              <a:rPr lang="nl-NL" dirty="0"/>
              <a:t>Bron: Topo-oefenen.nl</a:t>
            </a:r>
          </a:p>
        </p:txBody>
      </p:sp>
    </p:spTree>
    <p:extLst>
      <p:ext uri="{BB962C8B-B14F-4D97-AF65-F5344CB8AC3E}">
        <p14:creationId xmlns:p14="http://schemas.microsoft.com/office/powerpoint/2010/main" val="131918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7384"/>
            <a:ext cx="7966480" cy="1323439"/>
          </a:xfrm>
          <a:prstGeom prst="rect">
            <a:avLst/>
          </a:prstGeom>
          <a:noFill/>
        </p:spPr>
        <p:txBody>
          <a:bodyPr wrap="square" rtlCol="0">
            <a:spAutoFit/>
          </a:bodyPr>
          <a:lstStyle/>
          <a:p>
            <a:r>
              <a:rPr lang="nl-NL" sz="8000" b="1" u="sng" dirty="0">
                <a:latin typeface="Century Gothic" panose="020B0502020202020204" pitchFamily="34" charset="0"/>
              </a:rPr>
              <a:t>de boswachter</a:t>
            </a:r>
          </a:p>
        </p:txBody>
      </p:sp>
      <p:pic>
        <p:nvPicPr>
          <p:cNvPr id="4" name="Afbeelding 3" descr="Afbeelding met buiten, boom, grond, hond&#10;&#10;Automatisch gegenereerde beschrijving">
            <a:extLst>
              <a:ext uri="{FF2B5EF4-FFF2-40B4-BE49-F238E27FC236}">
                <a16:creationId xmlns:a16="http://schemas.microsoft.com/office/drawing/2014/main" id="{3B3F2903-6AC1-430E-A3C0-3CDEA750F1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793" y="1459891"/>
            <a:ext cx="7624654" cy="5093269"/>
          </a:xfrm>
          <a:prstGeom prst="rect">
            <a:avLst/>
          </a:prstGeom>
        </p:spPr>
      </p:pic>
    </p:spTree>
    <p:extLst>
      <p:ext uri="{BB962C8B-B14F-4D97-AF65-F5344CB8AC3E}">
        <p14:creationId xmlns:p14="http://schemas.microsoft.com/office/powerpoint/2010/main" val="19875438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2452</TotalTime>
  <Words>677</Words>
  <Application>Microsoft Office PowerPoint</Application>
  <PresentationFormat>Diavoorstelling (4:3)</PresentationFormat>
  <Paragraphs>177</Paragraphs>
  <Slides>17</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Tahoma</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Routledge, Mandy</cp:lastModifiedBy>
  <cp:revision>432</cp:revision>
  <dcterms:created xsi:type="dcterms:W3CDTF">2020-12-15T09:16:44Z</dcterms:created>
  <dcterms:modified xsi:type="dcterms:W3CDTF">2021-03-16T09:56:03Z</dcterms:modified>
</cp:coreProperties>
</file>