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760" r:id="rId2"/>
    <p:sldId id="832" r:id="rId3"/>
    <p:sldId id="839" r:id="rId4"/>
    <p:sldId id="826" r:id="rId5"/>
    <p:sldId id="824" r:id="rId6"/>
    <p:sldId id="779" r:id="rId7"/>
    <p:sldId id="803" r:id="rId8"/>
    <p:sldId id="818" r:id="rId9"/>
    <p:sldId id="834" r:id="rId10"/>
    <p:sldId id="802" r:id="rId11"/>
    <p:sldId id="819" r:id="rId12"/>
    <p:sldId id="841" r:id="rId13"/>
    <p:sldId id="800" r:id="rId14"/>
    <p:sldId id="405" r:id="rId15"/>
    <p:sldId id="823" r:id="rId16"/>
    <p:sldId id="780" r:id="rId17"/>
    <p:sldId id="843" r:id="rId18"/>
    <p:sldId id="806" r:id="rId19"/>
    <p:sldId id="833" r:id="rId20"/>
    <p:sldId id="831" r:id="rId21"/>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760"/>
            <p14:sldId id="832"/>
            <p14:sldId id="839"/>
            <p14:sldId id="826"/>
            <p14:sldId id="824"/>
            <p14:sldId id="779"/>
            <p14:sldId id="803"/>
            <p14:sldId id="818"/>
            <p14:sldId id="834"/>
            <p14:sldId id="802"/>
            <p14:sldId id="819"/>
            <p14:sldId id="841"/>
            <p14:sldId id="800"/>
            <p14:sldId id="405"/>
            <p14:sldId id="823"/>
            <p14:sldId id="780"/>
            <p14:sldId id="843"/>
            <p14:sldId id="806"/>
            <p14:sldId id="833"/>
            <p14:sldId id="8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83077" autoAdjust="0"/>
  </p:normalViewPr>
  <p:slideViewPr>
    <p:cSldViewPr>
      <p:cViewPr varScale="1">
        <p:scale>
          <a:sx n="60" d="100"/>
          <a:sy n="60" d="100"/>
        </p:scale>
        <p:origin x="156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23-3-2021</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23-3-2021</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5"/>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5"/>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0" kern="1200" dirty="0">
                <a:solidFill>
                  <a:schemeClr val="tx1"/>
                </a:solidFill>
                <a:effectLst/>
                <a:latin typeface="+mn-lt"/>
                <a:ea typeface="+mn-ea"/>
                <a:cs typeface="+mn-cs"/>
              </a:rPr>
              <a:t>de ontwerper = iemand die iets bedenkt en het tekent en maakt</a:t>
            </a:r>
          </a:p>
          <a:p>
            <a:pPr fontAlgn="t"/>
            <a:r>
              <a:rPr lang="nl-NL" sz="1200" b="0" kern="1200" dirty="0">
                <a:solidFill>
                  <a:schemeClr val="tx1"/>
                </a:solidFill>
                <a:effectLst/>
                <a:latin typeface="+mn-lt"/>
                <a:ea typeface="+mn-ea"/>
                <a:cs typeface="+mn-cs"/>
              </a:rPr>
              <a:t>wereldwijd = over de hele wereld</a:t>
            </a:r>
          </a:p>
          <a:p>
            <a:pPr fontAlgn="t"/>
            <a:r>
              <a:rPr lang="nl-NL" sz="1200" b="0" kern="1200" dirty="0">
                <a:solidFill>
                  <a:schemeClr val="tx1"/>
                </a:solidFill>
                <a:effectLst/>
                <a:latin typeface="+mn-lt"/>
                <a:ea typeface="+mn-ea"/>
                <a:cs typeface="+mn-cs"/>
              </a:rPr>
              <a:t>het naar je zin hebben = het fijn hebben</a:t>
            </a:r>
          </a:p>
          <a:p>
            <a:pPr fontAlgn="t"/>
            <a:r>
              <a:rPr lang="nl-NL" sz="1200" b="0" kern="1200" dirty="0">
                <a:solidFill>
                  <a:schemeClr val="tx1"/>
                </a:solidFill>
                <a:effectLst/>
                <a:latin typeface="+mn-lt"/>
                <a:ea typeface="+mn-ea"/>
                <a:cs typeface="+mn-cs"/>
              </a:rPr>
              <a:t>de opleiding = een school of cursus waar je leert voor een beroep</a:t>
            </a:r>
          </a:p>
          <a:p>
            <a:pPr fontAlgn="t"/>
            <a:r>
              <a:rPr lang="nl-NL" sz="1200" b="0" kern="1200" dirty="0">
                <a:solidFill>
                  <a:schemeClr val="tx1"/>
                </a:solidFill>
                <a:effectLst/>
                <a:latin typeface="+mn-lt"/>
                <a:ea typeface="+mn-ea"/>
                <a:cs typeface="+mn-cs"/>
              </a:rPr>
              <a:t>ruim = iets meer dan</a:t>
            </a:r>
          </a:p>
          <a:p>
            <a:pPr fontAlgn="t"/>
            <a:r>
              <a:rPr lang="nl-NL" sz="1200" b="0" kern="1200" dirty="0">
                <a:solidFill>
                  <a:schemeClr val="tx1"/>
                </a:solidFill>
                <a:effectLst/>
                <a:latin typeface="+mn-lt"/>
                <a:ea typeface="+mn-ea"/>
                <a:cs typeface="+mn-cs"/>
              </a:rPr>
              <a:t>van zijn hand zijn = gemaakt zijn door</a:t>
            </a:r>
          </a:p>
          <a:p>
            <a:pPr fontAlgn="t"/>
            <a:r>
              <a:rPr lang="nl-NL" sz="1200" b="0" kern="1200" dirty="0">
                <a:solidFill>
                  <a:schemeClr val="tx1"/>
                </a:solidFill>
                <a:effectLst/>
                <a:latin typeface="+mn-lt"/>
                <a:ea typeface="+mn-ea"/>
                <a:cs typeface="+mn-cs"/>
              </a:rPr>
              <a:t>gerekend worden tot = horend bij</a:t>
            </a:r>
          </a:p>
          <a:p>
            <a:pPr fontAlgn="t"/>
            <a:r>
              <a:rPr lang="nl-NL" sz="1200" b="0" kern="1200" dirty="0">
                <a:solidFill>
                  <a:schemeClr val="tx1"/>
                </a:solidFill>
                <a:effectLst/>
                <a:latin typeface="+mn-lt"/>
                <a:ea typeface="+mn-ea"/>
                <a:cs typeface="+mn-cs"/>
              </a:rPr>
              <a:t>zuinig = weinig van iets gebruiken</a:t>
            </a:r>
          </a:p>
          <a:p>
            <a:pPr fontAlgn="t"/>
            <a:r>
              <a:rPr lang="nl-NL" sz="1200" b="0" kern="1200" dirty="0">
                <a:solidFill>
                  <a:schemeClr val="tx1"/>
                </a:solidFill>
                <a:effectLst/>
                <a:latin typeface="+mn-lt"/>
                <a:ea typeface="+mn-ea"/>
                <a:cs typeface="+mn-cs"/>
              </a:rPr>
              <a:t>wijden aan = ergens veel tijd en aandacht aan geven</a:t>
            </a:r>
          </a:p>
          <a:p>
            <a:pPr fontAlgn="t"/>
            <a:r>
              <a:rPr lang="nl-NL" sz="1200" b="0" kern="1200" dirty="0">
                <a:solidFill>
                  <a:schemeClr val="tx1"/>
                </a:solidFill>
                <a:effectLst/>
                <a:latin typeface="+mn-lt"/>
                <a:ea typeface="+mn-ea"/>
                <a:cs typeface="+mn-cs"/>
              </a:rPr>
              <a:t>tal van = heel veel</a:t>
            </a:r>
          </a:p>
          <a:p>
            <a:pPr fontAlgn="t"/>
            <a:endParaRPr lang="nl-NL" sz="1200" b="0" kern="1200" dirty="0">
              <a:solidFill>
                <a:schemeClr val="tx1"/>
              </a:solidFill>
              <a:effectLst/>
              <a:latin typeface="+mn-lt"/>
              <a:ea typeface="+mn-ea"/>
              <a:cs typeface="+mn-cs"/>
            </a:endParaRPr>
          </a:p>
          <a:p>
            <a:pPr fontAlgn="t"/>
            <a:r>
              <a:rPr lang="nl-NL" sz="1200" b="0" kern="1200" dirty="0">
                <a:solidFill>
                  <a:schemeClr val="tx1"/>
                </a:solidFill>
                <a:effectLst/>
                <a:latin typeface="+mn-lt"/>
                <a:ea typeface="+mn-ea"/>
                <a:cs typeface="+mn-cs"/>
              </a:rPr>
              <a:t>https://youtu.be/I9OnR-HEcsA</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Copyright:</a:t>
            </a:r>
            <a:r>
              <a:rPr lang="nl-NL" baseline="0" dirty="0"/>
              <a:t> nos.nl</a:t>
            </a: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50162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Copyright:</a:t>
            </a:r>
            <a:r>
              <a:rPr lang="nl-NL" baseline="0" dirty="0"/>
              <a:t> nos.nl</a:t>
            </a:r>
            <a:endParaRPr lang="nl-NL" dirty="0"/>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06173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Copyright:</a:t>
            </a:r>
            <a:r>
              <a:rPr lang="nl-NL" baseline="0" dirty="0"/>
              <a:t> nos.nl</a:t>
            </a:r>
            <a:endParaRPr lang="nl-NL" dirty="0"/>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42698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51123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h_FpV3o1hU#t=0m35s" TargetMode="External"/><Relationship Id="rId2" Type="http://schemas.openxmlformats.org/officeDocument/2006/relationships/hyperlink" Target="https://youtu.be/I9OnR-HEcsA"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3997"/>
            <a:ext cx="9144000" cy="6957392"/>
          </a:xfrm>
        </p:spPr>
        <p:txBody>
          <a:bodyPr>
            <a:noAutofit/>
          </a:bodyPr>
          <a:lstStyle/>
          <a:p>
            <a:pPr marL="0" indent="0" fontAlgn="b">
              <a:buNone/>
            </a:pPr>
            <a:r>
              <a:rPr lang="nl-NL" sz="1400" u="sng" dirty="0" err="1"/>
              <a:t>Semantisatieverhaal</a:t>
            </a:r>
            <a:r>
              <a:rPr lang="nl-NL" sz="1400" dirty="0"/>
              <a:t>:</a:t>
            </a:r>
          </a:p>
          <a:p>
            <a:pPr marL="0" indent="0">
              <a:buNone/>
            </a:pPr>
            <a:endParaRPr lang="nl-NL" sz="2000" dirty="0"/>
          </a:p>
          <a:p>
            <a:pPr marL="0" indent="0">
              <a:buNone/>
            </a:pPr>
            <a:r>
              <a:rPr lang="nl-NL" sz="2000" dirty="0"/>
              <a:t>Hebben jullie wel eens zo’n huis gezien (</a:t>
            </a:r>
            <a:r>
              <a:rPr lang="nl-NL" sz="2000" b="1" u="sng" dirty="0"/>
              <a:t>klik</a:t>
            </a:r>
            <a:r>
              <a:rPr lang="nl-NL" sz="2000" dirty="0"/>
              <a:t>)? Gaaf he! Dit huis is nog niet </a:t>
            </a:r>
            <a:r>
              <a:rPr lang="nl-NL" sz="2000" b="1" u="sng" dirty="0"/>
              <a:t>wereldwijd</a:t>
            </a:r>
            <a:r>
              <a:rPr lang="nl-NL" sz="2000" dirty="0"/>
              <a:t> bekend. Wereldwijd betekent </a:t>
            </a:r>
            <a:r>
              <a:rPr lang="nl-NL" sz="2000" b="1" i="1" dirty="0"/>
              <a:t>over de hele wereld</a:t>
            </a:r>
            <a:r>
              <a:rPr lang="nl-NL" sz="2000" dirty="0"/>
              <a:t>. Dus misschien heb je dit huis nog nooit gezien. Marek is de </a:t>
            </a:r>
            <a:r>
              <a:rPr lang="nl-NL" sz="2000" b="1" dirty="0"/>
              <a:t>ontwerper</a:t>
            </a:r>
            <a:r>
              <a:rPr lang="nl-NL" sz="2000" dirty="0"/>
              <a:t> van dit huis. </a:t>
            </a:r>
            <a:r>
              <a:rPr lang="nl-NL" sz="2000" b="1" i="1" dirty="0"/>
              <a:t>De ontwerper is iemand die iets bedenkt en het tekent en maakt</a:t>
            </a:r>
            <a:r>
              <a:rPr lang="nl-NL" sz="2000" dirty="0"/>
              <a:t>. Gaaf huis he! Ook dit huis </a:t>
            </a:r>
            <a:r>
              <a:rPr lang="nl-NL" sz="2000" b="1" u="sng" dirty="0"/>
              <a:t>is van zijn hand</a:t>
            </a:r>
            <a:r>
              <a:rPr lang="nl-NL" sz="2000" dirty="0"/>
              <a:t>;</a:t>
            </a:r>
            <a:r>
              <a:rPr lang="nl-NL" sz="2000" b="1" dirty="0"/>
              <a:t> </a:t>
            </a:r>
            <a:r>
              <a:rPr lang="nl-NL" sz="2000" b="1" i="1" dirty="0"/>
              <a:t>is door hem gemaakt.</a:t>
            </a:r>
            <a:r>
              <a:rPr lang="nl-NL" sz="2000" b="1" dirty="0"/>
              <a:t> </a:t>
            </a:r>
            <a:r>
              <a:rPr lang="nl-NL" sz="2000" dirty="0"/>
              <a:t>Het </a:t>
            </a:r>
            <a:r>
              <a:rPr lang="nl-NL" sz="2000" b="1" u="sng" dirty="0"/>
              <a:t>wordt gerekend tot</a:t>
            </a:r>
            <a:r>
              <a:rPr lang="nl-NL" sz="2000" u="sng" dirty="0"/>
              <a:t> </a:t>
            </a:r>
            <a:r>
              <a:rPr lang="nl-NL" sz="2000" dirty="0"/>
              <a:t>de meest bizarre huizen van de wereld. Deze huizen </a:t>
            </a:r>
            <a:r>
              <a:rPr lang="nl-NL" sz="2000" b="1" i="1" dirty="0"/>
              <a:t>horen bij </a:t>
            </a:r>
            <a:r>
              <a:rPr lang="nl-NL" sz="2000" dirty="0"/>
              <a:t>de meest gekke huizen wereldwijd. Marek is heel </a:t>
            </a:r>
            <a:r>
              <a:rPr lang="nl-NL" sz="2000" b="1" u="sng" dirty="0"/>
              <a:t>zuinig</a:t>
            </a:r>
            <a:r>
              <a:rPr lang="nl-NL" sz="2000" dirty="0"/>
              <a:t> geweest met dakpannen. Zuinig betekent dat je </a:t>
            </a:r>
            <a:r>
              <a:rPr lang="nl-NL" sz="2000" b="1" i="1" dirty="0"/>
              <a:t>weinig van iets gebruikt</a:t>
            </a:r>
            <a:r>
              <a:rPr lang="nl-NL" sz="2000" dirty="0"/>
              <a:t>. Marek heeft weinig dakpannen gebruikt, zie je dat? Hij gebruikte weinig dakpannen omdat het dak op de grond staat. Ik ben benieuwd hoe het huis er van binnen uitziet. Dus heb ik dat even opgezocht. Op dit filmpje zie je hoe het huis er van binnen uit ziet. En je ziet Marek, de ontwerper. </a:t>
            </a:r>
            <a:r>
              <a:rPr lang="nl-NL" sz="2000" b="1" u="sng" dirty="0"/>
              <a:t>(klik)</a:t>
            </a:r>
            <a:r>
              <a:rPr lang="nl-NL" sz="2000" dirty="0"/>
              <a:t>. </a:t>
            </a:r>
            <a:r>
              <a:rPr lang="nl-NL" sz="2000" dirty="0" err="1"/>
              <a:t>Hmm</a:t>
            </a:r>
            <a:r>
              <a:rPr lang="nl-NL" sz="2000" dirty="0"/>
              <a:t>…zou ik het hier wel </a:t>
            </a:r>
            <a:r>
              <a:rPr lang="nl-NL" sz="2000" b="1" u="sng" dirty="0"/>
              <a:t>naar mijn zin kunnen hebben</a:t>
            </a:r>
            <a:r>
              <a:rPr lang="nl-NL" sz="2000" dirty="0"/>
              <a:t>? Zou ik het hier </a:t>
            </a:r>
            <a:r>
              <a:rPr lang="nl-NL" sz="2000" b="1" i="1" dirty="0"/>
              <a:t>fijn kunnen hebben</a:t>
            </a:r>
            <a:r>
              <a:rPr lang="nl-NL" sz="2000" dirty="0"/>
              <a:t>? Ik denk dat ik al mijn vrije tijd zal </a:t>
            </a:r>
            <a:r>
              <a:rPr lang="nl-NL" sz="2000" b="1" u="sng" dirty="0"/>
              <a:t>wijden aan </a:t>
            </a:r>
            <a:r>
              <a:rPr lang="nl-NL" sz="2000" dirty="0"/>
              <a:t>het goed zetten van de meubels. Wijden aan betekent </a:t>
            </a:r>
            <a:r>
              <a:rPr lang="nl-NL" sz="2000" b="1" i="1" dirty="0"/>
              <a:t>ergens veel tijd en aandacht aan geven</a:t>
            </a:r>
            <a:r>
              <a:rPr lang="nl-NL" sz="2000" dirty="0"/>
              <a:t>. Als deze huizen populair worden, komen er misschien wel </a:t>
            </a:r>
            <a:r>
              <a:rPr lang="nl-NL" sz="2000" b="1" u="sng" dirty="0"/>
              <a:t>tal</a:t>
            </a:r>
            <a:r>
              <a:rPr lang="nl-NL" sz="2000" u="sng" dirty="0"/>
              <a:t> </a:t>
            </a:r>
            <a:r>
              <a:rPr lang="nl-NL" sz="2000" b="1" u="sng" dirty="0"/>
              <a:t>van</a:t>
            </a:r>
            <a:r>
              <a:rPr lang="nl-NL" sz="2000" u="sng" dirty="0"/>
              <a:t> </a:t>
            </a:r>
            <a:r>
              <a:rPr lang="nl-NL" sz="2000" dirty="0"/>
              <a:t>dit soort huizen. Tal van betekent </a:t>
            </a:r>
            <a:r>
              <a:rPr lang="nl-NL" sz="2000" b="1" i="1" dirty="0"/>
              <a:t>heel veel</a:t>
            </a:r>
            <a:r>
              <a:rPr lang="nl-NL" sz="2000" dirty="0"/>
              <a:t>. Misschien komen er dan wel heel veel van dit soort huizen. Dan wordt Marek ook </a:t>
            </a:r>
            <a:r>
              <a:rPr lang="nl-NL" sz="2000" b="1" u="sng" dirty="0"/>
              <a:t>wereldwijd</a:t>
            </a:r>
            <a:r>
              <a:rPr lang="nl-NL" sz="2000" dirty="0"/>
              <a:t>, </a:t>
            </a:r>
            <a:r>
              <a:rPr lang="nl-NL" sz="2000" b="1" i="1" dirty="0"/>
              <a:t>over de hele wereld</a:t>
            </a:r>
            <a:r>
              <a:rPr lang="nl-NL" sz="2000" dirty="0"/>
              <a:t>, bekend en misschien wel rijk! Weet jij al welke opleiding je wil gaan doen later als je 16 bent? Misschien kun je net als Marek </a:t>
            </a:r>
            <a:r>
              <a:rPr lang="nl-NL" sz="2000" b="1" u="sng" dirty="0"/>
              <a:t>een</a:t>
            </a:r>
            <a:r>
              <a:rPr lang="nl-NL" sz="2000" u="sng" dirty="0"/>
              <a:t> </a:t>
            </a:r>
            <a:r>
              <a:rPr lang="nl-NL" sz="2000" b="1" u="sng" dirty="0"/>
              <a:t>opleiding</a:t>
            </a:r>
            <a:r>
              <a:rPr lang="nl-NL" sz="2000" dirty="0"/>
              <a:t> doen om ontwerper te worden. Een opleiding betekent </a:t>
            </a:r>
            <a:r>
              <a:rPr lang="nl-NL" sz="2000" b="1" i="1" dirty="0"/>
              <a:t>een school of cursus waar je leert voor een beroep</a:t>
            </a:r>
            <a:r>
              <a:rPr lang="nl-NL" sz="2000" dirty="0"/>
              <a:t>. Lijkt je dat leuk?</a:t>
            </a:r>
          </a:p>
          <a:p>
            <a:pPr marL="0" indent="0">
              <a:buNone/>
            </a:pPr>
            <a:endParaRPr lang="nl-NL" sz="2000" dirty="0"/>
          </a:p>
          <a:p>
            <a:pPr marL="0" indent="0">
              <a:buNone/>
            </a:pPr>
            <a:r>
              <a:rPr lang="nl-NL" sz="2000" dirty="0"/>
              <a:t> </a:t>
            </a:r>
          </a:p>
        </p:txBody>
      </p:sp>
    </p:spTree>
    <p:extLst>
      <p:ext uri="{BB962C8B-B14F-4D97-AF65-F5344CB8AC3E}">
        <p14:creationId xmlns:p14="http://schemas.microsoft.com/office/powerpoint/2010/main" val="2501230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187056" y="7937"/>
            <a:ext cx="9591058" cy="1200329"/>
          </a:xfrm>
          <a:prstGeom prst="rect">
            <a:avLst/>
          </a:prstGeom>
          <a:noFill/>
        </p:spPr>
        <p:txBody>
          <a:bodyPr wrap="square" rtlCol="0">
            <a:spAutoFit/>
          </a:bodyPr>
          <a:lstStyle/>
          <a:p>
            <a:pPr algn="ctr"/>
            <a:r>
              <a:rPr lang="nl-NL" sz="7200" b="1" u="sng" dirty="0"/>
              <a:t>het naar je zin hebben</a:t>
            </a:r>
            <a:endParaRPr lang="nl-NL" sz="7200" b="1" dirty="0"/>
          </a:p>
        </p:txBody>
      </p:sp>
      <p:pic>
        <p:nvPicPr>
          <p:cNvPr id="9218" name="Picture 2" descr="C:\Users\vdplasg\Downloads\shutterstock_7683160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84784"/>
            <a:ext cx="9144000" cy="482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12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5496" y="-27384"/>
            <a:ext cx="8988424" cy="1323439"/>
          </a:xfrm>
          <a:prstGeom prst="rect">
            <a:avLst/>
          </a:prstGeom>
          <a:noFill/>
        </p:spPr>
        <p:txBody>
          <a:bodyPr wrap="square" rtlCol="0">
            <a:spAutoFit/>
          </a:bodyPr>
          <a:lstStyle/>
          <a:p>
            <a:pPr algn="ctr"/>
            <a:r>
              <a:rPr lang="nl-NL" sz="8000" b="1" u="sng" dirty="0"/>
              <a:t>wijden aan</a:t>
            </a:r>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2" name="Picture 2" descr="C:\Users\vdplasg\Downloads\shutterstock_1569299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2430127"/>
            <a:ext cx="4836368" cy="32258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28184" y="2916282"/>
            <a:ext cx="2299915" cy="225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02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11969" y="17329"/>
            <a:ext cx="9120473" cy="1323439"/>
          </a:xfrm>
          <a:prstGeom prst="rect">
            <a:avLst/>
          </a:prstGeom>
          <a:noFill/>
        </p:spPr>
        <p:txBody>
          <a:bodyPr wrap="square" rtlCol="0">
            <a:spAutoFit/>
          </a:bodyPr>
          <a:lstStyle/>
          <a:p>
            <a:pPr algn="ctr"/>
            <a:r>
              <a:rPr lang="en-US" sz="8000" b="1" u="sng" dirty="0" err="1"/>
              <a:t>tal</a:t>
            </a:r>
            <a:r>
              <a:rPr lang="en-US" sz="8000" b="1" u="sng" dirty="0"/>
              <a:t> van</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Picture 2" descr="C:\Users\vdplasg\Downloads\shutterstock_73242297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1570555"/>
            <a:ext cx="1888940" cy="16204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vdplasg\Downloads\shutterstock_65100025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6220" y="1570555"/>
            <a:ext cx="2778326" cy="208374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vdplasg\Downloads\shutterstock_1505320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584" y="3451734"/>
            <a:ext cx="2999208" cy="217113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vdplasg\Downloads\shutterstock_37505982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36220" y="3861048"/>
            <a:ext cx="2778326" cy="17618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vdplasg\Downloads\shutterstock_175696073.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833130" y="1570555"/>
            <a:ext cx="2654052" cy="180134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vdplasg\Downloads\shutterstock_105635987.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995936" y="3598994"/>
            <a:ext cx="1423306" cy="202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4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248478" y="-3340"/>
            <a:ext cx="9120473" cy="1323439"/>
          </a:xfrm>
          <a:prstGeom prst="rect">
            <a:avLst/>
          </a:prstGeom>
          <a:noFill/>
        </p:spPr>
        <p:txBody>
          <a:bodyPr wrap="square" rtlCol="0">
            <a:spAutoFit/>
          </a:bodyPr>
          <a:lstStyle/>
          <a:p>
            <a:pPr algn="ctr"/>
            <a:r>
              <a:rPr lang="en-US" sz="8000" b="1" u="sng" dirty="0"/>
              <a:t>de </a:t>
            </a:r>
            <a:r>
              <a:rPr lang="en-US" sz="8000" b="1" u="sng" dirty="0" err="1"/>
              <a:t>opleiding</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266" name="Picture 2" descr="C:\Users\vdplasg\Downloads\shutterstock_10778395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5853" y="2060848"/>
            <a:ext cx="7145721" cy="402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68323" y="6147725"/>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p:nvSpPr>
        <p:spPr>
          <a:xfrm>
            <a:off x="75688" y="6373320"/>
            <a:ext cx="998994" cy="215444"/>
          </a:xfrm>
          <a:prstGeom prst="rect">
            <a:avLst/>
          </a:prstGeom>
          <a:noFill/>
          <a:ln>
            <a:noFill/>
          </a:ln>
        </p:spPr>
        <p:txBody>
          <a:bodyPr wrap="square" rtlCol="0">
            <a:spAutoFit/>
          </a:bodyPr>
          <a:lstStyle/>
          <a:p>
            <a:r>
              <a:rPr lang="nl-NL" sz="800" dirty="0"/>
              <a:t>Copyright: nos.nl</a:t>
            </a:r>
          </a:p>
        </p:txBody>
      </p:sp>
      <p:pic>
        <p:nvPicPr>
          <p:cNvPr id="307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1398" y="312738"/>
            <a:ext cx="8900429" cy="593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18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4835" y="6165304"/>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412" y="332656"/>
            <a:ext cx="9046588" cy="597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30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4835" y="6165304"/>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7504" y="380554"/>
            <a:ext cx="9000945" cy="592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383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3140968"/>
            <a:ext cx="9133383" cy="4008790"/>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de opleiding</a:t>
            </a:r>
            <a:endParaRPr lang="nl-NL" sz="5400" dirty="0">
              <a:solidFill>
                <a:prstClr val="black"/>
              </a:solidFill>
              <a:latin typeface="Trebuchet MS" panose="020B0603020202020204" pitchFamily="34" charset="0"/>
            </a:endParaRPr>
          </a:p>
          <a:p>
            <a:pPr lvl="0"/>
            <a:endParaRPr lang="en-US" sz="1050" dirty="0">
              <a:solidFill>
                <a:prstClr val="black"/>
              </a:solidFill>
              <a:latin typeface="Trebuchet MS" panose="020B0603020202020204" pitchFamily="34" charset="0"/>
            </a:endParaRPr>
          </a:p>
          <a:p>
            <a:r>
              <a:rPr lang="en-US" sz="4000" dirty="0">
                <a:solidFill>
                  <a:prstClr val="black"/>
                </a:solidFill>
                <a:latin typeface="Trebuchet MS" panose="020B0603020202020204" pitchFamily="34" charset="0"/>
              </a:rPr>
              <a:t>= </a:t>
            </a:r>
            <a:r>
              <a:rPr lang="nl-NL" sz="4000" dirty="0"/>
              <a:t>een school of cursus waar </a:t>
            </a:r>
          </a:p>
          <a:p>
            <a:r>
              <a:rPr lang="nl-NL" sz="4000" dirty="0"/>
              <a:t>je leert voor een beroep</a:t>
            </a:r>
            <a:endParaRPr lang="en-US" sz="1600" dirty="0">
              <a:solidFill>
                <a:prstClr val="black"/>
              </a:solidFill>
              <a:latin typeface="Trebuchet MS" panose="020B0603020202020204" pitchFamily="34" charset="0"/>
            </a:endParaRPr>
          </a:p>
          <a:p>
            <a:pPr lvl="0"/>
            <a:r>
              <a:rPr lang="nl-NL" sz="2800" i="1" dirty="0">
                <a:solidFill>
                  <a:srgbClr val="00B050"/>
                </a:solidFill>
                <a:latin typeface="Trebuchet MS" panose="020B0603020202020204" pitchFamily="34" charset="0"/>
              </a:rPr>
              <a:t>Marek heeft </a:t>
            </a:r>
            <a:r>
              <a:rPr lang="nl-NL" sz="2800" i="1" u="sng" dirty="0">
                <a:solidFill>
                  <a:srgbClr val="00B050"/>
                </a:solidFill>
                <a:latin typeface="Trebuchet MS" panose="020B0603020202020204" pitchFamily="34" charset="0"/>
              </a:rPr>
              <a:t>de opleiding </a:t>
            </a:r>
            <a:r>
              <a:rPr lang="nl-NL" sz="2800" i="1" dirty="0">
                <a:solidFill>
                  <a:srgbClr val="00B050"/>
                </a:solidFill>
                <a:latin typeface="Trebuchet MS" panose="020B0603020202020204" pitchFamily="34" charset="0"/>
              </a:rPr>
              <a:t>gedaan om </a:t>
            </a:r>
          </a:p>
          <a:p>
            <a:pPr lvl="0"/>
            <a:r>
              <a:rPr lang="nl-NL" sz="2800" i="1" dirty="0">
                <a:solidFill>
                  <a:srgbClr val="00B050"/>
                </a:solidFill>
                <a:latin typeface="Trebuchet MS" panose="020B0603020202020204" pitchFamily="34" charset="0"/>
              </a:rPr>
              <a:t>ontwerper te worden.</a:t>
            </a:r>
          </a:p>
          <a:p>
            <a:pPr lvl="0"/>
            <a:endParaRPr lang="nl-NL" sz="2800" i="1" dirty="0">
              <a:solidFill>
                <a:srgbClr val="00B050"/>
              </a:solidFill>
              <a:latin typeface="Trebuchet MS" panose="020B0603020202020204" pitchFamily="34" charset="0"/>
            </a:endParaRPr>
          </a:p>
        </p:txBody>
      </p:sp>
      <p:sp>
        <p:nvSpPr>
          <p:cNvPr id="7" name="Tekstvak 6"/>
          <p:cNvSpPr txBox="1"/>
          <p:nvPr/>
        </p:nvSpPr>
        <p:spPr>
          <a:xfrm>
            <a:off x="4192" y="0"/>
            <a:ext cx="9207948" cy="2985433"/>
          </a:xfrm>
          <a:prstGeom prst="rect">
            <a:avLst/>
          </a:prstGeom>
          <a:noFill/>
        </p:spPr>
        <p:txBody>
          <a:bodyPr wrap="square" rtlCol="0">
            <a:spAutoFit/>
          </a:bodyPr>
          <a:lstStyle/>
          <a:p>
            <a:r>
              <a:rPr lang="nl-NL" sz="8000" b="1" u="sng" dirty="0">
                <a:latin typeface="Trebuchet MS" panose="020B0603020202020204" pitchFamily="34" charset="0"/>
              </a:rPr>
              <a:t>de ontwerper</a:t>
            </a:r>
            <a:endParaRPr lang="nl-NL" sz="5400" dirty="0">
              <a:latin typeface="Trebuchet MS" panose="020B0603020202020204" pitchFamily="34" charset="0"/>
            </a:endParaRPr>
          </a:p>
          <a:p>
            <a:r>
              <a:rPr lang="en-US" sz="4000" dirty="0">
                <a:latin typeface="Trebuchet MS" panose="020B0603020202020204" pitchFamily="34" charset="0"/>
              </a:rPr>
              <a:t>= </a:t>
            </a:r>
            <a:r>
              <a:rPr lang="nl-NL" sz="4000" dirty="0"/>
              <a:t>iemand die iets bedenkt en </a:t>
            </a:r>
          </a:p>
          <a:p>
            <a:r>
              <a:rPr lang="nl-NL" sz="4000" dirty="0"/>
              <a:t>het tekent en maakt</a:t>
            </a:r>
            <a:endParaRPr lang="en-US" sz="4000" dirty="0">
              <a:latin typeface="Trebuchet MS" panose="020B0603020202020204" pitchFamily="34" charset="0"/>
            </a:endParaRPr>
          </a:p>
          <a:p>
            <a:r>
              <a:rPr lang="nl-NL" sz="2800" i="1" dirty="0">
                <a:solidFill>
                  <a:srgbClr val="00B050"/>
                </a:solidFill>
                <a:latin typeface="Trebuchet MS" panose="020B0603020202020204" pitchFamily="34" charset="0"/>
              </a:rPr>
              <a:t>Marek is </a:t>
            </a:r>
            <a:r>
              <a:rPr lang="nl-NL" sz="2800" i="1" u="sng" dirty="0">
                <a:solidFill>
                  <a:srgbClr val="00B050"/>
                </a:solidFill>
                <a:latin typeface="Trebuchet MS" panose="020B0603020202020204" pitchFamily="34" charset="0"/>
              </a:rPr>
              <a:t>de ontwerper </a:t>
            </a:r>
            <a:r>
              <a:rPr lang="nl-NL" sz="2800" i="1" dirty="0">
                <a:solidFill>
                  <a:srgbClr val="00B050"/>
                </a:solidFill>
                <a:latin typeface="Trebuchet MS" panose="020B0603020202020204" pitchFamily="34" charset="0"/>
              </a:rPr>
              <a:t>van het huis.</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41945" y="6166221"/>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vdplasg\Downloads\shutterstock_10778395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176" y="4221088"/>
            <a:ext cx="2711737" cy="15267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vdplasg\Downloads\shutterstock_44533759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70585" y="908720"/>
            <a:ext cx="202747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40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6" y="-20825"/>
            <a:ext cx="9133383" cy="2369880"/>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van zijn hand zijn</a:t>
            </a:r>
          </a:p>
          <a:p>
            <a:pPr fontAlgn="t"/>
            <a:r>
              <a:rPr lang="en-US" sz="4000" dirty="0">
                <a:solidFill>
                  <a:prstClr val="black"/>
                </a:solidFill>
                <a:latin typeface="Trebuchet MS" panose="020B0603020202020204" pitchFamily="34" charset="0"/>
              </a:rPr>
              <a:t>= </a:t>
            </a:r>
            <a:r>
              <a:rPr lang="nl-NL" sz="4000" dirty="0"/>
              <a:t>gemaakt zijn door</a:t>
            </a:r>
          </a:p>
          <a:p>
            <a:pPr lvl="0"/>
            <a:r>
              <a:rPr lang="nl-NL" sz="2800" i="1" dirty="0">
                <a:solidFill>
                  <a:srgbClr val="00B050"/>
                </a:solidFill>
                <a:latin typeface="Trebuchet MS" panose="020B0603020202020204" pitchFamily="34" charset="0"/>
              </a:rPr>
              <a:t>Ook dit huis </a:t>
            </a:r>
            <a:r>
              <a:rPr lang="nl-NL" sz="2800" i="1" u="sng" dirty="0">
                <a:solidFill>
                  <a:srgbClr val="00B050"/>
                </a:solidFill>
                <a:latin typeface="Trebuchet MS" panose="020B0603020202020204" pitchFamily="34" charset="0"/>
              </a:rPr>
              <a:t>is van zijn hand</a:t>
            </a:r>
            <a:r>
              <a:rPr lang="nl-NL" sz="2800" i="1" dirty="0">
                <a:solidFill>
                  <a:srgbClr val="00B050"/>
                </a:solidFill>
                <a:latin typeface="Trebuchet MS" panose="020B0603020202020204" pitchFamily="34" charset="0"/>
              </a:rPr>
              <a:t>. </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41945" y="6166221"/>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6512" y="2780928"/>
            <a:ext cx="9207948" cy="4031873"/>
          </a:xfrm>
          <a:prstGeom prst="rect">
            <a:avLst/>
          </a:prstGeom>
          <a:noFill/>
        </p:spPr>
        <p:txBody>
          <a:bodyPr wrap="square" rtlCol="0">
            <a:spAutoFit/>
          </a:bodyPr>
          <a:lstStyle/>
          <a:p>
            <a:r>
              <a:rPr lang="nl-NL" sz="8000" b="1" u="sng" dirty="0">
                <a:latin typeface="Trebuchet MS" panose="020B0603020202020204" pitchFamily="34" charset="0"/>
              </a:rPr>
              <a:t>gerekend </a:t>
            </a:r>
          </a:p>
          <a:p>
            <a:r>
              <a:rPr lang="nl-NL" sz="8000" b="1" u="sng" dirty="0">
                <a:latin typeface="Trebuchet MS" panose="020B0603020202020204" pitchFamily="34" charset="0"/>
              </a:rPr>
              <a:t>worden tot</a:t>
            </a:r>
            <a:endParaRPr lang="nl-NL" sz="5400" dirty="0">
              <a:latin typeface="Trebuchet MS" panose="020B0603020202020204" pitchFamily="34" charset="0"/>
            </a:endParaRPr>
          </a:p>
          <a:p>
            <a:r>
              <a:rPr lang="en-US" sz="4000" dirty="0">
                <a:latin typeface="Trebuchet MS" panose="020B0603020202020204" pitchFamily="34" charset="0"/>
              </a:rPr>
              <a:t>= </a:t>
            </a:r>
            <a:r>
              <a:rPr lang="nl-NL" sz="4000" dirty="0"/>
              <a:t>horend bij</a:t>
            </a:r>
            <a:endParaRPr lang="en-US" sz="4000" dirty="0">
              <a:latin typeface="Trebuchet MS" panose="020B0603020202020204" pitchFamily="34" charset="0"/>
            </a:endParaRPr>
          </a:p>
          <a:p>
            <a:r>
              <a:rPr lang="nl-NL" sz="2800" i="1" dirty="0">
                <a:solidFill>
                  <a:srgbClr val="00B050"/>
                </a:solidFill>
                <a:latin typeface="Trebuchet MS" panose="020B0603020202020204" pitchFamily="34" charset="0"/>
              </a:rPr>
              <a:t>Deze huizen </a:t>
            </a:r>
            <a:r>
              <a:rPr lang="nl-NL" sz="2800" i="1" u="sng" dirty="0">
                <a:solidFill>
                  <a:srgbClr val="00B050"/>
                </a:solidFill>
                <a:latin typeface="Trebuchet MS" panose="020B0603020202020204" pitchFamily="34" charset="0"/>
              </a:rPr>
              <a:t>worden gerekend tot </a:t>
            </a:r>
            <a:r>
              <a:rPr lang="nl-NL" sz="2800" i="1" dirty="0">
                <a:solidFill>
                  <a:srgbClr val="00B050"/>
                </a:solidFill>
                <a:latin typeface="Trebuchet MS" panose="020B0603020202020204" pitchFamily="34" charset="0"/>
              </a:rPr>
              <a:t>de meest gekke huizen wereldwijd.</a:t>
            </a:r>
          </a:p>
        </p:txBody>
      </p:sp>
      <p:pic>
        <p:nvPicPr>
          <p:cNvPr id="15" name="Picture 2" descr="C:\Users\vdplasg\Downloads\shutterstock_65100025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28637" y="1867404"/>
            <a:ext cx="3475663" cy="292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66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49 – 4 december 2018</a:t>
            </a:r>
          </a:p>
          <a:p>
            <a:r>
              <a:rPr lang="nl-NL" dirty="0">
                <a:solidFill>
                  <a:srgbClr val="C00000"/>
                </a:solidFill>
              </a:rPr>
              <a:t>Niveau A</a:t>
            </a:r>
          </a:p>
        </p:txBody>
      </p:sp>
      <p:sp>
        <p:nvSpPr>
          <p:cNvPr id="4" name="Ondertitel 2"/>
          <p:cNvSpPr txBox="1">
            <a:spLocks/>
          </p:cNvSpPr>
          <p:nvPr/>
        </p:nvSpPr>
        <p:spPr>
          <a:xfrm>
            <a:off x="0" y="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Mariët Koster</a:t>
            </a:r>
          </a:p>
          <a:p>
            <a:pPr algn="l"/>
            <a:r>
              <a:rPr lang="nl-NL" sz="1100" i="1" dirty="0">
                <a:solidFill>
                  <a:srgbClr val="00B050"/>
                </a:solidFill>
              </a:rPr>
              <a:t>Pien van der Most</a:t>
            </a:r>
          </a:p>
          <a:p>
            <a:pPr algn="l"/>
            <a:r>
              <a:rPr lang="nl-NL" sz="1100" i="1" dirty="0">
                <a:solidFill>
                  <a:srgbClr val="00B050"/>
                </a:solidFill>
              </a:rPr>
              <a:t>Gerarda Das</a:t>
            </a:r>
          </a:p>
          <a:p>
            <a:pPr algn="l"/>
            <a:r>
              <a:rPr lang="en-US" sz="1100" i="1" dirty="0">
                <a:solidFill>
                  <a:srgbClr val="00B050"/>
                </a:solidFill>
              </a:rPr>
              <a:t>Francis Vrielink</a:t>
            </a:r>
            <a:endParaRPr lang="nl-NL" sz="1100" i="1" dirty="0">
              <a:solidFill>
                <a:srgbClr val="00B050"/>
              </a:solidFill>
            </a:endParaRP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320459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6" y="-20825"/>
            <a:ext cx="9133383" cy="3577903"/>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het naar je zin hebben</a:t>
            </a:r>
            <a:r>
              <a:rPr lang="en-US" sz="1050" dirty="0">
                <a:solidFill>
                  <a:prstClr val="black"/>
                </a:solidFill>
                <a:latin typeface="Trebuchet MS" panose="020B0603020202020204" pitchFamily="34" charset="0"/>
              </a:rPr>
              <a:t>    </a:t>
            </a:r>
            <a:r>
              <a:rPr lang="en-US" sz="4000" dirty="0">
                <a:solidFill>
                  <a:prstClr val="black"/>
                </a:solidFill>
                <a:latin typeface="Trebuchet MS" panose="020B0603020202020204" pitchFamily="34" charset="0"/>
              </a:rPr>
              <a:t>= het </a:t>
            </a:r>
            <a:r>
              <a:rPr lang="en-US" sz="4000" dirty="0" err="1">
                <a:solidFill>
                  <a:prstClr val="black"/>
                </a:solidFill>
                <a:latin typeface="Trebuchet MS" panose="020B0603020202020204" pitchFamily="34" charset="0"/>
              </a:rPr>
              <a:t>fijn</a:t>
            </a:r>
            <a:r>
              <a:rPr lang="en-US" sz="4000" dirty="0">
                <a:solidFill>
                  <a:prstClr val="black"/>
                </a:solidFill>
                <a:latin typeface="Trebuchet MS" panose="020B0603020202020204" pitchFamily="34" charset="0"/>
              </a:rPr>
              <a:t> </a:t>
            </a:r>
            <a:r>
              <a:rPr lang="en-US" sz="4000" dirty="0" err="1">
                <a:solidFill>
                  <a:prstClr val="black"/>
                </a:solidFill>
                <a:latin typeface="Trebuchet MS" panose="020B0603020202020204" pitchFamily="34" charset="0"/>
              </a:rPr>
              <a:t>hebben</a:t>
            </a:r>
            <a:endParaRPr lang="en-US" sz="1600" dirty="0">
              <a:solidFill>
                <a:prstClr val="black"/>
              </a:solidFill>
              <a:latin typeface="Trebuchet MS" panose="020B0603020202020204" pitchFamily="34" charset="0"/>
            </a:endParaRPr>
          </a:p>
          <a:p>
            <a:pPr lvl="0"/>
            <a:endParaRPr lang="nl-NL" sz="1050" i="1" dirty="0">
              <a:solidFill>
                <a:srgbClr val="00B050"/>
              </a:solidFill>
              <a:latin typeface="Trebuchet MS" panose="020B0603020202020204" pitchFamily="34" charset="0"/>
            </a:endParaRPr>
          </a:p>
          <a:p>
            <a:pPr lvl="0"/>
            <a:r>
              <a:rPr lang="nl-NL" sz="2800" i="1" dirty="0">
                <a:solidFill>
                  <a:srgbClr val="00B050"/>
                </a:solidFill>
                <a:latin typeface="Trebuchet MS" panose="020B0603020202020204" pitchFamily="34" charset="0"/>
              </a:rPr>
              <a:t>Zou jij </a:t>
            </a:r>
            <a:r>
              <a:rPr lang="nl-NL" sz="2800" i="1" u="sng" dirty="0">
                <a:solidFill>
                  <a:srgbClr val="00B050"/>
                </a:solidFill>
                <a:latin typeface="Trebuchet MS" panose="020B0603020202020204" pitchFamily="34" charset="0"/>
              </a:rPr>
              <a:t>het naar je zin hebben </a:t>
            </a:r>
            <a:r>
              <a:rPr lang="nl-NL" sz="2800" i="1" dirty="0">
                <a:solidFill>
                  <a:srgbClr val="00B050"/>
                </a:solidFill>
                <a:latin typeface="Trebuchet MS" panose="020B0603020202020204" pitchFamily="34" charset="0"/>
              </a:rPr>
              <a:t>in dit huis? </a:t>
            </a:r>
          </a:p>
          <a:p>
            <a:pPr lvl="0"/>
            <a:endParaRPr lang="nl-NL" sz="2800" i="1" dirty="0">
              <a:solidFill>
                <a:srgbClr val="00B050"/>
              </a:solidFill>
              <a:latin typeface="Trebuchet MS" panose="020B0603020202020204" pitchFamily="34"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68322" y="6156778"/>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63949" y="3573016"/>
            <a:ext cx="9207948" cy="2800767"/>
          </a:xfrm>
          <a:prstGeom prst="rect">
            <a:avLst/>
          </a:prstGeom>
          <a:noFill/>
        </p:spPr>
        <p:txBody>
          <a:bodyPr wrap="square" rtlCol="0">
            <a:spAutoFit/>
          </a:bodyPr>
          <a:lstStyle/>
          <a:p>
            <a:r>
              <a:rPr lang="nl-NL" sz="8000" b="1" u="sng" dirty="0">
                <a:latin typeface="Trebuchet MS" panose="020B0603020202020204" pitchFamily="34" charset="0"/>
              </a:rPr>
              <a:t>wijden aan</a:t>
            </a:r>
            <a:endParaRPr lang="nl-NL" sz="5400" dirty="0">
              <a:latin typeface="Trebuchet MS" panose="020B0603020202020204" pitchFamily="34" charset="0"/>
            </a:endParaRPr>
          </a:p>
          <a:p>
            <a:pPr fontAlgn="t"/>
            <a:r>
              <a:rPr lang="en-US" sz="4000" dirty="0">
                <a:latin typeface="Trebuchet MS" panose="020B0603020202020204" pitchFamily="34" charset="0"/>
              </a:rPr>
              <a:t>= </a:t>
            </a:r>
            <a:r>
              <a:rPr lang="nl-NL" sz="4000" dirty="0"/>
              <a:t>ergens veel tijd en aandacht aan geven</a:t>
            </a:r>
          </a:p>
          <a:p>
            <a:r>
              <a:rPr lang="nl-NL" sz="2800" i="1" dirty="0">
                <a:solidFill>
                  <a:srgbClr val="00B050"/>
                </a:solidFill>
                <a:latin typeface="Trebuchet MS" panose="020B0603020202020204" pitchFamily="34" charset="0"/>
              </a:rPr>
              <a:t>Ik zou mijn vrije tijd </a:t>
            </a:r>
            <a:r>
              <a:rPr lang="nl-NL" sz="2800" i="1" u="sng" dirty="0">
                <a:solidFill>
                  <a:srgbClr val="00B050"/>
                </a:solidFill>
                <a:latin typeface="Trebuchet MS" panose="020B0603020202020204" pitchFamily="34" charset="0"/>
              </a:rPr>
              <a:t>wijden aan </a:t>
            </a:r>
          </a:p>
          <a:p>
            <a:r>
              <a:rPr lang="nl-NL" sz="2800" i="1" dirty="0">
                <a:solidFill>
                  <a:srgbClr val="00B050"/>
                </a:solidFill>
                <a:latin typeface="Trebuchet MS" panose="020B0603020202020204" pitchFamily="34" charset="0"/>
              </a:rPr>
              <a:t>het inrichten van dit huis. </a:t>
            </a:r>
          </a:p>
        </p:txBody>
      </p:sp>
      <p:pic>
        <p:nvPicPr>
          <p:cNvPr id="11" name="Picture 2" descr="C:\Users\vdplasg\Downloads\shutterstock_7683160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2473499"/>
            <a:ext cx="1902785" cy="1003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2816" y="5393918"/>
            <a:ext cx="2751592" cy="118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77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dplasg\Downloads\shutterstock_6962195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47481"/>
            <a:ext cx="9144000" cy="596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81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9754" y="7937"/>
            <a:ext cx="9120473" cy="1323439"/>
          </a:xfrm>
          <a:prstGeom prst="rect">
            <a:avLst/>
          </a:prstGeom>
          <a:noFill/>
        </p:spPr>
        <p:txBody>
          <a:bodyPr wrap="square" rtlCol="0">
            <a:spAutoFit/>
          </a:bodyPr>
          <a:lstStyle/>
          <a:p>
            <a:pPr algn="ctr"/>
            <a:r>
              <a:rPr lang="en-US" sz="8000" b="1" u="sng" dirty="0" err="1"/>
              <a:t>wereldwijd</a:t>
            </a:r>
            <a:endParaRPr lang="nl-NL" sz="8000" b="1" u="sng" dirty="0"/>
          </a:p>
        </p:txBody>
      </p:sp>
      <p:pic>
        <p:nvPicPr>
          <p:cNvPr id="4098" name="Picture 2" descr="shutterstock_40824364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546" y="1988840"/>
            <a:ext cx="8549871" cy="387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22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9754" y="7937"/>
            <a:ext cx="9120473" cy="1323439"/>
          </a:xfrm>
          <a:prstGeom prst="rect">
            <a:avLst/>
          </a:prstGeom>
          <a:noFill/>
        </p:spPr>
        <p:txBody>
          <a:bodyPr wrap="square" rtlCol="0">
            <a:spAutoFit/>
          </a:bodyPr>
          <a:lstStyle/>
          <a:p>
            <a:pPr algn="ctr"/>
            <a:r>
              <a:rPr lang="en-US" sz="8000" b="1" u="sng" dirty="0"/>
              <a:t>de </a:t>
            </a:r>
            <a:r>
              <a:rPr lang="en-US" sz="8000" b="1" u="sng" dirty="0" err="1"/>
              <a:t>ontwerper</a:t>
            </a:r>
            <a:endParaRPr lang="nl-NL" sz="8000" b="1" u="sng" dirty="0"/>
          </a:p>
        </p:txBody>
      </p:sp>
      <p:pic>
        <p:nvPicPr>
          <p:cNvPr id="5122" name="Picture 2" descr="C:\Users\vdplasg\Downloads\shutterstock_44533759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12454" y="1751484"/>
            <a:ext cx="5076056" cy="432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95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23529" y="7937"/>
            <a:ext cx="9167529" cy="1323439"/>
          </a:xfrm>
          <a:prstGeom prst="rect">
            <a:avLst/>
          </a:prstGeom>
          <a:noFill/>
        </p:spPr>
        <p:txBody>
          <a:bodyPr wrap="square" rtlCol="0">
            <a:spAutoFit/>
          </a:bodyPr>
          <a:lstStyle/>
          <a:p>
            <a:pPr algn="ctr"/>
            <a:r>
              <a:rPr lang="en-US" sz="8000" b="1" u="sng" dirty="0"/>
              <a:t>is van </a:t>
            </a:r>
            <a:r>
              <a:rPr lang="en-US" sz="8000" b="1" u="sng" dirty="0" err="1"/>
              <a:t>zijn</a:t>
            </a:r>
            <a:r>
              <a:rPr lang="en-US" sz="8000" b="1" u="sng" dirty="0"/>
              <a:t> hand</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descr="C:\Users\vdplasg\Downloads\shutterstock_6510002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4135" y="1556792"/>
            <a:ext cx="6372200" cy="477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6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11969" y="17329"/>
            <a:ext cx="9120473" cy="1323439"/>
          </a:xfrm>
          <a:prstGeom prst="rect">
            <a:avLst/>
          </a:prstGeom>
          <a:noFill/>
        </p:spPr>
        <p:txBody>
          <a:bodyPr wrap="square" rtlCol="0">
            <a:spAutoFit/>
          </a:bodyPr>
          <a:lstStyle/>
          <a:p>
            <a:pPr algn="ctr"/>
            <a:r>
              <a:rPr lang="en-US" sz="8000" b="1" u="sng" dirty="0" err="1"/>
              <a:t>wordt</a:t>
            </a:r>
            <a:r>
              <a:rPr lang="en-US" sz="8000" b="1" u="sng" dirty="0"/>
              <a:t> </a:t>
            </a:r>
            <a:r>
              <a:rPr lang="en-US" sz="8000" b="1" u="sng" dirty="0" err="1"/>
              <a:t>gerekend</a:t>
            </a:r>
            <a:r>
              <a:rPr lang="en-US" sz="8000" b="1" u="sng" dirty="0"/>
              <a:t> tot</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Picture 2" descr="C:\Users\vdplasg\Downloads\shutterstock_73242297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684" y="2663740"/>
            <a:ext cx="2088232" cy="1439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vdplasg\Downloads\shutterstock_65100025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2120" y="2038025"/>
            <a:ext cx="2778326" cy="208374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vdplasg\Downloads\shutterstock_1505320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44800" y="4534840"/>
            <a:ext cx="2999208" cy="210876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vdplasg\Downloads\shutterstock_37505982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2160" y="4780107"/>
            <a:ext cx="2688916" cy="18604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vdplasg\Downloads\shutterstock_175696073.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833130" y="1570555"/>
            <a:ext cx="2654052" cy="180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88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24544" y="65069"/>
            <a:ext cx="9290089" cy="1323439"/>
          </a:xfrm>
          <a:prstGeom prst="rect">
            <a:avLst/>
          </a:prstGeom>
          <a:noFill/>
        </p:spPr>
        <p:txBody>
          <a:bodyPr wrap="square" rtlCol="0">
            <a:spAutoFit/>
          </a:bodyPr>
          <a:lstStyle/>
          <a:p>
            <a:pPr algn="ctr"/>
            <a:r>
              <a:rPr lang="en-US" sz="8000" b="1" u="sng" dirty="0" err="1"/>
              <a:t>zuinig</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194" name="Picture 2" descr="C:\Users\vdplasg\Downloads\shutterstock_1169364505.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873372" y="2073795"/>
            <a:ext cx="4894256" cy="382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2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Rechthoek 3"/>
          <p:cNvSpPr/>
          <p:nvPr/>
        </p:nvSpPr>
        <p:spPr>
          <a:xfrm>
            <a:off x="827584" y="5661248"/>
            <a:ext cx="7776864" cy="523220"/>
          </a:xfrm>
          <a:prstGeom prst="rect">
            <a:avLst/>
          </a:prstGeom>
        </p:spPr>
        <p:txBody>
          <a:bodyPr wrap="square">
            <a:spAutoFit/>
          </a:bodyPr>
          <a:lstStyle/>
          <a:p>
            <a:pPr fontAlgn="t"/>
            <a:r>
              <a:rPr lang="nl-NL" sz="2800" dirty="0">
                <a:hlinkClick r:id="rId2"/>
              </a:rPr>
              <a:t>https://youtu.be/I9OnR-HEcsA</a:t>
            </a:r>
            <a:r>
              <a:rPr lang="nl-NL" sz="2800" u="sng" dirty="0">
                <a:hlinkClick r:id="rId3"/>
              </a:rPr>
              <a:t>#t=0m22s</a:t>
            </a:r>
            <a:r>
              <a:rPr lang="nl-NL" sz="2800" dirty="0"/>
              <a:t> </a:t>
            </a:r>
          </a:p>
        </p:txBody>
      </p:sp>
      <p:pic>
        <p:nvPicPr>
          <p:cNvPr id="14338" name="Picture 2" descr="C:\Users\vdplasg\Downloads\shutterstock_119725917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3648" y="836712"/>
            <a:ext cx="6201154" cy="4136169"/>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827584" y="6334780"/>
            <a:ext cx="7776864" cy="400110"/>
          </a:xfrm>
          <a:prstGeom prst="rect">
            <a:avLst/>
          </a:prstGeom>
        </p:spPr>
        <p:txBody>
          <a:bodyPr wrap="square">
            <a:spAutoFit/>
          </a:bodyPr>
          <a:lstStyle/>
          <a:p>
            <a:pPr fontAlgn="t"/>
            <a:r>
              <a:rPr lang="nl-NL" sz="2000" i="1" dirty="0"/>
              <a:t>NB: Engels gesproken, filmpje stoppen wanneer je genoeg gezien hebt</a:t>
            </a:r>
          </a:p>
        </p:txBody>
      </p:sp>
    </p:spTree>
    <p:extLst>
      <p:ext uri="{BB962C8B-B14F-4D97-AF65-F5344CB8AC3E}">
        <p14:creationId xmlns:p14="http://schemas.microsoft.com/office/powerpoint/2010/main" val="368227860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14386</TotalTime>
  <Words>632</Words>
  <Application>Microsoft Office PowerPoint</Application>
  <PresentationFormat>Diavoorstelling (4:3)</PresentationFormat>
  <Paragraphs>71</Paragraphs>
  <Slides>20</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Bolding - Koster, Mariët</cp:lastModifiedBy>
  <cp:revision>1752</cp:revision>
  <cp:lastPrinted>2018-05-14T06:34:36Z</cp:lastPrinted>
  <dcterms:created xsi:type="dcterms:W3CDTF">2014-06-10T08:03:16Z</dcterms:created>
  <dcterms:modified xsi:type="dcterms:W3CDTF">2021-03-23T08:14:26Z</dcterms:modified>
</cp:coreProperties>
</file>