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60" r:id="rId2"/>
    <p:sldId id="832" r:id="rId3"/>
    <p:sldId id="826" r:id="rId4"/>
    <p:sldId id="824" r:id="rId5"/>
    <p:sldId id="779" r:id="rId6"/>
    <p:sldId id="803" r:id="rId7"/>
    <p:sldId id="818" r:id="rId8"/>
    <p:sldId id="802" r:id="rId9"/>
    <p:sldId id="819" r:id="rId10"/>
    <p:sldId id="825" r:id="rId11"/>
    <p:sldId id="800" r:id="rId12"/>
    <p:sldId id="799" r:id="rId13"/>
    <p:sldId id="834" r:id="rId14"/>
    <p:sldId id="405" r:id="rId15"/>
    <p:sldId id="823" r:id="rId16"/>
    <p:sldId id="780" r:id="rId17"/>
    <p:sldId id="837" r:id="rId18"/>
    <p:sldId id="838" r:id="rId19"/>
    <p:sldId id="806" r:id="rId20"/>
    <p:sldId id="833" r:id="rId21"/>
    <p:sldId id="831" r:id="rId22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760"/>
            <p14:sldId id="832"/>
            <p14:sldId id="826"/>
            <p14:sldId id="824"/>
            <p14:sldId id="779"/>
            <p14:sldId id="803"/>
            <p14:sldId id="818"/>
            <p14:sldId id="802"/>
            <p14:sldId id="819"/>
            <p14:sldId id="825"/>
            <p14:sldId id="800"/>
            <p14:sldId id="799"/>
            <p14:sldId id="834"/>
            <p14:sldId id="405"/>
            <p14:sldId id="823"/>
            <p14:sldId id="780"/>
            <p14:sldId id="837"/>
            <p14:sldId id="838"/>
            <p14:sldId id="806"/>
            <p14:sldId id="833"/>
            <p14:sldId id="8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83077" autoAdjust="0"/>
  </p:normalViewPr>
  <p:slideViewPr>
    <p:cSldViewPr>
      <p:cViewPr varScale="1">
        <p:scale>
          <a:sx n="60" d="100"/>
          <a:sy n="60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5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5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campagne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de actie om iets bekend te maken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heftig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erg, ernstig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slagboom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balk die het verkeer tegenhoudt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vergelijken= kijken naar wat hetzelfde en wat anders is (tussen twee dingen of personen)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onderschatten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denken dat iets minder erg is dan het in werkelijkheid is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passeren= voorbijgaan, langs iets gaan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(iets of iemand) over het hoofd zien=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ongeluk niet zien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het nippertje =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net op tijd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advies geven = zeggen wat iemand het beste kan doen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risico = de kans dat er iets vervelends gebeurt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Copyright:</a:t>
            </a:r>
            <a:r>
              <a:rPr lang="nl-NL" baseline="0" dirty="0"/>
              <a:t> nos.nl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162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Copyright:</a:t>
            </a:r>
            <a:r>
              <a:rPr lang="nl-NL" baseline="0" dirty="0"/>
              <a:t> nos.nl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173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23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23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Copyright:</a:t>
            </a:r>
            <a:r>
              <a:rPr lang="nl-NL" baseline="0" dirty="0"/>
              <a:t> nos.nl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98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Copyright:</a:t>
            </a:r>
            <a:r>
              <a:rPr lang="nl-NL" baseline="0" dirty="0"/>
              <a:t> nos.nl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6677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23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Copyright:</a:t>
            </a:r>
            <a:r>
              <a:rPr lang="nl-NL" baseline="0" dirty="0"/>
              <a:t> nos.nl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2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sRWhxdG_Xl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13997"/>
            <a:ext cx="9144000" cy="6957392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1400" u="sng" dirty="0" err="1"/>
              <a:t>Semantisatieverhaal</a:t>
            </a:r>
            <a:r>
              <a:rPr lang="nl-NL" sz="1400" dirty="0"/>
              <a:t>:</a:t>
            </a:r>
          </a:p>
          <a:p>
            <a:pPr marL="0" indent="0">
              <a:buNone/>
            </a:pPr>
            <a:r>
              <a:rPr lang="nl-NL" sz="2000" dirty="0"/>
              <a:t>Ik was laatst op de fiets onderweg naar de winkel. Ik </a:t>
            </a:r>
            <a:r>
              <a:rPr lang="nl-NL" sz="2000" b="1" u="sng" dirty="0"/>
              <a:t>passeerde</a:t>
            </a:r>
            <a:r>
              <a:rPr lang="nl-NL" sz="2000" dirty="0"/>
              <a:t> een brug. Passeren betekent </a:t>
            </a:r>
            <a:r>
              <a:rPr lang="nl-NL" sz="2000" b="1" i="1" dirty="0"/>
              <a:t>langs iets </a:t>
            </a:r>
            <a:r>
              <a:rPr lang="nl-NL" sz="2000" dirty="0"/>
              <a:t>gaan. De </a:t>
            </a:r>
            <a:r>
              <a:rPr lang="nl-NL" sz="2000" b="1" u="sng" dirty="0"/>
              <a:t>slagbomen</a:t>
            </a:r>
            <a:r>
              <a:rPr lang="nl-NL" sz="2000" b="1" i="1" dirty="0"/>
              <a:t>, de balk die het verkeer tegenhoudt</a:t>
            </a:r>
            <a:r>
              <a:rPr lang="nl-NL" sz="2000" i="1" dirty="0"/>
              <a:t>,</a:t>
            </a:r>
            <a:r>
              <a:rPr lang="nl-NL" sz="2000" dirty="0"/>
              <a:t> waren dicht, want er kwam een boot. Toen de slagbomen weer open gingen zag ik iets heel bijzonders! 3 meisjes hielden de slagboom vast. De slagboom ging omhoog en de meisjes dus ook. Twee meisjes lieten </a:t>
            </a:r>
            <a:r>
              <a:rPr lang="nl-NL" sz="2000" b="1" u="sng" dirty="0"/>
              <a:t>op het nippertje</a:t>
            </a:r>
            <a:r>
              <a:rPr lang="nl-NL" sz="2000" dirty="0"/>
              <a:t> los. Op het nippertje betekent </a:t>
            </a:r>
            <a:r>
              <a:rPr lang="nl-NL" sz="2000" b="1" i="1" dirty="0"/>
              <a:t>nog net op tijd</a:t>
            </a:r>
            <a:r>
              <a:rPr lang="nl-NL" sz="2000" dirty="0"/>
              <a:t>. Maar het derde meisje liet niet los. Ze ging helemaal mee omhoog! Ze nam een groot </a:t>
            </a:r>
            <a:r>
              <a:rPr lang="nl-NL" sz="2000" b="1" u="sng" dirty="0"/>
              <a:t>risico</a:t>
            </a:r>
            <a:r>
              <a:rPr lang="nl-NL" sz="2000" dirty="0"/>
              <a:t>. Het risico betekent </a:t>
            </a:r>
            <a:r>
              <a:rPr lang="nl-NL" sz="2000" b="1" i="1" dirty="0"/>
              <a:t>de kans dat er iets vervelends gebeurt</a:t>
            </a:r>
            <a:r>
              <a:rPr lang="nl-NL" sz="2000" dirty="0"/>
              <a:t>. Want als het meisje los zou laten, zou ze ver naar beneden vallen. </a:t>
            </a:r>
            <a:r>
              <a:rPr lang="nl-NL" sz="2000" b="1" u="sng" dirty="0"/>
              <a:t>Heftig</a:t>
            </a:r>
            <a:r>
              <a:rPr lang="nl-NL" sz="2000" dirty="0"/>
              <a:t> hè! Heftig betekent </a:t>
            </a:r>
            <a:r>
              <a:rPr lang="nl-NL" sz="2000" b="1" i="1" dirty="0"/>
              <a:t>erg</a:t>
            </a:r>
            <a:r>
              <a:rPr lang="nl-NL" sz="2000" dirty="0"/>
              <a:t>. Erg hè! Ik denk echt dat ze heeft </a:t>
            </a:r>
            <a:r>
              <a:rPr lang="nl-NL" sz="2000" b="1" u="sng" dirty="0"/>
              <a:t>onderschat</a:t>
            </a:r>
            <a:r>
              <a:rPr lang="nl-NL" sz="2000" dirty="0"/>
              <a:t> wat er zou kunnen gebeuren. Onderschatten betekent </a:t>
            </a:r>
            <a:r>
              <a:rPr lang="nl-NL" sz="2000" b="1" i="1" dirty="0"/>
              <a:t>denken dat iets minder erg is dan het in werkelijkheid is</a:t>
            </a:r>
            <a:r>
              <a:rPr lang="nl-NL" sz="2000" dirty="0"/>
              <a:t>. </a:t>
            </a:r>
            <a:r>
              <a:rPr lang="nl-NL" sz="2000" b="1" dirty="0"/>
              <a:t>Ze </a:t>
            </a:r>
            <a:r>
              <a:rPr lang="nl-NL" sz="2000" b="1" u="sng" dirty="0"/>
              <a:t>vergeleek</a:t>
            </a:r>
            <a:r>
              <a:rPr lang="nl-NL" sz="2000" b="1" dirty="0"/>
              <a:t> </a:t>
            </a:r>
            <a:r>
              <a:rPr lang="nl-NL" sz="2000" dirty="0"/>
              <a:t>het met klimmen. Vergeleken betekent </a:t>
            </a:r>
            <a:r>
              <a:rPr lang="nl-NL" sz="2000" b="1" i="1" dirty="0"/>
              <a:t>kijken naar wat hetzelfde en wat anders is</a:t>
            </a:r>
            <a:r>
              <a:rPr lang="nl-NL" sz="2000" dirty="0"/>
              <a:t>. Ze vergeleek het met hangen en klimmen aan dingen. Ze doet aan klimsport. Eerst werd ze </a:t>
            </a:r>
            <a:r>
              <a:rPr lang="nl-NL" sz="2000" b="1" u="sng" dirty="0"/>
              <a:t>over het hoofd gezien</a:t>
            </a:r>
            <a:r>
              <a:rPr lang="nl-NL" sz="2000" dirty="0"/>
              <a:t>. Ze werd </a:t>
            </a:r>
            <a:r>
              <a:rPr lang="nl-NL" sz="2000" b="1" i="1" dirty="0"/>
              <a:t>per ongeluk niet gezien</a:t>
            </a:r>
            <a:r>
              <a:rPr lang="nl-NL" sz="2000" dirty="0"/>
              <a:t>. Maar toen ze helemaal boven was, zag de brugwachter het meisje hangen. De brugwachter deed de slagboom snel weer naar beneden. Veel mensen gaven het meisje </a:t>
            </a:r>
            <a:r>
              <a:rPr lang="nl-NL" sz="2000" b="1" u="sng" dirty="0"/>
              <a:t>het advies </a:t>
            </a:r>
            <a:r>
              <a:rPr lang="nl-NL" sz="2000" dirty="0"/>
              <a:t>dit nooit meer te doen. Het advies betekent </a:t>
            </a:r>
            <a:r>
              <a:rPr lang="nl-NL" sz="2000" b="1" i="1" dirty="0"/>
              <a:t>zeggen wat iemand het beste kan doen.</a:t>
            </a:r>
            <a:r>
              <a:rPr lang="nl-NL" sz="2000" dirty="0"/>
              <a:t> Ik heb nog nooit gezien dat er een </a:t>
            </a:r>
            <a:r>
              <a:rPr lang="nl-NL" sz="2000" b="1" u="sng" dirty="0"/>
              <a:t>campagne</a:t>
            </a:r>
            <a:r>
              <a:rPr lang="nl-NL" sz="2000" dirty="0"/>
              <a:t> is, </a:t>
            </a:r>
            <a:r>
              <a:rPr lang="nl-NL" sz="2000" b="1" i="1" dirty="0"/>
              <a:t>een actie om iets bekend te maken</a:t>
            </a:r>
            <a:r>
              <a:rPr lang="nl-NL" sz="2000" dirty="0"/>
              <a:t>, tegen het hangen aan een slagboom. Misschien is het wel een goed idee. Hangen aan een slagboom is wel heftig! ’s Avonds was deze gebeurtenis op het nieuws, kijk maar: (klik op link)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123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35496" y="-27384"/>
            <a:ext cx="89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/>
              <a:t>over het hoofd zien</a:t>
            </a:r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4" descr="Afbeeldingsresultaat voor meisje aan slagboo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420888"/>
            <a:ext cx="4001751" cy="30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dplasg\Downloads\shutterstock_7934699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7528" y="2420888"/>
            <a:ext cx="754750" cy="31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6948264" y="2780928"/>
            <a:ext cx="9361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8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248478" y="-3340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/>
              <a:t>het advies</a:t>
            </a:r>
            <a:endParaRPr lang="nl-NL" sz="8000" b="1" u="sng" dirty="0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194" name="Picture 2" descr="C:\Users\vdplasg\Downloads\shutterstock_1817875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002" y="1988840"/>
            <a:ext cx="5185424" cy="397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179512" y="17329"/>
            <a:ext cx="9120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000" b="1" u="sng" dirty="0"/>
              <a:t>de campagne</a:t>
            </a:r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496750" y="1556792"/>
            <a:ext cx="2837996" cy="4736290"/>
            <a:chOff x="496750" y="1556792"/>
            <a:chExt cx="2837996" cy="4736290"/>
          </a:xfrm>
        </p:grpSpPr>
        <p:pic>
          <p:nvPicPr>
            <p:cNvPr id="9218" name="Picture 2" descr="C:\Users\vdplasg\Downloads\shutterstock_423999565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6750" y="1556792"/>
              <a:ext cx="2837996" cy="473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Afbeeldingsresultaat voor meisje aan slagboom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3620" y="3501008"/>
              <a:ext cx="2205956" cy="16806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vak 3"/>
            <p:cNvSpPr txBox="1"/>
            <p:nvPr/>
          </p:nvSpPr>
          <p:spPr>
            <a:xfrm>
              <a:off x="971600" y="292494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STOP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971600" y="537321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NOOIT DOEN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35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827584" y="56612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hlinkClick r:id="rId2"/>
              </a:rPr>
              <a:t>https://www.youtube.com/watch?v=sRWhxdG_Xl0</a:t>
            </a:r>
            <a:r>
              <a:rPr lang="nl-NL" sz="2800" dirty="0"/>
              <a:t> </a:t>
            </a:r>
            <a:endParaRPr lang="nl-NL" dirty="0"/>
          </a:p>
        </p:txBody>
      </p:sp>
      <p:pic>
        <p:nvPicPr>
          <p:cNvPr id="14338" name="Picture 2" descr="C:\Users\vdplasg\Downloads\shutterstock_11972591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201154" cy="41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7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3" y="6597352"/>
            <a:ext cx="10382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323" y="6147725"/>
            <a:ext cx="875677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98" y="281837"/>
            <a:ext cx="8996777" cy="595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75688" y="6373320"/>
            <a:ext cx="99899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Copyright: nos.nl</a:t>
            </a:r>
          </a:p>
        </p:txBody>
      </p:sp>
    </p:spTree>
    <p:extLst>
      <p:ext uri="{BB962C8B-B14F-4D97-AF65-F5344CB8AC3E}">
        <p14:creationId xmlns:p14="http://schemas.microsoft.com/office/powerpoint/2010/main" val="206918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835" y="6165304"/>
            <a:ext cx="875677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3" y="6597352"/>
            <a:ext cx="10382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26492"/>
            <a:ext cx="9232577" cy="61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830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835" y="6165304"/>
            <a:ext cx="875677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3" y="6597352"/>
            <a:ext cx="10382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709" y="321932"/>
            <a:ext cx="8453964" cy="59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6073" y="6381908"/>
            <a:ext cx="99899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Copyright: nos.nl</a:t>
            </a:r>
          </a:p>
        </p:txBody>
      </p:sp>
    </p:spTree>
    <p:extLst>
      <p:ext uri="{BB962C8B-B14F-4D97-AF65-F5344CB8AC3E}">
        <p14:creationId xmlns:p14="http://schemas.microsoft.com/office/powerpoint/2010/main" val="198979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835" y="6165304"/>
            <a:ext cx="875677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3" y="6597352"/>
            <a:ext cx="10382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32656"/>
            <a:ext cx="879991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15163" y="6149096"/>
            <a:ext cx="99899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Copyright: nos.nl</a:t>
            </a:r>
          </a:p>
        </p:txBody>
      </p:sp>
    </p:spTree>
    <p:extLst>
      <p:ext uri="{BB962C8B-B14F-4D97-AF65-F5344CB8AC3E}">
        <p14:creationId xmlns:p14="http://schemas.microsoft.com/office/powerpoint/2010/main" val="1352903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3429000"/>
            <a:ext cx="9133383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heftig</a:t>
            </a:r>
            <a:endParaRPr lang="nl-NL" sz="5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en-US" sz="105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</a:rPr>
              <a:t>= erg, ernstig</a:t>
            </a:r>
            <a:endParaRPr lang="en-US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Het meisje hing aan de slagboom. </a:t>
            </a:r>
            <a:r>
              <a:rPr lang="nl-NL" sz="28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Heftig</a:t>
            </a:r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 hè! </a:t>
            </a:r>
          </a:p>
          <a:p>
            <a:pPr lvl="0"/>
            <a:endParaRPr lang="nl-NL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192" y="0"/>
            <a:ext cx="92079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Trebuchet MS" panose="020B0603020202020204" pitchFamily="34" charset="0"/>
              </a:rPr>
              <a:t>de slagboom</a:t>
            </a:r>
            <a:endParaRPr lang="nl-NL" sz="5400" dirty="0">
              <a:latin typeface="Trebuchet MS" panose="020B0603020202020204" pitchFamily="34" charset="0"/>
            </a:endParaRPr>
          </a:p>
          <a:p>
            <a:r>
              <a:rPr lang="en-US" sz="4000" dirty="0">
                <a:latin typeface="Trebuchet MS" panose="020B0603020202020204" pitchFamily="34" charset="0"/>
              </a:rPr>
              <a:t>= de balk die het verkeer tegenhoudt.</a:t>
            </a:r>
          </a:p>
          <a:p>
            <a:r>
              <a:rPr lang="nl-NL" sz="28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De slagboom </a:t>
            </a:r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ging omhoog.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1945" y="6166221"/>
            <a:ext cx="875677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fbeeldingsresultaat voor meisje aan slagboo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8032" y="2108515"/>
            <a:ext cx="4001751" cy="30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884368" y="5157772"/>
            <a:ext cx="99899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Copyright: nos.nl</a:t>
            </a:r>
          </a:p>
        </p:txBody>
      </p:sp>
    </p:spTree>
    <p:extLst>
      <p:ext uri="{BB962C8B-B14F-4D97-AF65-F5344CB8AC3E}">
        <p14:creationId xmlns:p14="http://schemas.microsoft.com/office/powerpoint/2010/main" val="213540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Week 48 – 27 november 2018</a:t>
            </a:r>
          </a:p>
          <a:p>
            <a:r>
              <a:rPr lang="nl-NL" dirty="0">
                <a:solidFill>
                  <a:srgbClr val="C00000"/>
                </a:solidFill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Mariët Koster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</a:rPr>
              <a:t>Pien van der Most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Francis Vrielink</a:t>
            </a:r>
            <a:endParaRPr lang="nl-NL" sz="1100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5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0616" y="-20825"/>
            <a:ext cx="91333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vergelijken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000" dirty="0"/>
              <a:t>kijken naar wat hetzelfde en wat anders is (tussen twee dingen of personen)</a:t>
            </a:r>
            <a:endParaRPr lang="nl-NL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Het meisje </a:t>
            </a:r>
            <a:r>
              <a:rPr lang="nl-NL" sz="28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vergeleek</a:t>
            </a:r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 het hangen aan de slagboom met klimsport. </a:t>
            </a:r>
            <a:endParaRPr lang="nl-NL" sz="28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1945" y="6166221"/>
            <a:ext cx="875677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63949" y="4105663"/>
            <a:ext cx="92079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Trebuchet MS" panose="020B0603020202020204" pitchFamily="34" charset="0"/>
              </a:rPr>
              <a:t>het risico</a:t>
            </a:r>
            <a:endParaRPr lang="nl-NL" sz="5400" dirty="0">
              <a:latin typeface="Trebuchet MS" panose="020B0603020202020204" pitchFamily="34" charset="0"/>
            </a:endParaRPr>
          </a:p>
          <a:p>
            <a:r>
              <a:rPr lang="en-US" sz="4000" dirty="0">
                <a:latin typeface="Trebuchet MS" panose="020B0603020202020204" pitchFamily="34" charset="0"/>
              </a:rPr>
              <a:t>= </a:t>
            </a:r>
            <a:r>
              <a:rPr lang="nl-NL" sz="4000" dirty="0"/>
              <a:t>de kans dat er iets vervelends gebeurt</a:t>
            </a:r>
            <a:endParaRPr lang="en-US" sz="4000" dirty="0">
              <a:latin typeface="Trebuchet MS" panose="020B0603020202020204" pitchFamily="34" charset="0"/>
            </a:endParaRPr>
          </a:p>
          <a:p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Het meisje nam een groot </a:t>
            </a:r>
            <a:r>
              <a:rPr lang="nl-NL" sz="28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risico</a:t>
            </a:r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372200" y="332656"/>
            <a:ext cx="2543784" cy="906451"/>
            <a:chOff x="304800" y="2108515"/>
            <a:chExt cx="8623177" cy="3072781"/>
          </a:xfrm>
        </p:grpSpPr>
        <p:pic>
          <p:nvPicPr>
            <p:cNvPr id="7" name="Picture 2" descr="C:\Users\vdplasg\Downloads\shutterstock_30973012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35286" y="2132856"/>
              <a:ext cx="4192691" cy="3048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Afbeeldingsresultaat voor meisje aan slagboom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800" y="2108515"/>
              <a:ext cx="4001751" cy="3048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ep 10"/>
          <p:cNvGrpSpPr/>
          <p:nvPr/>
        </p:nvGrpSpPr>
        <p:grpSpPr>
          <a:xfrm>
            <a:off x="5148064" y="3447895"/>
            <a:ext cx="2976265" cy="1904810"/>
            <a:chOff x="155575" y="1628800"/>
            <a:chExt cx="7143750" cy="4572000"/>
          </a:xfrm>
        </p:grpSpPr>
        <p:pic>
          <p:nvPicPr>
            <p:cNvPr id="12" name="Picture 2" descr="C:\Users\vdplasg\Downloads\shutterstock_1115264993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5575" y="1628800"/>
              <a:ext cx="714375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vdplasg\Downloads\shutterstock_1019352892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5796136" y="2764969"/>
              <a:ext cx="1126600" cy="1384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kstvak 13"/>
          <p:cNvSpPr txBox="1"/>
          <p:nvPr/>
        </p:nvSpPr>
        <p:spPr>
          <a:xfrm>
            <a:off x="6351592" y="117212"/>
            <a:ext cx="99899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Copyright: nos.nl</a:t>
            </a:r>
          </a:p>
        </p:txBody>
      </p:sp>
    </p:spTree>
    <p:extLst>
      <p:ext uri="{BB962C8B-B14F-4D97-AF65-F5344CB8AC3E}">
        <p14:creationId xmlns:p14="http://schemas.microsoft.com/office/powerpoint/2010/main" val="3336661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0616" y="-20825"/>
            <a:ext cx="91333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passeren</a:t>
            </a:r>
            <a:endParaRPr lang="en-US" sz="105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en-US" sz="4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er</a:t>
            </a:r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langs</a:t>
            </a:r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gaan</a:t>
            </a:r>
            <a:endParaRPr lang="en-US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Ik </a:t>
            </a:r>
            <a:r>
              <a:rPr lang="nl-NL" sz="28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passeerde</a:t>
            </a:r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 een brug. </a:t>
            </a:r>
          </a:p>
          <a:p>
            <a:pPr lvl="0"/>
            <a:endParaRPr lang="nl-NL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322" y="6156778"/>
            <a:ext cx="875677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-63949" y="3251879"/>
            <a:ext cx="9207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Trebuchet MS" panose="020B0603020202020204" pitchFamily="34" charset="0"/>
              </a:rPr>
              <a:t>advies geven</a:t>
            </a:r>
            <a:endParaRPr lang="nl-NL" sz="5400" dirty="0">
              <a:latin typeface="Trebuchet MS" panose="020B0603020202020204" pitchFamily="34" charset="0"/>
            </a:endParaRPr>
          </a:p>
          <a:p>
            <a:r>
              <a:rPr lang="en-US" sz="4000" dirty="0">
                <a:latin typeface="Trebuchet MS" panose="020B0603020202020204" pitchFamily="34" charset="0"/>
              </a:rPr>
              <a:t>= </a:t>
            </a:r>
            <a:r>
              <a:rPr lang="en-US" sz="4000" dirty="0" err="1">
                <a:latin typeface="Trebuchet MS" panose="020B0603020202020204" pitchFamily="34" charset="0"/>
              </a:rPr>
              <a:t>zeggen</a:t>
            </a:r>
            <a:r>
              <a:rPr lang="en-US" sz="4000" dirty="0">
                <a:latin typeface="Trebuchet MS" panose="020B0603020202020204" pitchFamily="34" charset="0"/>
              </a:rPr>
              <a:t> wat </a:t>
            </a:r>
            <a:r>
              <a:rPr lang="en-US" sz="4000" dirty="0" err="1">
                <a:latin typeface="Trebuchet MS" panose="020B0603020202020204" pitchFamily="34" charset="0"/>
              </a:rPr>
              <a:t>iemand</a:t>
            </a:r>
            <a:r>
              <a:rPr lang="en-US" sz="4000" dirty="0">
                <a:latin typeface="Trebuchet MS" panose="020B0603020202020204" pitchFamily="34" charset="0"/>
              </a:rPr>
              <a:t> </a:t>
            </a:r>
          </a:p>
          <a:p>
            <a:r>
              <a:rPr lang="en-US" sz="4000" dirty="0">
                <a:latin typeface="Trebuchet MS" panose="020B0603020202020204" pitchFamily="34" charset="0"/>
              </a:rPr>
              <a:t>het </a:t>
            </a:r>
            <a:r>
              <a:rPr lang="en-US" sz="4000" dirty="0" err="1">
                <a:latin typeface="Trebuchet MS" panose="020B0603020202020204" pitchFamily="34" charset="0"/>
              </a:rPr>
              <a:t>beste</a:t>
            </a:r>
            <a:r>
              <a:rPr lang="en-US" sz="4000" dirty="0"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latin typeface="Trebuchet MS" panose="020B0603020202020204" pitchFamily="34" charset="0"/>
              </a:rPr>
              <a:t>kan</a:t>
            </a:r>
            <a:r>
              <a:rPr lang="en-US" sz="4000" dirty="0"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latin typeface="Trebuchet MS" panose="020B0603020202020204" pitchFamily="34" charset="0"/>
              </a:rPr>
              <a:t>doen</a:t>
            </a:r>
            <a:endParaRPr lang="en-US" sz="4000" dirty="0">
              <a:latin typeface="Trebuchet MS" panose="020B0603020202020204" pitchFamily="34" charset="0"/>
            </a:endParaRPr>
          </a:p>
          <a:p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Veel mensen </a:t>
            </a:r>
            <a:r>
              <a:rPr lang="nl-NL" sz="28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gaven</a:t>
            </a:r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 het meisje het </a:t>
            </a:r>
            <a:r>
              <a:rPr lang="nl-NL" sz="28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advies</a:t>
            </a:r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 om dit nooit meer te doen.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260648"/>
            <a:ext cx="3627512" cy="161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vdplasg\Downloads\shutterstock_1817875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170" y="3861048"/>
            <a:ext cx="2181179" cy="16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8028384" y="1879707"/>
            <a:ext cx="99899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Copyright: nos.nl</a:t>
            </a:r>
          </a:p>
        </p:txBody>
      </p:sp>
    </p:spTree>
    <p:extLst>
      <p:ext uri="{BB962C8B-B14F-4D97-AF65-F5344CB8AC3E}">
        <p14:creationId xmlns:p14="http://schemas.microsoft.com/office/powerpoint/2010/main" val="144177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9754" y="7937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/>
              <a:t>passeren</a:t>
            </a:r>
            <a:endParaRPr lang="nl-NL" sz="8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628800"/>
            <a:ext cx="8932016" cy="39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2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9754" y="7937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/>
              <a:t>de slagboom</a:t>
            </a:r>
            <a:endParaRPr lang="nl-NL" sz="80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916832"/>
            <a:ext cx="7269988" cy="38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 flipH="1">
            <a:off x="5148064" y="2132856"/>
            <a:ext cx="648072" cy="136815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95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23529" y="7937"/>
            <a:ext cx="9167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/>
              <a:t>op het nippertje</a:t>
            </a:r>
            <a:endParaRPr lang="nl-NL" sz="8000" b="1" u="sng" dirty="0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143760"/>
            <a:ext cx="6552768" cy="3373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46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11969" y="17329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/>
              <a:t>het risico</a:t>
            </a:r>
            <a:endParaRPr lang="nl-NL" sz="8000" b="1" u="sng" dirty="0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155575" y="1628800"/>
            <a:ext cx="7143750" cy="4572000"/>
            <a:chOff x="155575" y="1628800"/>
            <a:chExt cx="7143750" cy="4572000"/>
          </a:xfrm>
        </p:grpSpPr>
        <p:pic>
          <p:nvPicPr>
            <p:cNvPr id="4098" name="Picture 2" descr="C:\Users\vdplasg\Downloads\shutterstock_111526499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5575" y="1628800"/>
              <a:ext cx="714375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vdplasg\Downloads\shutterstock_1019352892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5796136" y="2764969"/>
              <a:ext cx="1126600" cy="1384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988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324544" y="65069"/>
            <a:ext cx="9290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/>
              <a:t>heftig</a:t>
            </a:r>
            <a:endParaRPr lang="nl-NL" sz="8000" b="1" u="sng" dirty="0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4" name="Picture 2" descr="C:\Users\vdplasg\Downloads\shutterstock_7931241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42" y="2204864"/>
            <a:ext cx="8879580" cy="2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2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21502" y="7937"/>
            <a:ext cx="9151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/>
              <a:t>onderschat</a:t>
            </a:r>
            <a:endParaRPr lang="nl-NL" sz="8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4" t="33087" r="6881" b="15027"/>
          <a:stretch/>
        </p:blipFill>
        <p:spPr bwMode="auto">
          <a:xfrm>
            <a:off x="251520" y="2204865"/>
            <a:ext cx="8713907" cy="32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12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35496" y="-27384"/>
            <a:ext cx="89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/>
              <a:t>vergelijken</a:t>
            </a:r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304800" y="2108515"/>
            <a:ext cx="8623177" cy="3072781"/>
            <a:chOff x="304800" y="2108515"/>
            <a:chExt cx="8623177" cy="3072781"/>
          </a:xfrm>
        </p:grpSpPr>
        <p:pic>
          <p:nvPicPr>
            <p:cNvPr id="6146" name="Picture 2" descr="C:\Users\vdplasg\Downloads\shutterstock_30973012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35286" y="2132856"/>
              <a:ext cx="4192691" cy="3048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Afbeeldingsresultaat voor meisje aan slagboom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800" y="2108515"/>
              <a:ext cx="4001751" cy="3048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0282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14244</TotalTime>
  <Words>661</Words>
  <Application>Microsoft Office PowerPoint</Application>
  <PresentationFormat>Diavoorstelling (4:3)</PresentationFormat>
  <Paragraphs>74</Paragraphs>
  <Slides>21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Bolding - Koster, Mariët</cp:lastModifiedBy>
  <cp:revision>1733</cp:revision>
  <cp:lastPrinted>2018-05-14T06:34:36Z</cp:lastPrinted>
  <dcterms:created xsi:type="dcterms:W3CDTF">2014-06-10T08:03:16Z</dcterms:created>
  <dcterms:modified xsi:type="dcterms:W3CDTF">2021-03-23T08:46:48Z</dcterms:modified>
</cp:coreProperties>
</file>