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760" r:id="rId2"/>
    <p:sldId id="832" r:id="rId3"/>
    <p:sldId id="826" r:id="rId4"/>
    <p:sldId id="824" r:id="rId5"/>
    <p:sldId id="779" r:id="rId6"/>
    <p:sldId id="803" r:id="rId7"/>
    <p:sldId id="818" r:id="rId8"/>
    <p:sldId id="802" r:id="rId9"/>
    <p:sldId id="819" r:id="rId10"/>
    <p:sldId id="825" r:id="rId11"/>
    <p:sldId id="800" r:id="rId12"/>
    <p:sldId id="799" r:id="rId13"/>
    <p:sldId id="405" r:id="rId14"/>
    <p:sldId id="823" r:id="rId15"/>
    <p:sldId id="780" r:id="rId16"/>
    <p:sldId id="785" r:id="rId17"/>
    <p:sldId id="827" r:id="rId18"/>
    <p:sldId id="828" r:id="rId19"/>
    <p:sldId id="829" r:id="rId20"/>
    <p:sldId id="830" r:id="rId21"/>
    <p:sldId id="806" r:id="rId22"/>
    <p:sldId id="831" r:id="rId23"/>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760"/>
            <p14:sldId id="832"/>
            <p14:sldId id="826"/>
            <p14:sldId id="824"/>
            <p14:sldId id="779"/>
            <p14:sldId id="803"/>
            <p14:sldId id="818"/>
            <p14:sldId id="802"/>
            <p14:sldId id="819"/>
            <p14:sldId id="825"/>
            <p14:sldId id="800"/>
            <p14:sldId id="799"/>
            <p14:sldId id="405"/>
            <p14:sldId id="823"/>
            <p14:sldId id="780"/>
            <p14:sldId id="785"/>
            <p14:sldId id="827"/>
            <p14:sldId id="828"/>
            <p14:sldId id="829"/>
            <p14:sldId id="830"/>
            <p14:sldId id="806"/>
            <p14:sldId id="8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2362" autoAdjust="0"/>
  </p:normalViewPr>
  <p:slideViewPr>
    <p:cSldViewPr>
      <p:cViewPr varScale="1">
        <p:scale>
          <a:sx n="66" d="100"/>
          <a:sy n="66" d="100"/>
        </p:scale>
        <p:origin x="13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23-3-2021</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23-3-2021</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5"/>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5"/>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51123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51123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51123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23-3-2021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23-3-2021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714" y="-34078"/>
            <a:ext cx="9144000" cy="6957392"/>
          </a:xfrm>
        </p:spPr>
        <p:txBody>
          <a:bodyPr>
            <a:noAutofit/>
          </a:bodyPr>
          <a:lstStyle/>
          <a:p>
            <a:pPr marL="0" indent="0" fontAlgn="b">
              <a:buNone/>
            </a:pPr>
            <a:r>
              <a:rPr lang="nl-NL" sz="1600" u="sng" dirty="0" err="1"/>
              <a:t>Semantisatieverhaal</a:t>
            </a:r>
            <a:r>
              <a:rPr lang="nl-NL" sz="1600" dirty="0"/>
              <a:t>:</a:t>
            </a:r>
          </a:p>
          <a:p>
            <a:pPr marL="0" indent="0">
              <a:buNone/>
            </a:pPr>
            <a:r>
              <a:rPr lang="nl-NL" sz="2150" dirty="0"/>
              <a:t>Het is vandaag </a:t>
            </a:r>
            <a:r>
              <a:rPr lang="nl-NL" sz="2150" b="1" u="sng" dirty="0"/>
              <a:t>precies</a:t>
            </a:r>
            <a:r>
              <a:rPr lang="nl-NL" sz="2150" dirty="0"/>
              <a:t> 1 jaar geleden dat onze kat is overleden. Precies betekent </a:t>
            </a:r>
            <a:r>
              <a:rPr lang="nl-NL" sz="2150" b="1" i="1" dirty="0"/>
              <a:t>niet eerder en niet later dan, exact</a:t>
            </a:r>
            <a:r>
              <a:rPr lang="nl-NL" sz="2150" i="1" dirty="0"/>
              <a:t>. </a:t>
            </a:r>
            <a:r>
              <a:rPr lang="nl-NL" sz="2150" dirty="0"/>
              <a:t>Hij is </a:t>
            </a:r>
            <a:r>
              <a:rPr lang="nl-NL" sz="2150" b="1" u="sng" dirty="0"/>
              <a:t>omgekomen</a:t>
            </a:r>
            <a:r>
              <a:rPr lang="nl-NL" sz="2150" dirty="0"/>
              <a:t> door een aanrijding met een auto. Omkomen betekent </a:t>
            </a:r>
            <a:r>
              <a:rPr lang="nl-NL" sz="2150" b="1" i="1" dirty="0"/>
              <a:t>doodgaan door een ongeluk, ramp of oorlog</a:t>
            </a:r>
            <a:r>
              <a:rPr lang="nl-NL" sz="2150" dirty="0"/>
              <a:t>. Hij kon niet op tijd </a:t>
            </a:r>
            <a:r>
              <a:rPr lang="nl-NL" sz="2150" b="1" u="sng" dirty="0"/>
              <a:t>dekking</a:t>
            </a:r>
            <a:r>
              <a:rPr lang="nl-NL" sz="2150" dirty="0"/>
              <a:t> vinden. De dekking betekent </a:t>
            </a:r>
            <a:r>
              <a:rPr lang="nl-NL" sz="2150" b="1" i="1" dirty="0"/>
              <a:t>de bescherming tegen aanvallen</a:t>
            </a:r>
            <a:r>
              <a:rPr lang="nl-NL" sz="2150" dirty="0"/>
              <a:t>. De auto reed veel te snel… Toen mijn broer en ik het nieuws hoorden, konden we het niet geloven. Puksie omgekomen? Dood? Aangereden door een auto? Nee, niet onze Puksie! Maar het was wel zo. Dat </a:t>
            </a:r>
            <a:r>
              <a:rPr lang="nl-NL" sz="2150" b="1" u="sng" dirty="0"/>
              <a:t>beseften</a:t>
            </a:r>
            <a:r>
              <a:rPr lang="nl-NL" sz="2150" dirty="0"/>
              <a:t> </a:t>
            </a:r>
            <a:r>
              <a:rPr lang="nl-NL" sz="2150"/>
              <a:t>we toen </a:t>
            </a:r>
            <a:r>
              <a:rPr lang="nl-NL" sz="2150" dirty="0"/>
              <a:t>we hem zagen bij de dierenarts. Beseffen betekent </a:t>
            </a:r>
            <a:r>
              <a:rPr lang="nl-NL" sz="2150" b="1" i="1" dirty="0"/>
              <a:t>goed begrijpen, in de gaten hebben</a:t>
            </a:r>
            <a:r>
              <a:rPr lang="nl-NL" sz="2150" dirty="0"/>
              <a:t>. We hebben Puksie meegenomen naar huis. Daar hebben we de volgende dag een kleine </a:t>
            </a:r>
            <a:r>
              <a:rPr lang="nl-NL" sz="2150" b="1" u="sng" dirty="0"/>
              <a:t>ceremonie</a:t>
            </a:r>
            <a:r>
              <a:rPr lang="nl-NL" sz="2150" dirty="0"/>
              <a:t> gehouden. De ceremonie betekent </a:t>
            </a:r>
            <a:r>
              <a:rPr lang="nl-NL" sz="2150" b="1" i="1" dirty="0"/>
              <a:t>de bijeenkomst voor een bijzondere gebeurtenis</a:t>
            </a:r>
            <a:r>
              <a:rPr lang="nl-NL" sz="2150" i="1" dirty="0"/>
              <a:t>.</a:t>
            </a:r>
            <a:r>
              <a:rPr lang="nl-NL" sz="2150" dirty="0"/>
              <a:t> Een ceremonie om afscheid te nemen.  Dit zouden we om 14u doen, maar we hebben de tijd </a:t>
            </a:r>
            <a:r>
              <a:rPr lang="nl-NL" sz="2150" b="1" u="sng" dirty="0"/>
              <a:t>gewijzigd</a:t>
            </a:r>
            <a:r>
              <a:rPr lang="nl-NL" sz="2150" dirty="0"/>
              <a:t> naar 15u. Wijzigen betekent </a:t>
            </a:r>
            <a:r>
              <a:rPr lang="nl-NL" sz="2150" b="1" i="1" dirty="0"/>
              <a:t>veranderen</a:t>
            </a:r>
            <a:r>
              <a:rPr lang="nl-NL" sz="2150" dirty="0"/>
              <a:t>. Zo kon de buurvrouw er ook bij </a:t>
            </a:r>
            <a:r>
              <a:rPr lang="nl-NL" sz="2150" b="1" u="sng" dirty="0"/>
              <a:t>aanwezig</a:t>
            </a:r>
            <a:r>
              <a:rPr lang="nl-NL" sz="2150" b="1" dirty="0"/>
              <a:t> </a:t>
            </a:r>
            <a:r>
              <a:rPr lang="nl-NL" sz="2150" b="1" u="sng" dirty="0"/>
              <a:t>zijn</a:t>
            </a:r>
            <a:r>
              <a:rPr lang="nl-NL" sz="2150" dirty="0"/>
              <a:t>. Aanwezig zijn betekent </a:t>
            </a:r>
            <a:r>
              <a:rPr lang="nl-NL" sz="2150" b="1" i="1" dirty="0"/>
              <a:t>ergens bij zijn</a:t>
            </a:r>
            <a:r>
              <a:rPr lang="nl-NL" sz="2150" dirty="0"/>
              <a:t>. Zij zorgde altijd voor hem als wij op vakantie waren. Samen hebben we Puksie in de tuin begraven. En we hebben een mooie steen </a:t>
            </a:r>
            <a:r>
              <a:rPr lang="nl-NL" sz="2150" b="1" u="sng" dirty="0"/>
              <a:t>toegevoegd</a:t>
            </a:r>
            <a:r>
              <a:rPr lang="nl-NL" sz="2150" dirty="0"/>
              <a:t> aan het grafje. Toevoegen betekent </a:t>
            </a:r>
            <a:r>
              <a:rPr lang="nl-NL" sz="2150" b="1" i="1" dirty="0"/>
              <a:t>erbij doen</a:t>
            </a:r>
            <a:r>
              <a:rPr lang="nl-NL" sz="2150" dirty="0"/>
              <a:t>. Het was een verdrietige </a:t>
            </a:r>
            <a:r>
              <a:rPr lang="nl-NL" sz="2150" b="1" u="sng" dirty="0"/>
              <a:t>periode</a:t>
            </a:r>
            <a:r>
              <a:rPr lang="nl-NL" sz="2150" dirty="0"/>
              <a:t>. De periode betekent </a:t>
            </a:r>
            <a:r>
              <a:rPr lang="nl-NL" sz="2150" b="1" i="1" dirty="0"/>
              <a:t>een bepaalde tijd</a:t>
            </a:r>
            <a:r>
              <a:rPr lang="nl-NL" sz="2150" dirty="0"/>
              <a:t>. Vandaag </a:t>
            </a:r>
            <a:r>
              <a:rPr lang="nl-NL" sz="2150" b="1" u="sng" dirty="0"/>
              <a:t>herdenken</a:t>
            </a:r>
            <a:r>
              <a:rPr lang="nl-NL" sz="2150" dirty="0"/>
              <a:t> we Puksie, omdat hij precies een jaar geleden omgekomen is. Herdenken betekent </a:t>
            </a:r>
            <a:r>
              <a:rPr lang="nl-NL" sz="2150" b="1" i="1" dirty="0"/>
              <a:t>samen aan iets of iemand van vroeger denken</a:t>
            </a:r>
            <a:r>
              <a:rPr lang="nl-NL" sz="2150" dirty="0"/>
              <a:t>. En we hem nog steeds missen!</a:t>
            </a:r>
          </a:p>
          <a:p>
            <a:pPr marL="0" indent="0">
              <a:buNone/>
            </a:pPr>
            <a:r>
              <a:rPr lang="nl-NL" sz="2200" dirty="0"/>
              <a:t> </a:t>
            </a:r>
          </a:p>
        </p:txBody>
      </p:sp>
    </p:spTree>
    <p:extLst>
      <p:ext uri="{BB962C8B-B14F-4D97-AF65-F5344CB8AC3E}">
        <p14:creationId xmlns:p14="http://schemas.microsoft.com/office/powerpoint/2010/main" val="2501230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35496" y="-27384"/>
            <a:ext cx="8988424" cy="1323439"/>
          </a:xfrm>
          <a:prstGeom prst="rect">
            <a:avLst/>
          </a:prstGeom>
          <a:noFill/>
        </p:spPr>
        <p:txBody>
          <a:bodyPr wrap="square" rtlCol="0">
            <a:spAutoFit/>
          </a:bodyPr>
          <a:lstStyle/>
          <a:p>
            <a:pPr algn="ctr"/>
            <a:r>
              <a:rPr lang="nl-NL" sz="8000" b="1" u="sng" dirty="0"/>
              <a:t>toevoegen</a:t>
            </a:r>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descr="C:\Users\Kosterm\Downloads\shutterstock_31845879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1296055"/>
            <a:ext cx="6516216" cy="4887162"/>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rot="20947254">
            <a:off x="3062276" y="3231804"/>
            <a:ext cx="2380780" cy="1015663"/>
          </a:xfrm>
          <a:prstGeom prst="rect">
            <a:avLst/>
          </a:prstGeom>
          <a:noFill/>
        </p:spPr>
        <p:txBody>
          <a:bodyPr wrap="none" rtlCol="0">
            <a:spAutoFit/>
          </a:bodyPr>
          <a:lstStyle/>
          <a:p>
            <a:r>
              <a:rPr lang="nl-NL" sz="6000" dirty="0">
                <a:latin typeface="MV Boli" panose="02000500030200090000" pitchFamily="2" charset="0"/>
                <a:cs typeface="MV Boli" panose="02000500030200090000" pitchFamily="2" charset="0"/>
              </a:rPr>
              <a:t>Puksie</a:t>
            </a:r>
          </a:p>
        </p:txBody>
      </p:sp>
    </p:spTree>
    <p:extLst>
      <p:ext uri="{BB962C8B-B14F-4D97-AF65-F5344CB8AC3E}">
        <p14:creationId xmlns:p14="http://schemas.microsoft.com/office/powerpoint/2010/main" val="70488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248478" y="-3340"/>
            <a:ext cx="9120473" cy="1323439"/>
          </a:xfrm>
          <a:prstGeom prst="rect">
            <a:avLst/>
          </a:prstGeom>
          <a:noFill/>
        </p:spPr>
        <p:txBody>
          <a:bodyPr wrap="square" rtlCol="0">
            <a:spAutoFit/>
          </a:bodyPr>
          <a:lstStyle/>
          <a:p>
            <a:r>
              <a:rPr lang="en-US" sz="8000" b="1" u="sng" dirty="0"/>
              <a:t>de </a:t>
            </a:r>
            <a:r>
              <a:rPr lang="nl-NL" sz="8000" b="1" u="sng" dirty="0"/>
              <a:t>periode</a:t>
            </a:r>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0" name="Picture 2" descr="C:\Users\Kosterm\Downloads\shutterstock_110309484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075" y="1605828"/>
            <a:ext cx="7272300" cy="48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26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179512" y="17329"/>
            <a:ext cx="9120473" cy="1323439"/>
          </a:xfrm>
          <a:prstGeom prst="rect">
            <a:avLst/>
          </a:prstGeom>
          <a:noFill/>
        </p:spPr>
        <p:txBody>
          <a:bodyPr wrap="square" rtlCol="0">
            <a:spAutoFit/>
          </a:bodyPr>
          <a:lstStyle/>
          <a:p>
            <a:pPr algn="ctr"/>
            <a:r>
              <a:rPr lang="nl-NL" sz="8000" b="1" u="sng" dirty="0"/>
              <a:t>herdenken</a:t>
            </a:r>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9459" y="1484784"/>
            <a:ext cx="3958033" cy="5078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359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073" y="6597352"/>
            <a:ext cx="1038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54" y="-144463"/>
            <a:ext cx="9205503" cy="6237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68323" y="6147725"/>
            <a:ext cx="875677" cy="6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182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4835" y="6165304"/>
            <a:ext cx="875677" cy="6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073" y="6597352"/>
            <a:ext cx="1038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3528" y="44624"/>
            <a:ext cx="8551180"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830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214" b="3102"/>
          <a:stretch/>
        </p:blipFill>
        <p:spPr bwMode="auto">
          <a:xfrm>
            <a:off x="0" y="260648"/>
            <a:ext cx="9262043" cy="6178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68323" y="6178549"/>
            <a:ext cx="875677" cy="6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087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68323" y="6156778"/>
            <a:ext cx="875677" cy="6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073" y="6597352"/>
            <a:ext cx="1038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1520" y="95969"/>
            <a:ext cx="8724151" cy="6141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523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5" y="260648"/>
            <a:ext cx="9178567" cy="609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073" y="6597352"/>
            <a:ext cx="1038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68323" y="6205933"/>
            <a:ext cx="875677" cy="6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671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68323" y="6153305"/>
            <a:ext cx="875677" cy="6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073" y="6597352"/>
            <a:ext cx="10382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496" y="260648"/>
            <a:ext cx="9028046" cy="596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07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46 – 13 november 2018</a:t>
            </a:r>
          </a:p>
          <a:p>
            <a:r>
              <a:rPr lang="nl-NL">
                <a:solidFill>
                  <a:srgbClr val="C00000"/>
                </a:solidFill>
              </a:rPr>
              <a:t>Niveau </a:t>
            </a:r>
            <a:r>
              <a:rPr lang="nl-NL" dirty="0">
                <a:solidFill>
                  <a:srgbClr val="C00000"/>
                </a:solidFill>
              </a:rPr>
              <a:t>A</a:t>
            </a:r>
          </a:p>
        </p:txBody>
      </p:sp>
      <p:sp>
        <p:nvSpPr>
          <p:cNvPr id="4" name="Ondertitel 2"/>
          <p:cNvSpPr txBox="1">
            <a:spLocks/>
          </p:cNvSpPr>
          <p:nvPr/>
        </p:nvSpPr>
        <p:spPr>
          <a:xfrm>
            <a:off x="0" y="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Mariët Koster</a:t>
            </a:r>
          </a:p>
          <a:p>
            <a:pPr algn="l"/>
            <a:r>
              <a:rPr lang="nl-NL" sz="1100" i="1" dirty="0">
                <a:solidFill>
                  <a:srgbClr val="00B050"/>
                </a:solidFill>
              </a:rPr>
              <a:t>Pien van der Most</a:t>
            </a:r>
          </a:p>
          <a:p>
            <a:pPr algn="l"/>
            <a:r>
              <a:rPr lang="nl-NL" sz="1100" i="1" dirty="0">
                <a:solidFill>
                  <a:srgbClr val="00B050"/>
                </a:solidFill>
              </a:rPr>
              <a:t>Gerarda van der Plas</a:t>
            </a:r>
          </a:p>
          <a:p>
            <a:pPr algn="l"/>
            <a:r>
              <a:rPr lang="en-US" sz="1100" i="1" dirty="0">
                <a:solidFill>
                  <a:srgbClr val="00B050"/>
                </a:solidFill>
              </a:rPr>
              <a:t>Francis Vrielink</a:t>
            </a:r>
            <a:endParaRPr lang="nl-NL" sz="1100" i="1" dirty="0">
              <a:solidFill>
                <a:srgbClr val="00B050"/>
              </a:solidFill>
            </a:endParaRP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320459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5074" y="-161366"/>
            <a:ext cx="9339188" cy="6346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4835" y="6178549"/>
            <a:ext cx="875677" cy="6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517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6" y="-20825"/>
            <a:ext cx="9133383" cy="3393237"/>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de dekking</a:t>
            </a:r>
            <a:endParaRPr lang="nl-NL" sz="5400" dirty="0">
              <a:solidFill>
                <a:prstClr val="black"/>
              </a:solidFill>
              <a:latin typeface="Trebuchet MS" panose="020B0603020202020204" pitchFamily="34" charset="0"/>
            </a:endParaRPr>
          </a:p>
          <a:p>
            <a:pPr lvl="0"/>
            <a:endParaRPr lang="en-US" sz="1050" dirty="0">
              <a:solidFill>
                <a:prstClr val="black"/>
              </a:solidFill>
              <a:latin typeface="Trebuchet MS" panose="020B0603020202020204" pitchFamily="34" charset="0"/>
            </a:endParaRPr>
          </a:p>
          <a:p>
            <a:pPr lvl="0"/>
            <a:r>
              <a:rPr lang="en-US" sz="4000" dirty="0">
                <a:solidFill>
                  <a:prstClr val="black"/>
                </a:solidFill>
                <a:latin typeface="Trebuchet MS" panose="020B0603020202020204" pitchFamily="34" charset="0"/>
              </a:rPr>
              <a:t>= de </a:t>
            </a:r>
            <a:r>
              <a:rPr lang="en-US" sz="4000" dirty="0" err="1">
                <a:solidFill>
                  <a:prstClr val="black"/>
                </a:solidFill>
                <a:latin typeface="Trebuchet MS" panose="020B0603020202020204" pitchFamily="34" charset="0"/>
              </a:rPr>
              <a:t>bescherming</a:t>
            </a:r>
            <a:r>
              <a:rPr lang="en-US" sz="4000" dirty="0">
                <a:solidFill>
                  <a:prstClr val="black"/>
                </a:solidFill>
                <a:latin typeface="Trebuchet MS" panose="020B0603020202020204" pitchFamily="34" charset="0"/>
              </a:rPr>
              <a:t> </a:t>
            </a:r>
            <a:r>
              <a:rPr lang="en-US" sz="4000" dirty="0" err="1">
                <a:solidFill>
                  <a:prstClr val="black"/>
                </a:solidFill>
                <a:latin typeface="Trebuchet MS" panose="020B0603020202020204" pitchFamily="34" charset="0"/>
              </a:rPr>
              <a:t>tegen</a:t>
            </a:r>
            <a:r>
              <a:rPr lang="en-US" sz="4000" dirty="0">
                <a:solidFill>
                  <a:prstClr val="black"/>
                </a:solidFill>
                <a:latin typeface="Trebuchet MS" panose="020B0603020202020204" pitchFamily="34" charset="0"/>
              </a:rPr>
              <a:t> </a:t>
            </a:r>
            <a:r>
              <a:rPr lang="en-US" sz="4000" dirty="0" err="1">
                <a:solidFill>
                  <a:prstClr val="black"/>
                </a:solidFill>
                <a:latin typeface="Trebuchet MS" panose="020B0603020202020204" pitchFamily="34" charset="0"/>
              </a:rPr>
              <a:t>aanvallen</a:t>
            </a:r>
            <a:r>
              <a:rPr lang="en-US" sz="1600" dirty="0">
                <a:solidFill>
                  <a:prstClr val="black"/>
                </a:solidFill>
                <a:latin typeface="Trebuchet MS" panose="020B0603020202020204" pitchFamily="34" charset="0"/>
              </a:rPr>
              <a:t>   </a:t>
            </a:r>
          </a:p>
          <a:p>
            <a:pPr lvl="0"/>
            <a:r>
              <a:rPr lang="nl-NL" sz="2800" i="1" dirty="0">
                <a:solidFill>
                  <a:srgbClr val="00B050"/>
                </a:solidFill>
                <a:latin typeface="Trebuchet MS" panose="020B0603020202020204" pitchFamily="34" charset="0"/>
              </a:rPr>
              <a:t>Poes Puksie kon niet op tijd </a:t>
            </a:r>
            <a:r>
              <a:rPr lang="nl-NL" sz="2800" i="1" u="sng" dirty="0">
                <a:solidFill>
                  <a:srgbClr val="00B050"/>
                </a:solidFill>
                <a:latin typeface="Trebuchet MS" panose="020B0603020202020204" pitchFamily="34" charset="0"/>
              </a:rPr>
              <a:t>dekking</a:t>
            </a:r>
            <a:r>
              <a:rPr lang="nl-NL" sz="2800" i="1" dirty="0">
                <a:solidFill>
                  <a:srgbClr val="00B050"/>
                </a:solidFill>
                <a:latin typeface="Trebuchet MS" panose="020B0603020202020204" pitchFamily="34" charset="0"/>
              </a:rPr>
              <a:t> vinden en werd door de auto aangereden.</a:t>
            </a:r>
          </a:p>
          <a:p>
            <a:pPr lvl="0"/>
            <a:endParaRPr lang="nl-NL" sz="2800" i="1" dirty="0">
              <a:solidFill>
                <a:srgbClr val="00B050"/>
              </a:solidFill>
              <a:latin typeface="Trebuchet MS" panose="020B0603020202020204" pitchFamily="34" charset="0"/>
            </a:endParaRPr>
          </a:p>
        </p:txBody>
      </p:sp>
      <p:sp>
        <p:nvSpPr>
          <p:cNvPr id="7" name="Tekstvak 6"/>
          <p:cNvSpPr txBox="1"/>
          <p:nvPr/>
        </p:nvSpPr>
        <p:spPr>
          <a:xfrm>
            <a:off x="28735" y="3705180"/>
            <a:ext cx="9207948" cy="2800767"/>
          </a:xfrm>
          <a:prstGeom prst="rect">
            <a:avLst/>
          </a:prstGeom>
          <a:noFill/>
        </p:spPr>
        <p:txBody>
          <a:bodyPr wrap="square" rtlCol="0">
            <a:spAutoFit/>
          </a:bodyPr>
          <a:lstStyle/>
          <a:p>
            <a:r>
              <a:rPr lang="nl-NL" sz="8000" b="1" u="sng" dirty="0">
                <a:latin typeface="Trebuchet MS" panose="020B0603020202020204" pitchFamily="34" charset="0"/>
              </a:rPr>
              <a:t>wijzigen</a:t>
            </a:r>
            <a:endParaRPr lang="nl-NL" sz="5400" dirty="0">
              <a:latin typeface="Trebuchet MS" panose="020B0603020202020204" pitchFamily="34" charset="0"/>
            </a:endParaRPr>
          </a:p>
          <a:p>
            <a:r>
              <a:rPr lang="en-US" sz="4000" dirty="0">
                <a:latin typeface="Trebuchet MS" panose="020B0603020202020204" pitchFamily="34" charset="0"/>
              </a:rPr>
              <a:t>= </a:t>
            </a:r>
            <a:r>
              <a:rPr lang="nl-NL" sz="4000" dirty="0">
                <a:latin typeface="Trebuchet MS" panose="020B0603020202020204" pitchFamily="34" charset="0"/>
              </a:rPr>
              <a:t>veranderen</a:t>
            </a:r>
          </a:p>
          <a:p>
            <a:r>
              <a:rPr lang="nl-NL" sz="2800" i="1" dirty="0">
                <a:solidFill>
                  <a:srgbClr val="00B050"/>
                </a:solidFill>
                <a:latin typeface="Trebuchet MS" panose="020B0603020202020204" pitchFamily="34" charset="0"/>
              </a:rPr>
              <a:t>We hebben de tijd </a:t>
            </a:r>
            <a:r>
              <a:rPr lang="nl-NL" sz="2800" i="1" u="sng" dirty="0">
                <a:solidFill>
                  <a:srgbClr val="00B050"/>
                </a:solidFill>
                <a:latin typeface="Trebuchet MS" panose="020B0603020202020204" pitchFamily="34" charset="0"/>
              </a:rPr>
              <a:t>gewijzigd</a:t>
            </a:r>
            <a:r>
              <a:rPr lang="nl-NL" sz="2800" i="1" dirty="0">
                <a:solidFill>
                  <a:srgbClr val="00B050"/>
                </a:solidFill>
                <a:latin typeface="Trebuchet MS" panose="020B0603020202020204" pitchFamily="34" charset="0"/>
              </a:rPr>
              <a:t>, waardoor de buurvrouw bij de ceremonie kon zijn.</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2280" y="-14392"/>
            <a:ext cx="2007182" cy="1444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56133" y="4005064"/>
            <a:ext cx="1365415" cy="134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41945" y="6166221"/>
            <a:ext cx="875677" cy="6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40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6" y="-20825"/>
            <a:ext cx="9133383" cy="4993675"/>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omkomen</a:t>
            </a:r>
            <a:endParaRPr lang="nl-NL" sz="5400" dirty="0">
              <a:solidFill>
                <a:prstClr val="black"/>
              </a:solidFill>
              <a:latin typeface="Trebuchet MS" panose="020B0603020202020204" pitchFamily="34" charset="0"/>
            </a:endParaRPr>
          </a:p>
          <a:p>
            <a:pPr lvl="0"/>
            <a:endParaRPr lang="en-US" sz="1050" dirty="0">
              <a:solidFill>
                <a:prstClr val="black"/>
              </a:solidFill>
              <a:latin typeface="Trebuchet MS" panose="020B0603020202020204" pitchFamily="34" charset="0"/>
            </a:endParaRPr>
          </a:p>
          <a:p>
            <a:pPr lvl="0"/>
            <a:r>
              <a:rPr lang="en-US" sz="4000" dirty="0">
                <a:solidFill>
                  <a:prstClr val="black"/>
                </a:solidFill>
                <a:latin typeface="Trebuchet MS" panose="020B0603020202020204" pitchFamily="34" charset="0"/>
              </a:rPr>
              <a:t>= </a:t>
            </a:r>
            <a:r>
              <a:rPr lang="en-US" sz="4000" dirty="0" err="1">
                <a:solidFill>
                  <a:prstClr val="black"/>
                </a:solidFill>
                <a:latin typeface="Trebuchet MS" panose="020B0603020202020204" pitchFamily="34" charset="0"/>
              </a:rPr>
              <a:t>doodgaan</a:t>
            </a:r>
            <a:r>
              <a:rPr lang="en-US" sz="4000" dirty="0">
                <a:solidFill>
                  <a:prstClr val="black"/>
                </a:solidFill>
                <a:latin typeface="Trebuchet MS" panose="020B0603020202020204" pitchFamily="34" charset="0"/>
              </a:rPr>
              <a:t> door </a:t>
            </a:r>
            <a:r>
              <a:rPr lang="en-US" sz="4000" dirty="0" err="1">
                <a:solidFill>
                  <a:prstClr val="black"/>
                </a:solidFill>
                <a:latin typeface="Trebuchet MS" panose="020B0603020202020204" pitchFamily="34" charset="0"/>
              </a:rPr>
              <a:t>een</a:t>
            </a:r>
            <a:r>
              <a:rPr lang="en-US" sz="4000" dirty="0">
                <a:solidFill>
                  <a:prstClr val="black"/>
                </a:solidFill>
                <a:latin typeface="Trebuchet MS" panose="020B0603020202020204" pitchFamily="34" charset="0"/>
              </a:rPr>
              <a:t> </a:t>
            </a:r>
          </a:p>
          <a:p>
            <a:pPr lvl="0"/>
            <a:r>
              <a:rPr lang="en-US" sz="4000" dirty="0" err="1">
                <a:solidFill>
                  <a:prstClr val="black"/>
                </a:solidFill>
                <a:latin typeface="Trebuchet MS" panose="020B0603020202020204" pitchFamily="34" charset="0"/>
              </a:rPr>
              <a:t>ongeluk</a:t>
            </a:r>
            <a:r>
              <a:rPr lang="en-US" sz="4000" dirty="0">
                <a:solidFill>
                  <a:prstClr val="black"/>
                </a:solidFill>
                <a:latin typeface="Trebuchet MS" panose="020B0603020202020204" pitchFamily="34" charset="0"/>
              </a:rPr>
              <a:t>, ramp of </a:t>
            </a:r>
            <a:r>
              <a:rPr lang="en-US" sz="4000" dirty="0" err="1">
                <a:solidFill>
                  <a:prstClr val="black"/>
                </a:solidFill>
                <a:latin typeface="Trebuchet MS" panose="020B0603020202020204" pitchFamily="34" charset="0"/>
              </a:rPr>
              <a:t>oorlog</a:t>
            </a:r>
            <a:endParaRPr lang="en-US" sz="4000" dirty="0">
              <a:solidFill>
                <a:prstClr val="black"/>
              </a:solidFill>
              <a:latin typeface="Trebuchet MS" panose="020B0603020202020204" pitchFamily="34" charset="0"/>
            </a:endParaRPr>
          </a:p>
          <a:p>
            <a:pPr lvl="0"/>
            <a:endParaRPr lang="en-US" sz="1600" dirty="0">
              <a:solidFill>
                <a:prstClr val="black"/>
              </a:solidFill>
              <a:latin typeface="Trebuchet MS" panose="020B0603020202020204" pitchFamily="34" charset="0"/>
            </a:endParaRPr>
          </a:p>
          <a:p>
            <a:pPr lvl="0"/>
            <a:endParaRPr lang="en-US" sz="1600" dirty="0">
              <a:solidFill>
                <a:prstClr val="black"/>
              </a:solidFill>
              <a:latin typeface="Trebuchet MS" panose="020B0603020202020204" pitchFamily="34" charset="0"/>
            </a:endParaRPr>
          </a:p>
          <a:p>
            <a:pPr lvl="0"/>
            <a:endParaRPr lang="en-US" sz="1600" dirty="0">
              <a:solidFill>
                <a:prstClr val="black"/>
              </a:solidFill>
              <a:latin typeface="Trebuchet MS" panose="020B0603020202020204" pitchFamily="34" charset="0"/>
            </a:endParaRPr>
          </a:p>
          <a:p>
            <a:pPr lvl="0"/>
            <a:endParaRPr lang="en-US" sz="1600" dirty="0">
              <a:solidFill>
                <a:prstClr val="black"/>
              </a:solidFill>
              <a:latin typeface="Trebuchet MS" panose="020B0603020202020204" pitchFamily="34" charset="0"/>
            </a:endParaRPr>
          </a:p>
          <a:p>
            <a:pPr lvl="0"/>
            <a:r>
              <a:rPr lang="nl-NL" sz="2800" i="1" dirty="0">
                <a:solidFill>
                  <a:srgbClr val="00B050"/>
                </a:solidFill>
                <a:latin typeface="Trebuchet MS" panose="020B0603020202020204" pitchFamily="34" charset="0"/>
              </a:rPr>
              <a:t>Poes </a:t>
            </a:r>
            <a:r>
              <a:rPr lang="nl-NL" sz="2800" i="1" dirty="0" err="1">
                <a:solidFill>
                  <a:srgbClr val="00B050"/>
                </a:solidFill>
                <a:latin typeface="Trebuchet MS" panose="020B0603020202020204" pitchFamily="34" charset="0"/>
              </a:rPr>
              <a:t>Puksie</a:t>
            </a:r>
            <a:r>
              <a:rPr lang="nl-NL" sz="2800" i="1" dirty="0">
                <a:solidFill>
                  <a:srgbClr val="00B050"/>
                </a:solidFill>
                <a:latin typeface="Trebuchet MS" panose="020B0603020202020204" pitchFamily="34" charset="0"/>
              </a:rPr>
              <a:t> is </a:t>
            </a:r>
            <a:r>
              <a:rPr lang="nl-NL" sz="2800" i="1" u="sng" dirty="0">
                <a:solidFill>
                  <a:srgbClr val="00B050"/>
                </a:solidFill>
                <a:latin typeface="Trebuchet MS" panose="020B0603020202020204" pitchFamily="34" charset="0"/>
              </a:rPr>
              <a:t>omgekomen</a:t>
            </a:r>
            <a:r>
              <a:rPr lang="nl-NL" sz="2800" i="1" dirty="0">
                <a:solidFill>
                  <a:srgbClr val="00B050"/>
                </a:solidFill>
                <a:latin typeface="Trebuchet MS" panose="020B0603020202020204" pitchFamily="34" charset="0"/>
              </a:rPr>
              <a:t> door een aanrijding met een auto.</a:t>
            </a:r>
          </a:p>
          <a:p>
            <a:pPr lvl="0"/>
            <a:endParaRPr lang="nl-NL" sz="2800" i="1" dirty="0">
              <a:solidFill>
                <a:srgbClr val="00B050"/>
              </a:solidFill>
              <a:latin typeface="Trebuchet MS" panose="020B0603020202020204" pitchFamily="34" charset="0"/>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4088" y="0"/>
            <a:ext cx="3673229" cy="220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68322" y="6156778"/>
            <a:ext cx="875677" cy="67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77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9754" y="7937"/>
            <a:ext cx="9120473" cy="1323439"/>
          </a:xfrm>
          <a:prstGeom prst="rect">
            <a:avLst/>
          </a:prstGeom>
          <a:noFill/>
        </p:spPr>
        <p:txBody>
          <a:bodyPr wrap="square" rtlCol="0">
            <a:spAutoFit/>
          </a:bodyPr>
          <a:lstStyle/>
          <a:p>
            <a:pPr algn="ctr"/>
            <a:r>
              <a:rPr lang="en-US" sz="8000" b="1" u="sng" dirty="0" err="1"/>
              <a:t>precies</a:t>
            </a:r>
            <a:endParaRPr lang="nl-NL" sz="8000" b="1" u="sng" dirty="0"/>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63688" y="-110927"/>
            <a:ext cx="5328592" cy="702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221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95772" y="3824883"/>
            <a:ext cx="3476491" cy="3353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vak 7"/>
          <p:cNvSpPr txBox="1"/>
          <p:nvPr/>
        </p:nvSpPr>
        <p:spPr>
          <a:xfrm>
            <a:off x="-9754" y="7937"/>
            <a:ext cx="9120473" cy="1323439"/>
          </a:xfrm>
          <a:prstGeom prst="rect">
            <a:avLst/>
          </a:prstGeom>
          <a:noFill/>
        </p:spPr>
        <p:txBody>
          <a:bodyPr wrap="square" rtlCol="0">
            <a:spAutoFit/>
          </a:bodyPr>
          <a:lstStyle/>
          <a:p>
            <a:pPr algn="ctr"/>
            <a:r>
              <a:rPr lang="en-US" sz="8000" b="1" u="sng" dirty="0" err="1"/>
              <a:t>omkomen</a:t>
            </a:r>
            <a:endParaRPr lang="nl-NL" sz="8000" b="1" u="sng"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099" y="3284984"/>
            <a:ext cx="4146795" cy="266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1997" y="1700808"/>
            <a:ext cx="72675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95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104194" y="112371"/>
            <a:ext cx="9316144" cy="1323439"/>
          </a:xfrm>
          <a:prstGeom prst="rect">
            <a:avLst/>
          </a:prstGeom>
          <a:noFill/>
        </p:spPr>
        <p:txBody>
          <a:bodyPr wrap="square" rtlCol="0">
            <a:spAutoFit/>
          </a:bodyPr>
          <a:lstStyle/>
          <a:p>
            <a:pPr algn="ctr"/>
            <a:r>
              <a:rPr lang="en-US" sz="8000" b="1" u="sng" dirty="0"/>
              <a:t>de </a:t>
            </a:r>
            <a:r>
              <a:rPr lang="en-US" sz="8000" b="1" u="sng" dirty="0" err="1"/>
              <a:t>dekking</a:t>
            </a:r>
            <a:endParaRPr lang="nl-NL" sz="8000" b="1" u="sng" dirty="0"/>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781941">
            <a:off x="3198558" y="2720791"/>
            <a:ext cx="4146795" cy="266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83910" y="2708920"/>
            <a:ext cx="4539936" cy="387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462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11969" y="17329"/>
            <a:ext cx="9120473" cy="1323439"/>
          </a:xfrm>
          <a:prstGeom prst="rect">
            <a:avLst/>
          </a:prstGeom>
          <a:noFill/>
        </p:spPr>
        <p:txBody>
          <a:bodyPr wrap="square" rtlCol="0">
            <a:spAutoFit/>
          </a:bodyPr>
          <a:lstStyle/>
          <a:p>
            <a:pPr algn="ctr"/>
            <a:r>
              <a:rPr lang="en-US" sz="8000" b="1" u="sng" dirty="0" err="1"/>
              <a:t>beseffen</a:t>
            </a:r>
            <a:endParaRPr lang="nl-NL" sz="8000" b="1" u="sng"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66214" y="-33671"/>
            <a:ext cx="5267023" cy="699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888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109577" y="17329"/>
            <a:ext cx="9290089" cy="1323439"/>
          </a:xfrm>
          <a:prstGeom prst="rect">
            <a:avLst/>
          </a:prstGeom>
          <a:noFill/>
        </p:spPr>
        <p:txBody>
          <a:bodyPr wrap="square" rtlCol="0">
            <a:spAutoFit/>
          </a:bodyPr>
          <a:lstStyle/>
          <a:p>
            <a:pPr algn="ctr"/>
            <a:r>
              <a:rPr lang="en-US" sz="8000" b="1" u="sng" dirty="0"/>
              <a:t>de </a:t>
            </a:r>
            <a:r>
              <a:rPr lang="nl-NL" sz="8000" b="1" u="sng" dirty="0"/>
              <a:t>ceremonie</a:t>
            </a:r>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0" name="Picture 2" descr="C:\Users\Kosterm\Downloads\shutterstock_50364578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975" y="1556792"/>
            <a:ext cx="766885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028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21502" y="7937"/>
            <a:ext cx="9151978" cy="1323439"/>
          </a:xfrm>
          <a:prstGeom prst="rect">
            <a:avLst/>
          </a:prstGeom>
          <a:noFill/>
        </p:spPr>
        <p:txBody>
          <a:bodyPr wrap="square" rtlCol="0">
            <a:spAutoFit/>
          </a:bodyPr>
          <a:lstStyle/>
          <a:p>
            <a:pPr algn="ctr"/>
            <a:r>
              <a:rPr lang="nl-NL" sz="8000" b="1" u="sng" dirty="0"/>
              <a:t>wijzigen</a:t>
            </a:r>
            <a:endParaRPr lang="nl-NL" sz="8000" b="1"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0941" y="1296015"/>
            <a:ext cx="5499100" cy="543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12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kstvak 7"/>
          <p:cNvSpPr txBox="1"/>
          <p:nvPr/>
        </p:nvSpPr>
        <p:spPr>
          <a:xfrm>
            <a:off x="35496" y="-27384"/>
            <a:ext cx="8988424" cy="1323439"/>
          </a:xfrm>
          <a:prstGeom prst="rect">
            <a:avLst/>
          </a:prstGeom>
          <a:noFill/>
        </p:spPr>
        <p:txBody>
          <a:bodyPr wrap="square" rtlCol="0">
            <a:spAutoFit/>
          </a:bodyPr>
          <a:lstStyle/>
          <a:p>
            <a:pPr algn="ctr"/>
            <a:r>
              <a:rPr lang="nl-NL" sz="8000" b="1" u="sng" dirty="0" err="1"/>
              <a:t>wezig</a:t>
            </a:r>
            <a:r>
              <a:rPr lang="nl-NL" sz="8000" b="1" u="sng" dirty="0"/>
              <a:t> zijn</a:t>
            </a:r>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29408" y="-136281"/>
            <a:ext cx="5400600" cy="769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02822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13942</TotalTime>
  <Words>390</Words>
  <Application>Microsoft Office PowerPoint</Application>
  <PresentationFormat>Diavoorstelling (4:3)</PresentationFormat>
  <Paragraphs>46</Paragraphs>
  <Slides>22</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MV Boli</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Bolding - Koster, Mariët</cp:lastModifiedBy>
  <cp:revision>1665</cp:revision>
  <cp:lastPrinted>2018-05-14T06:34:36Z</cp:lastPrinted>
  <dcterms:created xsi:type="dcterms:W3CDTF">2014-06-10T08:03:16Z</dcterms:created>
  <dcterms:modified xsi:type="dcterms:W3CDTF">2021-03-23T08:49:23Z</dcterms:modified>
</cp:coreProperties>
</file>