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760" r:id="rId2"/>
    <p:sldId id="812" r:id="rId3"/>
    <p:sldId id="548" r:id="rId4"/>
    <p:sldId id="779" r:id="rId5"/>
    <p:sldId id="805" r:id="rId6"/>
    <p:sldId id="799" r:id="rId7"/>
    <p:sldId id="802" r:id="rId8"/>
    <p:sldId id="800" r:id="rId9"/>
    <p:sldId id="801" r:id="rId10"/>
    <p:sldId id="803" r:id="rId11"/>
    <p:sldId id="804" r:id="rId12"/>
    <p:sldId id="813" r:id="rId13"/>
    <p:sldId id="793" r:id="rId14"/>
    <p:sldId id="405" r:id="rId15"/>
    <p:sldId id="780" r:id="rId16"/>
    <p:sldId id="785" r:id="rId17"/>
    <p:sldId id="797" r:id="rId18"/>
    <p:sldId id="809" r:id="rId19"/>
    <p:sldId id="810" r:id="rId20"/>
    <p:sldId id="806" r:id="rId21"/>
    <p:sldId id="807" r:id="rId22"/>
    <p:sldId id="811"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760"/>
            <p14:sldId id="812"/>
            <p14:sldId id="548"/>
            <p14:sldId id="779"/>
            <p14:sldId id="805"/>
            <p14:sldId id="799"/>
            <p14:sldId id="802"/>
            <p14:sldId id="800"/>
            <p14:sldId id="801"/>
            <p14:sldId id="803"/>
            <p14:sldId id="804"/>
            <p14:sldId id="813"/>
            <p14:sldId id="793"/>
            <p14:sldId id="405"/>
            <p14:sldId id="780"/>
            <p14:sldId id="785"/>
            <p14:sldId id="797"/>
            <p14:sldId id="809"/>
            <p14:sldId id="810"/>
            <p14:sldId id="806"/>
            <p14:sldId id="807"/>
            <p14:sldId id="8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5737" autoAdjust="0"/>
  </p:normalViewPr>
  <p:slideViewPr>
    <p:cSldViewPr>
      <p:cViewPr varScale="1">
        <p:scale>
          <a:sx n="68" d="100"/>
          <a:sy n="68" d="100"/>
        </p:scale>
        <p:origin x="13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23-3-2021</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23-3-2021</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po5GmDex4pQ?t=15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957392"/>
          </a:xfrm>
        </p:spPr>
        <p:txBody>
          <a:bodyPr>
            <a:noAutofit/>
          </a:bodyPr>
          <a:lstStyle/>
          <a:p>
            <a:pPr marL="0" indent="0" fontAlgn="b">
              <a:buNone/>
            </a:pPr>
            <a:r>
              <a:rPr lang="nl-NL" sz="1800" dirty="0" err="1"/>
              <a:t>Semantisatieverhaal</a:t>
            </a:r>
            <a:r>
              <a:rPr lang="nl-NL" sz="1800" dirty="0"/>
              <a:t>:</a:t>
            </a:r>
          </a:p>
          <a:p>
            <a:pPr marL="0" indent="0">
              <a:buNone/>
            </a:pPr>
            <a:r>
              <a:rPr lang="nl-NL" sz="1800" dirty="0"/>
              <a:t>Ken je dit? Dit was vroeger op de televisie. (klik op link, en stop hem na een minuutje) Je moest dan heel veel dominosteentjes met één duwtje omgooien.  Ze begonnen met  </a:t>
            </a:r>
            <a:r>
              <a:rPr lang="nl-NL" sz="1800" b="1" u="sng" dirty="0"/>
              <a:t>het aantal</a:t>
            </a:r>
            <a:r>
              <a:rPr lang="nl-NL" sz="1800" dirty="0"/>
              <a:t> van ongeveer 700.000 dominosteentjes.  Het aantal betekent:  </a:t>
            </a:r>
            <a:r>
              <a:rPr lang="nl-NL" sz="1800" b="1" i="1" dirty="0"/>
              <a:t>de hoeveelheid.</a:t>
            </a:r>
            <a:r>
              <a:rPr lang="nl-NL" sz="1800" dirty="0"/>
              <a:t> Dit aantal werd in de jaren daarna </a:t>
            </a:r>
            <a:r>
              <a:rPr lang="nl-NL" sz="1800" b="1" u="sng" dirty="0"/>
              <a:t>verdubbeld</a:t>
            </a:r>
            <a:r>
              <a:rPr lang="nl-NL" sz="1800" dirty="0"/>
              <a:t>. Dit betekent dat de hoeveelheid  dominosteentjes elk jaar </a:t>
            </a:r>
            <a:r>
              <a:rPr lang="nl-NL" sz="1800" b="1" i="1" dirty="0"/>
              <a:t>2 keer zoveel werd</a:t>
            </a:r>
            <a:r>
              <a:rPr lang="nl-NL" sz="1800" dirty="0"/>
              <a:t>.</a:t>
            </a:r>
            <a:br>
              <a:rPr lang="nl-NL" sz="1800" dirty="0"/>
            </a:br>
            <a:r>
              <a:rPr lang="nl-NL" sz="1800" dirty="0"/>
              <a:t>Het televisieprogramma was heel erg populair. Op een dag wilde </a:t>
            </a:r>
            <a:r>
              <a:rPr lang="nl-NL" sz="1800" b="1" u="sng" dirty="0"/>
              <a:t>de organisatie,</a:t>
            </a:r>
            <a:r>
              <a:rPr lang="nl-NL" sz="1800" dirty="0"/>
              <a:t> dat is </a:t>
            </a:r>
            <a:r>
              <a:rPr lang="nl-NL" sz="1800" b="1" i="1" dirty="0"/>
              <a:t>een groep mensen die samen eenzelfde doel heeft</a:t>
            </a:r>
            <a:r>
              <a:rPr lang="nl-NL" sz="1800" dirty="0"/>
              <a:t>, 4 miljoen dominosteentjes  met één duwtje omgooien. Veel hè! 4 miljoen dominosteentjes!</a:t>
            </a:r>
          </a:p>
          <a:p>
            <a:pPr marL="0" indent="0">
              <a:buNone/>
            </a:pPr>
            <a:r>
              <a:rPr lang="nl-NL" sz="1800" b="1" u="sng" dirty="0"/>
              <a:t>Volgens</a:t>
            </a:r>
            <a:r>
              <a:rPr lang="nl-NL" sz="1800" dirty="0"/>
              <a:t> de organisatie,  </a:t>
            </a:r>
            <a:r>
              <a:rPr lang="nl-NL" sz="1800" b="1" i="1" dirty="0"/>
              <a:t>zoals ze het zeiden</a:t>
            </a:r>
            <a:r>
              <a:rPr lang="nl-NL" sz="1800" dirty="0"/>
              <a:t>,  zou dit </a:t>
            </a:r>
            <a:r>
              <a:rPr lang="nl-NL" sz="1800" b="1" u="sng" dirty="0"/>
              <a:t>waarschijnlijk</a:t>
            </a:r>
            <a:r>
              <a:rPr lang="nl-NL" sz="1800" dirty="0"/>
              <a:t> wel lukken. Waarschijnlijk betekent dat zij er </a:t>
            </a:r>
            <a:r>
              <a:rPr lang="nl-NL" sz="1800" b="1" i="1" dirty="0"/>
              <a:t>bijna zeker</a:t>
            </a:r>
            <a:r>
              <a:rPr lang="nl-NL" sz="1800" dirty="0"/>
              <a:t> van waren dat het ging lukken.</a:t>
            </a:r>
            <a:br>
              <a:rPr lang="nl-NL" sz="1800" dirty="0"/>
            </a:br>
            <a:r>
              <a:rPr lang="nl-NL" sz="1800" dirty="0"/>
              <a:t>Weet je wat er gebeurde, toen de organisatie alle steentjes aan het neerzetten was? Er kwam een musje binnenvliegen. Het musje gooide 23.000 dominosteentjes om. O nee! De organisatie moest natuurlijk </a:t>
            </a:r>
            <a:r>
              <a:rPr lang="nl-NL" sz="1800" b="1" u="sng" dirty="0"/>
              <a:t>maatregelen nemen</a:t>
            </a:r>
            <a:r>
              <a:rPr lang="nl-NL" sz="1800" dirty="0"/>
              <a:t>. Dit betekent: </a:t>
            </a:r>
            <a:r>
              <a:rPr lang="nl-NL" sz="1800" b="1" i="1" dirty="0"/>
              <a:t>iets doen om te zorgen dat iets goed komt.</a:t>
            </a:r>
            <a:r>
              <a:rPr lang="nl-NL" sz="1800" dirty="0"/>
              <a:t> Eerst probeerden ze het musje te vangen want hij was er de </a:t>
            </a:r>
            <a:r>
              <a:rPr lang="nl-NL" sz="1800" b="1" u="sng" dirty="0"/>
              <a:t>oorzaak</a:t>
            </a:r>
            <a:r>
              <a:rPr lang="nl-NL" sz="1800" dirty="0"/>
              <a:t> van dat de steentjes omgevallen waren. Hij was </a:t>
            </a:r>
            <a:r>
              <a:rPr lang="nl-NL" sz="1800" b="1" i="1" dirty="0"/>
              <a:t> het waardoor dit gebeurde</a:t>
            </a:r>
            <a:r>
              <a:rPr lang="nl-NL" sz="1800" dirty="0"/>
              <a:t>. Hij was de oorzaak. Het musje vangen lukte niet. Toen schoten ze het musje dood.  Maar dat mocht niet, want mussen zijn een bedreigde diersoort. </a:t>
            </a:r>
            <a:r>
              <a:rPr lang="nl-NL" sz="1800" b="1" u="sng" dirty="0"/>
              <a:t>In het wild</a:t>
            </a:r>
            <a:r>
              <a:rPr lang="nl-NL" sz="1800" dirty="0"/>
              <a:t>, dat betekent: </a:t>
            </a:r>
            <a:r>
              <a:rPr lang="nl-NL" sz="1800" b="1" i="1" dirty="0"/>
              <a:t>vrij in de natuur</a:t>
            </a:r>
            <a:r>
              <a:rPr lang="nl-NL" sz="1800" dirty="0"/>
              <a:t>, waren er al steeds minder mussen. Er was zelfs gevaar dat de mus zou </a:t>
            </a:r>
            <a:r>
              <a:rPr lang="nl-NL" sz="1800" b="1" u="sng" dirty="0"/>
              <a:t>uitsterven</a:t>
            </a:r>
            <a:r>
              <a:rPr lang="nl-NL" sz="1800" dirty="0"/>
              <a:t>. Dit zeg je </a:t>
            </a:r>
            <a:r>
              <a:rPr lang="nl-NL" sz="1800" b="1" i="1" dirty="0"/>
              <a:t>wanneer van één soort alle dieren of planten doodgaan. </a:t>
            </a:r>
            <a:r>
              <a:rPr lang="nl-NL" sz="1800" dirty="0"/>
              <a:t> Dit is vroeger ook gebeurd met de dodo. De Dierenbescherming werd erg boos op de organisatie. Mussen worden bedreigd met uitsterven en mogen niet doodgeschoten worden. </a:t>
            </a:r>
            <a:r>
              <a:rPr lang="nl-NL" sz="1800" b="1" u="sng" dirty="0"/>
              <a:t>Hopelijk</a:t>
            </a:r>
            <a:r>
              <a:rPr lang="nl-NL" sz="1800" dirty="0"/>
              <a:t>, dit betekent: </a:t>
            </a:r>
            <a:r>
              <a:rPr lang="nl-NL" sz="1800" b="1" i="1" dirty="0"/>
              <a:t>zoals je graag wilt dat het zal zijn, </a:t>
            </a:r>
            <a:r>
              <a:rPr lang="nl-NL" sz="1800" i="1" dirty="0"/>
              <a:t>gebeurt dit niet nog een keer. </a:t>
            </a:r>
            <a:r>
              <a:rPr lang="nl-NL" sz="1800" dirty="0"/>
              <a:t>En die dode mus… die is bewaard. Je kunt deze Domino-mus bekijken in het Natuurhistorisch Museum in Rotterdam.</a:t>
            </a:r>
            <a:r>
              <a:rPr lang="nl-NL" sz="1800" b="1" i="1" dirty="0"/>
              <a:t> </a:t>
            </a:r>
            <a:endParaRPr lang="nl-NL" sz="1800" dirty="0"/>
          </a:p>
          <a:p>
            <a:r>
              <a:rPr lang="nl-NL" sz="1800" dirty="0"/>
              <a:t> </a:t>
            </a:r>
          </a:p>
          <a:p>
            <a:pPr marL="0" indent="0" fontAlgn="b">
              <a:buNone/>
            </a:pPr>
            <a:endParaRPr lang="en-US" sz="1800" dirty="0"/>
          </a:p>
        </p:txBody>
      </p:sp>
    </p:spTree>
    <p:extLst>
      <p:ext uri="{BB962C8B-B14F-4D97-AF65-F5344CB8AC3E}">
        <p14:creationId xmlns:p14="http://schemas.microsoft.com/office/powerpoint/2010/main" val="250123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2016" y="-125188"/>
            <a:ext cx="9120473" cy="1323439"/>
          </a:xfrm>
          <a:prstGeom prst="rect">
            <a:avLst/>
          </a:prstGeom>
          <a:noFill/>
        </p:spPr>
        <p:txBody>
          <a:bodyPr wrap="square" rtlCol="0">
            <a:spAutoFit/>
          </a:bodyPr>
          <a:lstStyle/>
          <a:p>
            <a:r>
              <a:rPr lang="en-US" sz="8000" b="1" u="sng" dirty="0"/>
              <a:t>de </a:t>
            </a:r>
            <a:r>
              <a:rPr lang="en-US" sz="8000" b="1" u="sng" dirty="0" err="1"/>
              <a:t>oorzaak</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18" name="Picture 2" descr="C:\Users\vrielinf\Downloads\shutterstock_64469859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484784"/>
            <a:ext cx="6696744" cy="450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8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2016" y="-125188"/>
            <a:ext cx="9120473" cy="1323439"/>
          </a:xfrm>
          <a:prstGeom prst="rect">
            <a:avLst/>
          </a:prstGeom>
          <a:noFill/>
        </p:spPr>
        <p:txBody>
          <a:bodyPr wrap="square" rtlCol="0">
            <a:spAutoFit/>
          </a:bodyPr>
          <a:lstStyle/>
          <a:p>
            <a:r>
              <a:rPr lang="en-US" sz="8000" b="1" u="sng" dirty="0"/>
              <a:t>in het wild</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3" name="Picture 3" descr="shutterstock_3664686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1627379"/>
            <a:ext cx="5529134" cy="40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26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3527" y="-143529"/>
            <a:ext cx="9120473" cy="1323439"/>
          </a:xfrm>
          <a:prstGeom prst="rect">
            <a:avLst/>
          </a:prstGeom>
          <a:noFill/>
        </p:spPr>
        <p:txBody>
          <a:bodyPr wrap="square" rtlCol="0">
            <a:spAutoFit/>
          </a:bodyPr>
          <a:lstStyle/>
          <a:p>
            <a:pPr algn="ctr"/>
            <a:r>
              <a:rPr lang="nl-NL" sz="8000" b="1" u="sng" dirty="0"/>
              <a:t>uitsterven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663744"/>
            <a:ext cx="2989464" cy="310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748656">
            <a:off x="323050" y="4455269"/>
            <a:ext cx="1707347" cy="209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813397">
            <a:off x="2541611" y="4974103"/>
            <a:ext cx="1453633" cy="178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748656">
            <a:off x="2748591" y="3394111"/>
            <a:ext cx="1707347" cy="209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08" y="2182782"/>
            <a:ext cx="2225016" cy="227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70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2016" y="-125188"/>
            <a:ext cx="9120473" cy="1323439"/>
          </a:xfrm>
          <a:prstGeom prst="rect">
            <a:avLst/>
          </a:prstGeom>
          <a:noFill/>
        </p:spPr>
        <p:txBody>
          <a:bodyPr wrap="square" rtlCol="0">
            <a:spAutoFit/>
          </a:bodyPr>
          <a:lstStyle/>
          <a:p>
            <a:r>
              <a:rPr lang="en-US" sz="8000" b="1" u="sng" dirty="0" err="1"/>
              <a:t>hopelijk</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C:\Users\vrielinf\AppData\Local\Microsoft\Windows\Temporary Internet Files\Content.IE5\PYMZ9R7H\shutterstock_7881966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556793"/>
            <a:ext cx="3528392" cy="2236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rielinf\AppData\Local\Microsoft\Windows\Temporary Internet Files\Content.IE5\3VG0ZVQG\shutterstock_5349352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8031" y="3909297"/>
            <a:ext cx="335172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rielinf\AppData\Local\Microsoft\Windows\Temporary Internet Files\Content.IE5\SW6GRB4S\shutterstock_7834352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8032" y="1556793"/>
            <a:ext cx="3351724" cy="2236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AppData\Local\Microsoft\Windows\Temporary Internet Files\Content.IE5\ZRCFP73U\shutterstock_7807106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3607" y="3878000"/>
            <a:ext cx="3513167" cy="226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6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7398"/>
            <a:ext cx="9089538" cy="627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3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14482"/>
            <a:ext cx="9144000" cy="58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Afbeeldingsresultaat voor kentali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08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06" y="167126"/>
            <a:ext cx="9039198" cy="628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83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354148"/>
            <a:ext cx="9036105" cy="573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92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fbeeldingsresultaat voor kentali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283912"/>
            <a:ext cx="9052431" cy="59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31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a:bodyPr>
          <a:lstStyle/>
          <a:p>
            <a:endParaRPr lang="en-US" dirty="0"/>
          </a:p>
          <a:p>
            <a:endParaRPr lang="en-US" dirty="0"/>
          </a:p>
          <a:p>
            <a:r>
              <a:rPr lang="nl-NL" sz="1200" u="sng" dirty="0">
                <a:hlinkClick r:id="rId2"/>
              </a:rPr>
              <a:t>https://youtu.be/po5GmDex4pQ?t=15s</a:t>
            </a:r>
            <a:endParaRPr lang="nl-NL" dirty="0"/>
          </a:p>
          <a:p>
            <a:endParaRPr lang="nl-NL"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260648"/>
            <a:ext cx="8903835" cy="406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88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2746906"/>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het aantal</a:t>
            </a:r>
            <a:r>
              <a:rPr lang="nl-NL" sz="5400" dirty="0">
                <a:solidFill>
                  <a:prstClr val="black"/>
                </a:solidFill>
                <a:latin typeface="Trebuchet MS" panose="020B0603020202020204" pitchFamily="34" charset="0"/>
              </a:rPr>
              <a:t>= </a:t>
            </a:r>
          </a:p>
          <a:p>
            <a:pPr lvl="0"/>
            <a:r>
              <a:rPr lang="en-US" sz="5400" dirty="0">
                <a:solidFill>
                  <a:prstClr val="black"/>
                </a:solidFill>
                <a:latin typeface="Trebuchet MS" panose="020B0603020202020204" pitchFamily="34" charset="0"/>
              </a:rPr>
              <a:t>de </a:t>
            </a:r>
            <a:r>
              <a:rPr lang="en-US" sz="5400" dirty="0" err="1">
                <a:solidFill>
                  <a:prstClr val="black"/>
                </a:solidFill>
                <a:latin typeface="Trebuchet MS" panose="020B0603020202020204" pitchFamily="34" charset="0"/>
              </a:rPr>
              <a:t>hoeveelheid</a:t>
            </a:r>
            <a:endParaRPr lang="nl-NL" sz="5400" dirty="0">
              <a:solidFill>
                <a:prstClr val="black"/>
              </a:solidFill>
              <a:latin typeface="Trebuchet MS" panose="020B0603020202020204" pitchFamily="34" charset="0"/>
            </a:endParaRPr>
          </a:p>
          <a:p>
            <a:pPr lvl="0"/>
            <a:endParaRPr lang="nl-NL" sz="1050" dirty="0">
              <a:solidFill>
                <a:prstClr val="black"/>
              </a:solidFill>
              <a:latin typeface="Trebuchet MS" panose="020B0603020202020204" pitchFamily="34" charset="0"/>
            </a:endParaRPr>
          </a:p>
          <a:p>
            <a:pPr lvl="0"/>
            <a:r>
              <a:rPr lang="nl-NL" sz="2800" i="1" dirty="0">
                <a:solidFill>
                  <a:srgbClr val="00B050"/>
                </a:solidFill>
                <a:latin typeface="Trebuchet MS" panose="020B0603020202020204" pitchFamily="34" charset="0"/>
              </a:rPr>
              <a:t>Ze begonnen met </a:t>
            </a:r>
            <a:r>
              <a:rPr lang="nl-NL" sz="2800" i="1" u="sng" dirty="0">
                <a:solidFill>
                  <a:srgbClr val="00B050"/>
                </a:solidFill>
                <a:latin typeface="Trebuchet MS" panose="020B0603020202020204" pitchFamily="34" charset="0"/>
              </a:rPr>
              <a:t>het aantal </a:t>
            </a:r>
            <a:r>
              <a:rPr lang="nl-NL" sz="2800" i="1" dirty="0">
                <a:solidFill>
                  <a:srgbClr val="00B050"/>
                </a:solidFill>
                <a:latin typeface="Trebuchet MS" panose="020B0603020202020204" pitchFamily="34" charset="0"/>
              </a:rPr>
              <a:t>van 700.000 steentjes.</a:t>
            </a:r>
            <a:endParaRPr lang="nl-NL" sz="2800" i="1" dirty="0">
              <a:solidFill>
                <a:prstClr val="black"/>
              </a:solidFill>
            </a:endParaRPr>
          </a:p>
        </p:txBody>
      </p:sp>
      <p:pic>
        <p:nvPicPr>
          <p:cNvPr id="8" name="Picture 4" descr="Afbeeldingsresultaat voor kentali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26676" y="6262098"/>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44572" y="3789040"/>
            <a:ext cx="9207948" cy="2585323"/>
          </a:xfrm>
          <a:prstGeom prst="rect">
            <a:avLst/>
          </a:prstGeom>
          <a:noFill/>
        </p:spPr>
        <p:txBody>
          <a:bodyPr wrap="square" rtlCol="0">
            <a:spAutoFit/>
          </a:bodyPr>
          <a:lstStyle/>
          <a:p>
            <a:r>
              <a:rPr lang="nl-NL" sz="8000" b="1" u="sng" dirty="0">
                <a:latin typeface="Trebuchet MS" panose="020B0603020202020204" pitchFamily="34" charset="0"/>
              </a:rPr>
              <a:t>volgens</a:t>
            </a:r>
            <a:r>
              <a:rPr lang="nl-NL" sz="8000" dirty="0">
                <a:latin typeface="Trebuchet MS" panose="020B0603020202020204" pitchFamily="34" charset="0"/>
              </a:rPr>
              <a:t> </a:t>
            </a:r>
            <a:r>
              <a:rPr lang="nl-NL" sz="5400" dirty="0">
                <a:latin typeface="Trebuchet MS" panose="020B0603020202020204" pitchFamily="34" charset="0"/>
              </a:rPr>
              <a:t>=</a:t>
            </a:r>
          </a:p>
          <a:p>
            <a:r>
              <a:rPr lang="en-US" sz="5400" dirty="0" err="1">
                <a:latin typeface="Trebuchet MS" panose="020B0603020202020204" pitchFamily="34" charset="0"/>
              </a:rPr>
              <a:t>zoals</a:t>
            </a:r>
            <a:r>
              <a:rPr lang="en-US" sz="5400" dirty="0">
                <a:latin typeface="Trebuchet MS" panose="020B0603020202020204" pitchFamily="34" charset="0"/>
              </a:rPr>
              <a:t> </a:t>
            </a:r>
            <a:r>
              <a:rPr lang="en-US" sz="5400" dirty="0" err="1">
                <a:latin typeface="Trebuchet MS" panose="020B0603020202020204" pitchFamily="34" charset="0"/>
              </a:rPr>
              <a:t>iets</a:t>
            </a:r>
            <a:r>
              <a:rPr lang="en-US" sz="5400" dirty="0">
                <a:latin typeface="Trebuchet MS" panose="020B0603020202020204" pitchFamily="34" charset="0"/>
              </a:rPr>
              <a:t> of </a:t>
            </a:r>
            <a:r>
              <a:rPr lang="en-US" sz="5400" dirty="0" err="1">
                <a:latin typeface="Trebuchet MS" panose="020B0603020202020204" pitchFamily="34" charset="0"/>
              </a:rPr>
              <a:t>iemand</a:t>
            </a:r>
            <a:r>
              <a:rPr lang="en-US" sz="5400" dirty="0">
                <a:latin typeface="Trebuchet MS" panose="020B0603020202020204" pitchFamily="34" charset="0"/>
              </a:rPr>
              <a:t> </a:t>
            </a:r>
            <a:r>
              <a:rPr lang="en-US" sz="5400" dirty="0" err="1">
                <a:latin typeface="Trebuchet MS" panose="020B0603020202020204" pitchFamily="34" charset="0"/>
              </a:rPr>
              <a:t>zegt</a:t>
            </a:r>
            <a:endParaRPr lang="nl-NL" sz="4800" dirty="0">
              <a:latin typeface="Trebuchet MS" panose="020B0603020202020204" pitchFamily="34" charset="0"/>
            </a:endParaRPr>
          </a:p>
          <a:p>
            <a:r>
              <a:rPr lang="nl-NL" sz="2800" i="1" u="sng" dirty="0">
                <a:solidFill>
                  <a:srgbClr val="00B050"/>
                </a:solidFill>
                <a:latin typeface="Trebuchet MS" panose="020B0603020202020204" pitchFamily="34" charset="0"/>
              </a:rPr>
              <a:t>Volgens</a:t>
            </a:r>
            <a:r>
              <a:rPr lang="nl-NL" sz="2800" i="1" dirty="0">
                <a:solidFill>
                  <a:srgbClr val="00B050"/>
                </a:solidFill>
                <a:latin typeface="Trebuchet MS" panose="020B0603020202020204" pitchFamily="34" charset="0"/>
              </a:rPr>
              <a:t> de organisatie zou dit gewoon gaan lukken.</a:t>
            </a:r>
            <a:endParaRPr lang="nl-NL" sz="2800" i="1"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346270"/>
            <a:ext cx="2902676" cy="163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5748" y="3262545"/>
            <a:ext cx="2344724" cy="196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40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171400"/>
            <a:ext cx="9133383" cy="3577903"/>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hopelijk</a:t>
            </a:r>
            <a:r>
              <a:rPr lang="nl-NL" sz="5400" dirty="0">
                <a:solidFill>
                  <a:prstClr val="black"/>
                </a:solidFill>
                <a:latin typeface="Trebuchet MS" panose="020B0603020202020204" pitchFamily="34" charset="0"/>
              </a:rPr>
              <a:t>= </a:t>
            </a:r>
          </a:p>
          <a:p>
            <a:pPr lvl="0"/>
            <a:r>
              <a:rPr lang="en-US" sz="5400" dirty="0" err="1">
                <a:solidFill>
                  <a:prstClr val="black"/>
                </a:solidFill>
                <a:latin typeface="Trebuchet MS" panose="020B0603020202020204" pitchFamily="34" charset="0"/>
              </a:rPr>
              <a:t>zoals</a:t>
            </a:r>
            <a:r>
              <a:rPr lang="en-US" sz="5400" dirty="0">
                <a:solidFill>
                  <a:prstClr val="black"/>
                </a:solidFill>
                <a:latin typeface="Trebuchet MS" panose="020B0603020202020204" pitchFamily="34" charset="0"/>
              </a:rPr>
              <a:t> je </a:t>
            </a:r>
            <a:r>
              <a:rPr lang="en-US" sz="5400" dirty="0" err="1">
                <a:solidFill>
                  <a:prstClr val="black"/>
                </a:solidFill>
                <a:latin typeface="Trebuchet MS" panose="020B0603020202020204" pitchFamily="34" charset="0"/>
              </a:rPr>
              <a:t>graag</a:t>
            </a:r>
            <a:r>
              <a:rPr lang="en-US" sz="5400" dirty="0">
                <a:solidFill>
                  <a:prstClr val="black"/>
                </a:solidFill>
                <a:latin typeface="Trebuchet MS" panose="020B0603020202020204" pitchFamily="34" charset="0"/>
              </a:rPr>
              <a:t> wilt </a:t>
            </a:r>
          </a:p>
          <a:p>
            <a:pPr lvl="0"/>
            <a:r>
              <a:rPr lang="en-US" sz="5400" dirty="0" err="1">
                <a:solidFill>
                  <a:prstClr val="black"/>
                </a:solidFill>
                <a:latin typeface="Trebuchet MS" panose="020B0603020202020204" pitchFamily="34" charset="0"/>
              </a:rPr>
              <a:t>dat</a:t>
            </a:r>
            <a:r>
              <a:rPr lang="en-US" sz="5400" dirty="0">
                <a:solidFill>
                  <a:prstClr val="black"/>
                </a:solidFill>
                <a:latin typeface="Trebuchet MS" panose="020B0603020202020204" pitchFamily="34" charset="0"/>
              </a:rPr>
              <a:t> het </a:t>
            </a:r>
            <a:r>
              <a:rPr lang="en-US" sz="5400" dirty="0" err="1">
                <a:solidFill>
                  <a:prstClr val="black"/>
                </a:solidFill>
                <a:latin typeface="Trebuchet MS" panose="020B0603020202020204" pitchFamily="34" charset="0"/>
              </a:rPr>
              <a:t>zal</a:t>
            </a:r>
            <a:r>
              <a:rPr lang="en-US" sz="5400" dirty="0">
                <a:solidFill>
                  <a:prstClr val="black"/>
                </a:solidFill>
                <a:latin typeface="Trebuchet MS" panose="020B0603020202020204" pitchFamily="34" charset="0"/>
              </a:rPr>
              <a:t> </a:t>
            </a:r>
            <a:r>
              <a:rPr lang="en-US" sz="5400" dirty="0" err="1">
                <a:solidFill>
                  <a:prstClr val="black"/>
                </a:solidFill>
                <a:latin typeface="Trebuchet MS" panose="020B0603020202020204" pitchFamily="34" charset="0"/>
              </a:rPr>
              <a:t>zijn</a:t>
            </a:r>
            <a:endParaRPr lang="nl-NL" sz="5400" dirty="0">
              <a:solidFill>
                <a:prstClr val="black"/>
              </a:solidFill>
              <a:latin typeface="Trebuchet MS" panose="020B0603020202020204" pitchFamily="34" charset="0"/>
            </a:endParaRPr>
          </a:p>
          <a:p>
            <a:pPr lvl="0"/>
            <a:endParaRPr lang="nl-NL" sz="1050" dirty="0">
              <a:solidFill>
                <a:prstClr val="black"/>
              </a:solidFill>
              <a:latin typeface="Trebuchet MS" panose="020B0603020202020204" pitchFamily="34" charset="0"/>
            </a:endParaRPr>
          </a:p>
          <a:p>
            <a:pPr lvl="0"/>
            <a:r>
              <a:rPr lang="nl-NL" sz="2800" i="1" u="sng" dirty="0">
                <a:solidFill>
                  <a:srgbClr val="00B050"/>
                </a:solidFill>
                <a:latin typeface="Trebuchet MS" panose="020B0603020202020204" pitchFamily="34" charset="0"/>
              </a:rPr>
              <a:t>Hopelijk</a:t>
            </a:r>
            <a:r>
              <a:rPr lang="nl-NL" sz="2800" i="1" dirty="0">
                <a:solidFill>
                  <a:srgbClr val="00B050"/>
                </a:solidFill>
                <a:latin typeface="Trebuchet MS" panose="020B0603020202020204" pitchFamily="34" charset="0"/>
              </a:rPr>
              <a:t> gaat het in de toekomst beter met de mus.</a:t>
            </a:r>
            <a:endParaRPr lang="nl-NL" sz="2800" i="1" dirty="0">
              <a:solidFill>
                <a:prstClr val="black"/>
              </a:solidFill>
            </a:endParaRPr>
          </a:p>
        </p:txBody>
      </p:sp>
      <p:sp>
        <p:nvSpPr>
          <p:cNvPr id="7" name="Tekstvak 6"/>
          <p:cNvSpPr txBox="1"/>
          <p:nvPr/>
        </p:nvSpPr>
        <p:spPr>
          <a:xfrm>
            <a:off x="-36512" y="3622952"/>
            <a:ext cx="9207948" cy="3262432"/>
          </a:xfrm>
          <a:prstGeom prst="rect">
            <a:avLst/>
          </a:prstGeom>
          <a:noFill/>
        </p:spPr>
        <p:txBody>
          <a:bodyPr wrap="square" rtlCol="0">
            <a:spAutoFit/>
          </a:bodyPr>
          <a:lstStyle/>
          <a:p>
            <a:r>
              <a:rPr lang="en-US" sz="7000" b="1" u="sng" dirty="0" err="1">
                <a:latin typeface="Trebuchet MS" panose="020B0603020202020204" pitchFamily="34" charset="0"/>
              </a:rPr>
              <a:t>maatregelen</a:t>
            </a:r>
            <a:r>
              <a:rPr lang="en-US" sz="7000" b="1" u="sng" dirty="0">
                <a:latin typeface="Trebuchet MS" panose="020B0603020202020204" pitchFamily="34" charset="0"/>
              </a:rPr>
              <a:t> </a:t>
            </a:r>
            <a:r>
              <a:rPr lang="en-US" sz="7000" b="1" u="sng" dirty="0" err="1">
                <a:latin typeface="Trebuchet MS" panose="020B0603020202020204" pitchFamily="34" charset="0"/>
              </a:rPr>
              <a:t>nemen</a:t>
            </a:r>
            <a:endParaRPr lang="nl-NL" sz="7000" dirty="0">
              <a:latin typeface="Trebuchet MS" panose="020B0603020202020204" pitchFamily="34" charset="0"/>
            </a:endParaRPr>
          </a:p>
          <a:p>
            <a:r>
              <a:rPr lang="en-US" sz="5400" dirty="0" err="1">
                <a:latin typeface="Trebuchet MS" panose="020B0603020202020204" pitchFamily="34" charset="0"/>
              </a:rPr>
              <a:t>iets</a:t>
            </a:r>
            <a:r>
              <a:rPr lang="en-US" sz="5400" dirty="0">
                <a:latin typeface="Trebuchet MS" panose="020B0603020202020204" pitchFamily="34" charset="0"/>
              </a:rPr>
              <a:t> </a:t>
            </a:r>
            <a:r>
              <a:rPr lang="en-US" sz="5400" dirty="0" err="1">
                <a:latin typeface="Trebuchet MS" panose="020B0603020202020204" pitchFamily="34" charset="0"/>
              </a:rPr>
              <a:t>doen</a:t>
            </a:r>
            <a:r>
              <a:rPr lang="en-US" sz="5400" dirty="0">
                <a:latin typeface="Trebuchet MS" panose="020B0603020202020204" pitchFamily="34" charset="0"/>
              </a:rPr>
              <a:t> om te </a:t>
            </a:r>
            <a:r>
              <a:rPr lang="en-US" sz="5400" dirty="0" err="1">
                <a:latin typeface="Trebuchet MS" panose="020B0603020202020204" pitchFamily="34" charset="0"/>
              </a:rPr>
              <a:t>zorgen</a:t>
            </a:r>
            <a:r>
              <a:rPr lang="en-US" sz="5400" dirty="0">
                <a:latin typeface="Trebuchet MS" panose="020B0603020202020204" pitchFamily="34" charset="0"/>
              </a:rPr>
              <a:t> </a:t>
            </a:r>
          </a:p>
          <a:p>
            <a:r>
              <a:rPr lang="en-US" sz="5400" dirty="0" err="1">
                <a:latin typeface="Trebuchet MS" panose="020B0603020202020204" pitchFamily="34" charset="0"/>
              </a:rPr>
              <a:t>dat</a:t>
            </a:r>
            <a:r>
              <a:rPr lang="en-US" sz="5400" dirty="0">
                <a:latin typeface="Trebuchet MS" panose="020B0603020202020204" pitchFamily="34" charset="0"/>
              </a:rPr>
              <a:t> </a:t>
            </a:r>
            <a:r>
              <a:rPr lang="en-US" sz="5400" dirty="0" err="1">
                <a:latin typeface="Trebuchet MS" panose="020B0603020202020204" pitchFamily="34" charset="0"/>
              </a:rPr>
              <a:t>iets</a:t>
            </a:r>
            <a:r>
              <a:rPr lang="en-US" sz="5400" dirty="0">
                <a:latin typeface="Trebuchet MS" panose="020B0603020202020204" pitchFamily="34" charset="0"/>
              </a:rPr>
              <a:t> </a:t>
            </a:r>
            <a:r>
              <a:rPr lang="en-US" sz="5400" dirty="0" err="1">
                <a:latin typeface="Trebuchet MS" panose="020B0603020202020204" pitchFamily="34" charset="0"/>
              </a:rPr>
              <a:t>goed</a:t>
            </a:r>
            <a:r>
              <a:rPr lang="en-US" sz="5400" dirty="0">
                <a:latin typeface="Trebuchet MS" panose="020B0603020202020204" pitchFamily="34" charset="0"/>
              </a:rPr>
              <a:t> </a:t>
            </a:r>
            <a:r>
              <a:rPr lang="en-US" sz="5400" dirty="0" err="1">
                <a:latin typeface="Trebuchet MS" panose="020B0603020202020204" pitchFamily="34" charset="0"/>
              </a:rPr>
              <a:t>komt</a:t>
            </a:r>
            <a:endParaRPr lang="nl-NL" sz="4800" dirty="0">
              <a:latin typeface="Trebuchet MS" panose="020B0603020202020204" pitchFamily="34" charset="0"/>
            </a:endParaRPr>
          </a:p>
          <a:p>
            <a:r>
              <a:rPr lang="en-US" sz="2800" i="1" dirty="0">
                <a:solidFill>
                  <a:srgbClr val="00B050"/>
                </a:solidFill>
                <a:latin typeface="Trebuchet MS" panose="020B0603020202020204" pitchFamily="34" charset="0"/>
              </a:rPr>
              <a:t>De </a:t>
            </a:r>
            <a:r>
              <a:rPr lang="en-US" sz="2800" i="1" dirty="0" err="1">
                <a:solidFill>
                  <a:srgbClr val="00B050"/>
                </a:solidFill>
                <a:latin typeface="Trebuchet MS" panose="020B0603020202020204" pitchFamily="34" charset="0"/>
              </a:rPr>
              <a:t>organisatie</a:t>
            </a:r>
            <a:r>
              <a:rPr lang="en-US" sz="2800" i="1" dirty="0">
                <a:solidFill>
                  <a:srgbClr val="00B050"/>
                </a:solidFill>
                <a:latin typeface="Trebuchet MS" panose="020B0603020202020204" pitchFamily="34" charset="0"/>
              </a:rPr>
              <a:t> </a:t>
            </a:r>
            <a:r>
              <a:rPr lang="en-US" sz="2800" i="1" dirty="0" err="1">
                <a:solidFill>
                  <a:srgbClr val="00B050"/>
                </a:solidFill>
                <a:latin typeface="Trebuchet MS" panose="020B0603020202020204" pitchFamily="34" charset="0"/>
              </a:rPr>
              <a:t>moest</a:t>
            </a:r>
            <a:r>
              <a:rPr lang="en-US" sz="2800" i="1" dirty="0">
                <a:solidFill>
                  <a:srgbClr val="00B050"/>
                </a:solidFill>
                <a:latin typeface="Trebuchet MS" panose="020B0603020202020204" pitchFamily="34" charset="0"/>
              </a:rPr>
              <a:t> </a:t>
            </a:r>
            <a:r>
              <a:rPr lang="en-US" sz="2800" i="1" dirty="0" err="1">
                <a:solidFill>
                  <a:srgbClr val="00B050"/>
                </a:solidFill>
                <a:latin typeface="Trebuchet MS" panose="020B0603020202020204" pitchFamily="34" charset="0"/>
              </a:rPr>
              <a:t>natuurlijk</a:t>
            </a:r>
            <a:r>
              <a:rPr lang="en-US" sz="2800" i="1" dirty="0">
                <a:solidFill>
                  <a:srgbClr val="00B050"/>
                </a:solidFill>
                <a:latin typeface="Trebuchet MS" panose="020B0603020202020204" pitchFamily="34" charset="0"/>
              </a:rPr>
              <a:t> </a:t>
            </a:r>
            <a:r>
              <a:rPr lang="en-US" sz="2800" i="1" u="sng" dirty="0" err="1">
                <a:solidFill>
                  <a:srgbClr val="00B050"/>
                </a:solidFill>
                <a:latin typeface="Trebuchet MS" panose="020B0603020202020204" pitchFamily="34" charset="0"/>
              </a:rPr>
              <a:t>maatregelen</a:t>
            </a:r>
            <a:r>
              <a:rPr lang="en-US" sz="2800" i="1" u="sng" dirty="0">
                <a:solidFill>
                  <a:srgbClr val="00B050"/>
                </a:solidFill>
                <a:latin typeface="Trebuchet MS" panose="020B0603020202020204" pitchFamily="34" charset="0"/>
              </a:rPr>
              <a:t> </a:t>
            </a:r>
            <a:r>
              <a:rPr lang="en-US" sz="2800" i="1" u="sng" dirty="0" err="1">
                <a:solidFill>
                  <a:srgbClr val="00B050"/>
                </a:solidFill>
                <a:latin typeface="Trebuchet MS" panose="020B0603020202020204" pitchFamily="34" charset="0"/>
              </a:rPr>
              <a:t>nemen</a:t>
            </a:r>
            <a:r>
              <a:rPr lang="en-US" sz="2800" i="1" dirty="0">
                <a:solidFill>
                  <a:srgbClr val="00B050"/>
                </a:solidFill>
                <a:latin typeface="Trebuchet MS" panose="020B0603020202020204" pitchFamily="34" charset="0"/>
              </a:rPr>
              <a:t>.</a:t>
            </a:r>
            <a:endParaRPr lang="nl-NL" sz="2800" i="1" dirty="0"/>
          </a:p>
        </p:txBody>
      </p:sp>
      <p:pic>
        <p:nvPicPr>
          <p:cNvPr id="10" name="Picture 2" descr="C:\Users\vrielinf\Downloads\shutterstock_10504107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0005" y="4725144"/>
            <a:ext cx="1924337" cy="12854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8144" y="332656"/>
            <a:ext cx="3133951" cy="20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71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7301999"/>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de organisatie</a:t>
            </a:r>
            <a:r>
              <a:rPr lang="nl-NL" sz="5400" dirty="0">
                <a:solidFill>
                  <a:prstClr val="black"/>
                </a:solidFill>
                <a:latin typeface="Trebuchet MS" panose="020B0603020202020204" pitchFamily="34" charset="0"/>
              </a:rPr>
              <a:t>= </a:t>
            </a:r>
          </a:p>
          <a:p>
            <a:pPr lvl="0"/>
            <a:r>
              <a:rPr lang="en-US" sz="5400" dirty="0" err="1">
                <a:solidFill>
                  <a:prstClr val="black"/>
                </a:solidFill>
                <a:latin typeface="Trebuchet MS" panose="020B0603020202020204" pitchFamily="34" charset="0"/>
              </a:rPr>
              <a:t>een</a:t>
            </a:r>
            <a:r>
              <a:rPr lang="en-US" sz="5400" dirty="0">
                <a:solidFill>
                  <a:prstClr val="black"/>
                </a:solidFill>
                <a:latin typeface="Trebuchet MS" panose="020B0603020202020204" pitchFamily="34" charset="0"/>
              </a:rPr>
              <a:t> </a:t>
            </a:r>
            <a:r>
              <a:rPr lang="en-US" sz="5400" dirty="0" err="1">
                <a:solidFill>
                  <a:prstClr val="black"/>
                </a:solidFill>
                <a:latin typeface="Trebuchet MS" panose="020B0603020202020204" pitchFamily="34" charset="0"/>
              </a:rPr>
              <a:t>groep</a:t>
            </a:r>
            <a:r>
              <a:rPr lang="en-US" sz="5400" dirty="0">
                <a:solidFill>
                  <a:prstClr val="black"/>
                </a:solidFill>
                <a:latin typeface="Trebuchet MS" panose="020B0603020202020204" pitchFamily="34" charset="0"/>
              </a:rPr>
              <a:t> </a:t>
            </a:r>
            <a:r>
              <a:rPr lang="en-US" sz="5400" dirty="0" err="1">
                <a:solidFill>
                  <a:prstClr val="black"/>
                </a:solidFill>
                <a:latin typeface="Trebuchet MS" panose="020B0603020202020204" pitchFamily="34" charset="0"/>
              </a:rPr>
              <a:t>mensen</a:t>
            </a:r>
            <a:endParaRPr lang="en-US" sz="5400" dirty="0">
              <a:solidFill>
                <a:prstClr val="black"/>
              </a:solidFill>
              <a:latin typeface="Trebuchet MS" panose="020B0603020202020204" pitchFamily="34" charset="0"/>
            </a:endParaRPr>
          </a:p>
          <a:p>
            <a:pPr lvl="0"/>
            <a:r>
              <a:rPr lang="en-US" sz="5400" dirty="0">
                <a:solidFill>
                  <a:prstClr val="black"/>
                </a:solidFill>
                <a:latin typeface="Trebuchet MS" panose="020B0603020202020204" pitchFamily="34" charset="0"/>
              </a:rPr>
              <a:t>die </a:t>
            </a:r>
            <a:r>
              <a:rPr lang="en-US" sz="5400" dirty="0" err="1">
                <a:solidFill>
                  <a:prstClr val="black"/>
                </a:solidFill>
                <a:latin typeface="Trebuchet MS" panose="020B0603020202020204" pitchFamily="34" charset="0"/>
              </a:rPr>
              <a:t>samen</a:t>
            </a:r>
            <a:r>
              <a:rPr lang="en-US" sz="5400" dirty="0">
                <a:solidFill>
                  <a:prstClr val="black"/>
                </a:solidFill>
                <a:latin typeface="Trebuchet MS" panose="020B0603020202020204" pitchFamily="34" charset="0"/>
              </a:rPr>
              <a:t> </a:t>
            </a:r>
          </a:p>
          <a:p>
            <a:pPr lvl="0"/>
            <a:r>
              <a:rPr lang="en-US" sz="5400" dirty="0" err="1">
                <a:solidFill>
                  <a:prstClr val="black"/>
                </a:solidFill>
                <a:latin typeface="Trebuchet MS" panose="020B0603020202020204" pitchFamily="34" charset="0"/>
              </a:rPr>
              <a:t>eenzelfde</a:t>
            </a:r>
            <a:r>
              <a:rPr lang="en-US" sz="5400" dirty="0">
                <a:solidFill>
                  <a:prstClr val="black"/>
                </a:solidFill>
                <a:latin typeface="Trebuchet MS" panose="020B0603020202020204" pitchFamily="34" charset="0"/>
              </a:rPr>
              <a:t> </a:t>
            </a:r>
            <a:r>
              <a:rPr lang="en-US" sz="5400" dirty="0" err="1">
                <a:solidFill>
                  <a:prstClr val="black"/>
                </a:solidFill>
                <a:latin typeface="Trebuchet MS" panose="020B0603020202020204" pitchFamily="34" charset="0"/>
              </a:rPr>
              <a:t>doel</a:t>
            </a:r>
            <a:r>
              <a:rPr lang="en-US" sz="5400" dirty="0">
                <a:solidFill>
                  <a:prstClr val="black"/>
                </a:solidFill>
                <a:latin typeface="Trebuchet MS" panose="020B0603020202020204" pitchFamily="34" charset="0"/>
              </a:rPr>
              <a:t> </a:t>
            </a:r>
            <a:r>
              <a:rPr lang="en-US" sz="5400" dirty="0" err="1">
                <a:solidFill>
                  <a:prstClr val="black"/>
                </a:solidFill>
                <a:latin typeface="Trebuchet MS" panose="020B0603020202020204" pitchFamily="34" charset="0"/>
              </a:rPr>
              <a:t>heeft</a:t>
            </a:r>
            <a:endParaRPr lang="en-US" sz="5400" dirty="0">
              <a:solidFill>
                <a:prstClr val="black"/>
              </a:solidFill>
              <a:latin typeface="Trebuchet MS" panose="020B0603020202020204" pitchFamily="34" charset="0"/>
            </a:endParaRPr>
          </a:p>
          <a:p>
            <a:pPr lvl="0"/>
            <a:endParaRPr lang="en-US" sz="5400" dirty="0">
              <a:solidFill>
                <a:prstClr val="black"/>
              </a:solidFill>
              <a:latin typeface="Trebuchet MS" panose="020B0603020202020204" pitchFamily="34" charset="0"/>
            </a:endParaRPr>
          </a:p>
          <a:p>
            <a:pPr lvl="0"/>
            <a:endParaRPr lang="en-US" sz="5400" dirty="0">
              <a:solidFill>
                <a:prstClr val="black"/>
              </a:solidFill>
              <a:latin typeface="Trebuchet MS" panose="020B0603020202020204" pitchFamily="34" charset="0"/>
            </a:endParaRPr>
          </a:p>
          <a:p>
            <a:pPr lvl="0"/>
            <a:endParaRPr lang="en-US" sz="5400" dirty="0">
              <a:solidFill>
                <a:prstClr val="black"/>
              </a:solidFill>
              <a:latin typeface="Trebuchet MS" panose="020B0603020202020204" pitchFamily="34" charset="0"/>
            </a:endParaRPr>
          </a:p>
          <a:p>
            <a:pPr lvl="0"/>
            <a:endParaRPr lang="nl-NL" sz="5400" dirty="0">
              <a:solidFill>
                <a:prstClr val="black"/>
              </a:solidFill>
              <a:latin typeface="Trebuchet MS" panose="020B0603020202020204" pitchFamily="34" charset="0"/>
            </a:endParaRPr>
          </a:p>
          <a:p>
            <a:pPr lvl="0"/>
            <a:endParaRPr lang="nl-NL" sz="1050" dirty="0">
              <a:solidFill>
                <a:prstClr val="black"/>
              </a:solidFill>
              <a:latin typeface="Trebuchet MS" panose="020B0603020202020204" pitchFamily="34" charset="0"/>
            </a:endParaRPr>
          </a:p>
        </p:txBody>
      </p:sp>
      <p:pic>
        <p:nvPicPr>
          <p:cNvPr id="8" name="Picture 4" descr="Afbeeldingsresultaat voor kentali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26676" y="6262098"/>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93606" y="3416129"/>
            <a:ext cx="9207948" cy="954107"/>
          </a:xfrm>
          <a:prstGeom prst="rect">
            <a:avLst/>
          </a:prstGeom>
          <a:noFill/>
        </p:spPr>
        <p:txBody>
          <a:bodyPr wrap="square" rtlCol="0">
            <a:spAutoFit/>
          </a:bodyPr>
          <a:lstStyle/>
          <a:p>
            <a:endParaRPr lang="nl-NL" sz="2800" i="1" dirty="0">
              <a:solidFill>
                <a:srgbClr val="00B050"/>
              </a:solidFill>
              <a:latin typeface="Trebuchet MS" panose="020B0603020202020204" pitchFamily="34" charset="0"/>
            </a:endParaRPr>
          </a:p>
          <a:p>
            <a:r>
              <a:rPr lang="nl-NL" sz="2800" i="1" dirty="0">
                <a:solidFill>
                  <a:srgbClr val="00B050"/>
                </a:solidFill>
                <a:latin typeface="Trebuchet MS" panose="020B0603020202020204" pitchFamily="34" charset="0"/>
              </a:rPr>
              <a:t>Volgens </a:t>
            </a:r>
            <a:r>
              <a:rPr lang="nl-NL" sz="2800" i="1" u="sng" dirty="0">
                <a:solidFill>
                  <a:srgbClr val="00B050"/>
                </a:solidFill>
                <a:latin typeface="Trebuchet MS" panose="020B0603020202020204" pitchFamily="34" charset="0"/>
              </a:rPr>
              <a:t>de organisatie </a:t>
            </a:r>
            <a:r>
              <a:rPr lang="nl-NL" sz="2800" i="1" dirty="0">
                <a:solidFill>
                  <a:srgbClr val="00B050"/>
                </a:solidFill>
                <a:latin typeface="Trebuchet MS" panose="020B0603020202020204" pitchFamily="34" charset="0"/>
              </a:rPr>
              <a:t>zou dit gewoon gaan lukken.</a:t>
            </a:r>
            <a:endParaRPr lang="nl-NL" sz="2800" i="1"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1340768"/>
            <a:ext cx="2877632" cy="148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0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Weerwoord</a:t>
            </a:r>
          </a:p>
        </p:txBody>
      </p:sp>
      <p:sp>
        <p:nvSpPr>
          <p:cNvPr id="3" name="Ondertitel 2"/>
          <p:cNvSpPr>
            <a:spLocks noGrp="1"/>
          </p:cNvSpPr>
          <p:nvPr>
            <p:ph type="subTitle" idx="1"/>
          </p:nvPr>
        </p:nvSpPr>
        <p:spPr>
          <a:xfrm>
            <a:off x="995671" y="3933056"/>
            <a:ext cx="7016824" cy="1752600"/>
          </a:xfrm>
        </p:spPr>
        <p:txBody>
          <a:bodyPr/>
          <a:lstStyle/>
          <a:p>
            <a:r>
              <a:rPr lang="nl-NL" dirty="0"/>
              <a:t>Week 39 – 25 september 2018</a:t>
            </a:r>
          </a:p>
          <a:p>
            <a:r>
              <a:rPr lang="nl-NL" dirty="0"/>
              <a:t>Niveau A</a:t>
            </a:r>
          </a:p>
        </p:txBody>
      </p:sp>
      <p:sp>
        <p:nvSpPr>
          <p:cNvPr id="4" name="Ondertitel 2"/>
          <p:cNvSpPr txBox="1">
            <a:spLocks/>
          </p:cNvSpPr>
          <p:nvPr/>
        </p:nvSpPr>
        <p:spPr>
          <a:xfrm>
            <a:off x="0" y="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200" i="1" dirty="0"/>
              <a:t>Mariët Koster</a:t>
            </a:r>
          </a:p>
          <a:p>
            <a:pPr algn="l"/>
            <a:r>
              <a:rPr lang="nl-NL" sz="1200" i="1" dirty="0"/>
              <a:t>Pien van der Most</a:t>
            </a:r>
          </a:p>
          <a:p>
            <a:pPr algn="l"/>
            <a:r>
              <a:rPr lang="nl-NL" sz="1200" i="1" dirty="0"/>
              <a:t>Gerarda van der Plas</a:t>
            </a:r>
          </a:p>
          <a:p>
            <a:pPr algn="l"/>
            <a:r>
              <a:rPr lang="en-US" sz="1200" i="1" dirty="0"/>
              <a:t>Francis Vrielink</a:t>
            </a:r>
            <a:endParaRPr lang="nl-NL" sz="1200" i="1" dirty="0"/>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256" y="0"/>
            <a:ext cx="2267744" cy="113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48071" y="0"/>
            <a:ext cx="9120473" cy="1323439"/>
          </a:xfrm>
          <a:prstGeom prst="rect">
            <a:avLst/>
          </a:prstGeom>
          <a:noFill/>
        </p:spPr>
        <p:txBody>
          <a:bodyPr wrap="square" rtlCol="0">
            <a:spAutoFit/>
          </a:bodyPr>
          <a:lstStyle/>
          <a:p>
            <a:r>
              <a:rPr lang="en-US" sz="8000" b="1" u="sng" dirty="0"/>
              <a:t>het </a:t>
            </a:r>
            <a:r>
              <a:rPr lang="en-US" sz="8000" b="1" u="sng" dirty="0" err="1"/>
              <a:t>aantal</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P:\Onderwijs\MPO-0589_weerwoord18\Schooljaar 2018-2019\Week 39 2018 -\hoeveelheid dominosten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612146"/>
            <a:ext cx="7528498" cy="423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6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5481" y="312738"/>
            <a:ext cx="8667592" cy="598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04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2016" y="-125188"/>
            <a:ext cx="9120473" cy="1323439"/>
          </a:xfrm>
          <a:prstGeom prst="rect">
            <a:avLst/>
          </a:prstGeom>
          <a:noFill/>
        </p:spPr>
        <p:txBody>
          <a:bodyPr wrap="square" rtlCol="0">
            <a:spAutoFit/>
          </a:bodyPr>
          <a:lstStyle/>
          <a:p>
            <a:r>
              <a:rPr lang="en-US" sz="8000" b="1" u="sng" dirty="0"/>
              <a:t>de </a:t>
            </a:r>
            <a:r>
              <a:rPr lang="en-US" sz="8000" b="1" u="sng" dirty="0" err="1"/>
              <a:t>organisatie</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4" name="Picture 2" descr="C:\Users\vrielinf\AppData\Local\Microsoft\Windows\Temporary Internet Files\Content.IE5\HSSNR85B\shutterstock_102548204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916832"/>
            <a:ext cx="724862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5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3527" y="-285244"/>
            <a:ext cx="9120473" cy="1323439"/>
          </a:xfrm>
          <a:prstGeom prst="rect">
            <a:avLst/>
          </a:prstGeom>
          <a:noFill/>
        </p:spPr>
        <p:txBody>
          <a:bodyPr wrap="square" rtlCol="0">
            <a:spAutoFit/>
          </a:bodyPr>
          <a:lstStyle/>
          <a:p>
            <a:r>
              <a:rPr lang="en-US" sz="8000" b="1" u="sng" dirty="0"/>
              <a:t>volgens</a:t>
            </a:r>
            <a:endParaRPr lang="nl-NL" sz="8000" b="1"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descr="C:\Users\vrielinf\AppData\Local\Microsoft\Windows\Temporary Internet Files\Content.IE5\HSSNR85B\shutterstock_1025482048.jpg"/>
          <p:cNvPicPr/>
          <p:nvPr/>
        </p:nvPicPr>
        <p:blipFill>
          <a:blip r:embed="rId3">
            <a:extLst>
              <a:ext uri="{28A0092B-C50C-407E-A947-70E740481C1C}">
                <a14:useLocalDpi xmlns:a14="http://schemas.microsoft.com/office/drawing/2010/main"/>
              </a:ext>
            </a:extLst>
          </a:blip>
          <a:srcRect/>
          <a:stretch>
            <a:fillRect/>
          </a:stretch>
        </p:blipFill>
        <p:spPr bwMode="auto">
          <a:xfrm>
            <a:off x="1547664" y="2151148"/>
            <a:ext cx="5977964" cy="3706713"/>
          </a:xfrm>
          <a:prstGeom prst="rect">
            <a:avLst/>
          </a:prstGeom>
          <a:noFill/>
          <a:ln>
            <a:noFill/>
          </a:ln>
        </p:spPr>
      </p:pic>
      <p:sp>
        <p:nvSpPr>
          <p:cNvPr id="4" name="Ovale toelichting 3"/>
          <p:cNvSpPr/>
          <p:nvPr/>
        </p:nvSpPr>
        <p:spPr>
          <a:xfrm>
            <a:off x="4536647" y="160337"/>
            <a:ext cx="2988982" cy="233256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605985" y="916688"/>
            <a:ext cx="2969916" cy="584775"/>
          </a:xfrm>
          <a:prstGeom prst="rect">
            <a:avLst/>
          </a:prstGeom>
          <a:noFill/>
        </p:spPr>
        <p:txBody>
          <a:bodyPr wrap="none" rtlCol="0">
            <a:spAutoFit/>
          </a:bodyPr>
          <a:lstStyle/>
          <a:p>
            <a:r>
              <a:rPr lang="en-US" sz="3200" b="1" dirty="0"/>
              <a:t>Het gaat lukken!</a:t>
            </a:r>
            <a:endParaRPr lang="nl-NL" sz="3200" dirty="0"/>
          </a:p>
        </p:txBody>
      </p:sp>
    </p:spTree>
    <p:extLst>
      <p:ext uri="{BB962C8B-B14F-4D97-AF65-F5344CB8AC3E}">
        <p14:creationId xmlns:p14="http://schemas.microsoft.com/office/powerpoint/2010/main" val="379312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2016" y="-125188"/>
            <a:ext cx="9120473" cy="1323439"/>
          </a:xfrm>
          <a:prstGeom prst="rect">
            <a:avLst/>
          </a:prstGeom>
          <a:noFill/>
        </p:spPr>
        <p:txBody>
          <a:bodyPr wrap="square" rtlCol="0">
            <a:spAutoFit/>
          </a:bodyPr>
          <a:lstStyle/>
          <a:p>
            <a:r>
              <a:rPr lang="en-US" sz="8000" b="1" u="sng" dirty="0" err="1"/>
              <a:t>waarschijnlijk</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C:\Users\Kosterm\Downloads\shutterstock_1571766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78" y="1087498"/>
            <a:ext cx="7275849" cy="577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2016" y="-125188"/>
            <a:ext cx="9120473" cy="1323439"/>
          </a:xfrm>
          <a:prstGeom prst="rect">
            <a:avLst/>
          </a:prstGeom>
          <a:noFill/>
        </p:spPr>
        <p:txBody>
          <a:bodyPr wrap="square" rtlCol="0">
            <a:spAutoFit/>
          </a:bodyPr>
          <a:lstStyle/>
          <a:p>
            <a:r>
              <a:rPr lang="en-US" sz="8000" b="1" u="sng" dirty="0" err="1"/>
              <a:t>maatregelen</a:t>
            </a:r>
            <a:r>
              <a:rPr lang="en-US" sz="8000" b="1" u="sng" dirty="0"/>
              <a:t> </a:t>
            </a:r>
            <a:r>
              <a:rPr lang="en-US" sz="8000" b="1" u="sng" dirty="0" err="1"/>
              <a:t>nemen</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2" name="Picture 2" descr="C:\Users\vrielinf\Downloads\shutterstock_105041071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772816"/>
            <a:ext cx="6547424" cy="43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940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12829</TotalTime>
  <Words>187</Words>
  <Application>Microsoft Office PowerPoint</Application>
  <PresentationFormat>Diavoorstelling (4:3)</PresentationFormat>
  <Paragraphs>57</Paragraphs>
  <Slides>22</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Trebuchet MS</vt:lpstr>
      <vt:lpstr>Kantoorthema</vt:lpstr>
      <vt:lpstr>PowerPoint-presentatie</vt:lpstr>
      <vt:lpstr>PowerPoint-presentatie</vt:lpstr>
      <vt:lpstr>Weerwoord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Bolding - Koster, Mariët</cp:lastModifiedBy>
  <cp:revision>1462</cp:revision>
  <cp:lastPrinted>2018-05-14T06:34:36Z</cp:lastPrinted>
  <dcterms:created xsi:type="dcterms:W3CDTF">2014-06-10T08:03:16Z</dcterms:created>
  <dcterms:modified xsi:type="dcterms:W3CDTF">2021-03-23T09:00:53Z</dcterms:modified>
</cp:coreProperties>
</file>