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50" r:id="rId2"/>
    <p:sldId id="764" r:id="rId3"/>
    <p:sldId id="755" r:id="rId4"/>
    <p:sldId id="774" r:id="rId5"/>
    <p:sldId id="767" r:id="rId6"/>
    <p:sldId id="759" r:id="rId7"/>
    <p:sldId id="768" r:id="rId8"/>
    <p:sldId id="773" r:id="rId9"/>
    <p:sldId id="779" r:id="rId10"/>
    <p:sldId id="780" r:id="rId11"/>
    <p:sldId id="769" r:id="rId12"/>
    <p:sldId id="781" r:id="rId13"/>
    <p:sldId id="405" r:id="rId14"/>
    <p:sldId id="772" r:id="rId15"/>
    <p:sldId id="775" r:id="rId16"/>
    <p:sldId id="777" r:id="rId17"/>
    <p:sldId id="778" r:id="rId18"/>
    <p:sldId id="776" r:id="rId19"/>
    <p:sldId id="782" r:id="rId20"/>
    <p:sldId id="783" r:id="rId21"/>
  </p:sldIdLst>
  <p:sldSz cx="9144000" cy="6858000" type="screen4x3"/>
  <p:notesSz cx="6742113"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11DA999-E7D2-4F2D-9803-822E117D492D}">
          <p14:sldIdLst>
            <p14:sldId id="350"/>
            <p14:sldId id="764"/>
            <p14:sldId id="755"/>
            <p14:sldId id="774"/>
            <p14:sldId id="767"/>
            <p14:sldId id="759"/>
            <p14:sldId id="768"/>
            <p14:sldId id="773"/>
            <p14:sldId id="779"/>
            <p14:sldId id="780"/>
            <p14:sldId id="769"/>
            <p14:sldId id="781"/>
            <p14:sldId id="405"/>
            <p14:sldId id="772"/>
            <p14:sldId id="775"/>
            <p14:sldId id="777"/>
            <p14:sldId id="778"/>
            <p14:sldId id="776"/>
            <p14:sldId id="782"/>
            <p14:sldId id="78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7038"/>
    <a:srgbClr val="EBEF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91" autoAdjust="0"/>
    <p:restoredTop sz="92895" autoAdjust="0"/>
  </p:normalViewPr>
  <p:slideViewPr>
    <p:cSldViewPr>
      <p:cViewPr>
        <p:scale>
          <a:sx n="70" d="100"/>
          <a:sy n="70" d="100"/>
        </p:scale>
        <p:origin x="-12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2921000" cy="49371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19525" y="2"/>
            <a:ext cx="2921000" cy="493713"/>
          </a:xfrm>
          <a:prstGeom prst="rect">
            <a:avLst/>
          </a:prstGeom>
        </p:spPr>
        <p:txBody>
          <a:bodyPr vert="horz" lIns="91440" tIns="45720" rIns="91440" bIns="45720" rtlCol="0"/>
          <a:lstStyle>
            <a:lvl1pPr algn="r">
              <a:defRPr sz="1200"/>
            </a:lvl1pPr>
          </a:lstStyle>
          <a:p>
            <a:fld id="{EB39072A-D64F-4BD7-8E3D-8268BB93A7ED}" type="datetimeFigureOut">
              <a:rPr lang="nl-NL" smtClean="0"/>
              <a:pPr/>
              <a:t>8-1-2019</a:t>
            </a:fld>
            <a:endParaRPr lang="nl-NL" dirty="0"/>
          </a:p>
        </p:txBody>
      </p:sp>
      <p:sp>
        <p:nvSpPr>
          <p:cNvPr id="4" name="Tijdelijke aanduiding voor voettekst 3"/>
          <p:cNvSpPr>
            <a:spLocks noGrp="1"/>
          </p:cNvSpPr>
          <p:nvPr>
            <p:ph type="ftr" sz="quarter" idx="2"/>
          </p:nvPr>
        </p:nvSpPr>
        <p:spPr>
          <a:xfrm>
            <a:off x="0" y="9377363"/>
            <a:ext cx="2921000" cy="493712"/>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19525" y="9377363"/>
            <a:ext cx="2921000" cy="493712"/>
          </a:xfrm>
          <a:prstGeom prst="rect">
            <a:avLst/>
          </a:prstGeom>
        </p:spPr>
        <p:txBody>
          <a:bodyPr vert="horz" lIns="91440" tIns="45720" rIns="91440" bIns="45720" rtlCol="0" anchor="b"/>
          <a:lstStyle>
            <a:lvl1pPr algn="r">
              <a:defRPr sz="12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8"/>
            <a:ext cx="2921582" cy="493633"/>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18971" y="8"/>
            <a:ext cx="2921582" cy="493633"/>
          </a:xfrm>
          <a:prstGeom prst="rect">
            <a:avLst/>
          </a:prstGeom>
        </p:spPr>
        <p:txBody>
          <a:bodyPr vert="horz" lIns="91440" tIns="45720" rIns="91440" bIns="45720" rtlCol="0"/>
          <a:lstStyle>
            <a:lvl1pPr algn="r">
              <a:defRPr sz="1200"/>
            </a:lvl1pPr>
          </a:lstStyle>
          <a:p>
            <a:fld id="{46A01AE0-AD1A-4608-AACD-4A44537BCCC3}" type="datetimeFigureOut">
              <a:rPr lang="nl-NL" smtClean="0"/>
              <a:pPr/>
              <a:t>8-1-2019</a:t>
            </a:fld>
            <a:endParaRPr lang="nl-NL" dirty="0"/>
          </a:p>
        </p:txBody>
      </p:sp>
      <p:sp>
        <p:nvSpPr>
          <p:cNvPr id="4" name="Tijdelijke aanduiding voor dia-afbeelding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377333"/>
            <a:ext cx="2921582" cy="493633"/>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18971" y="9377333"/>
            <a:ext cx="2921582" cy="493633"/>
          </a:xfrm>
          <a:prstGeom prst="rect">
            <a:avLst/>
          </a:prstGeom>
        </p:spPr>
        <p:txBody>
          <a:bodyPr vert="horz" lIns="91440" tIns="45720" rIns="91440" bIns="45720" rtlCol="0" anchor="b"/>
          <a:lstStyle>
            <a:lvl1pPr algn="r">
              <a:defRPr sz="12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b="1" kern="1200" dirty="0" smtClean="0">
                <a:solidFill>
                  <a:schemeClr val="tx1"/>
                </a:solidFill>
                <a:effectLst/>
                <a:latin typeface="+mn-lt"/>
                <a:ea typeface="+mn-ea"/>
                <a:cs typeface="+mn-cs"/>
              </a:rPr>
              <a:t>aanspoelen</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uit het water op het strand komen</a:t>
            </a:r>
          </a:p>
          <a:p>
            <a:r>
              <a:rPr lang="nl-NL" sz="1200" b="1" kern="1200" dirty="0" smtClean="0">
                <a:solidFill>
                  <a:schemeClr val="tx1"/>
                </a:solidFill>
                <a:effectLst/>
                <a:latin typeface="+mn-lt"/>
                <a:ea typeface="+mn-ea"/>
                <a:cs typeface="+mn-cs"/>
              </a:rPr>
              <a:t>de container</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een grote, rechthoekige bak om spullen in te doen </a:t>
            </a:r>
          </a:p>
          <a:p>
            <a:r>
              <a:rPr lang="nl-NL" sz="1200" b="1" kern="1200" dirty="0" smtClean="0">
                <a:solidFill>
                  <a:schemeClr val="tx1"/>
                </a:solidFill>
                <a:effectLst/>
                <a:latin typeface="+mn-lt"/>
                <a:ea typeface="+mn-ea"/>
                <a:cs typeface="+mn-cs"/>
              </a:rPr>
              <a:t>overboord slaan</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van een boot af in het water vallen</a:t>
            </a:r>
          </a:p>
          <a:p>
            <a:r>
              <a:rPr lang="nl-NL" sz="1200" b="1" kern="1200" dirty="0" smtClean="0">
                <a:solidFill>
                  <a:schemeClr val="tx1"/>
                </a:solidFill>
                <a:effectLst/>
                <a:latin typeface="+mn-lt"/>
                <a:ea typeface="+mn-ea"/>
                <a:cs typeface="+mn-cs"/>
              </a:rPr>
              <a:t>vervoeren</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van de ene plaats naar de andere plaats brengen</a:t>
            </a:r>
          </a:p>
          <a:p>
            <a:r>
              <a:rPr lang="nl-NL" sz="1200" b="1" kern="1200" dirty="0" smtClean="0">
                <a:solidFill>
                  <a:schemeClr val="tx1"/>
                </a:solidFill>
                <a:effectLst/>
                <a:latin typeface="+mn-lt"/>
                <a:ea typeface="+mn-ea"/>
                <a:cs typeface="+mn-cs"/>
              </a:rPr>
              <a:t>zwaar weer</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een harde storm</a:t>
            </a:r>
          </a:p>
          <a:p>
            <a:r>
              <a:rPr lang="nl-NL" sz="1200" b="1" kern="1200" dirty="0" smtClean="0">
                <a:solidFill>
                  <a:schemeClr val="tx1"/>
                </a:solidFill>
                <a:effectLst/>
                <a:latin typeface="+mn-lt"/>
                <a:ea typeface="+mn-ea"/>
                <a:cs typeface="+mn-cs"/>
              </a:rPr>
              <a:t>de inhoud</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wat ergens in zit</a:t>
            </a:r>
          </a:p>
          <a:p>
            <a:r>
              <a:rPr lang="nl-NL" sz="1200" b="1" kern="1200" dirty="0" smtClean="0">
                <a:solidFill>
                  <a:schemeClr val="tx1"/>
                </a:solidFill>
                <a:effectLst/>
                <a:latin typeface="+mn-lt"/>
                <a:ea typeface="+mn-ea"/>
                <a:cs typeface="+mn-cs"/>
              </a:rPr>
              <a:t>de goederen</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de spullen</a:t>
            </a:r>
          </a:p>
          <a:p>
            <a:r>
              <a:rPr lang="nl-NL" sz="1200" b="1" kern="1200" dirty="0" smtClean="0">
                <a:solidFill>
                  <a:schemeClr val="tx1"/>
                </a:solidFill>
                <a:effectLst/>
                <a:latin typeface="+mn-lt"/>
                <a:ea typeface="+mn-ea"/>
                <a:cs typeface="+mn-cs"/>
              </a:rPr>
              <a:t>allerlei</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verschillende</a:t>
            </a:r>
          </a:p>
          <a:p>
            <a:r>
              <a:rPr lang="nl-NL" sz="1200" b="1" kern="1200" dirty="0" smtClean="0">
                <a:solidFill>
                  <a:schemeClr val="tx1"/>
                </a:solidFill>
                <a:effectLst/>
                <a:latin typeface="+mn-lt"/>
                <a:ea typeface="+mn-ea"/>
                <a:cs typeface="+mn-cs"/>
              </a:rPr>
              <a:t>voorkomen</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zorgen dat iets niet gebeurt</a:t>
            </a:r>
          </a:p>
          <a:p>
            <a:r>
              <a:rPr lang="nl-NL" sz="1200" b="1" kern="1200" dirty="0" smtClean="0">
                <a:solidFill>
                  <a:schemeClr val="tx1"/>
                </a:solidFill>
                <a:effectLst/>
                <a:latin typeface="+mn-lt"/>
                <a:ea typeface="+mn-ea"/>
                <a:cs typeface="+mn-cs"/>
              </a:rPr>
              <a:t>oprichten</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beginnen, zorgen dat iets gaat bestaan</a:t>
            </a:r>
          </a:p>
          <a:p>
            <a:endParaRPr lang="en-US" sz="1200" i="0" u="none" kern="1200" dirty="0" smtClean="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873400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18</a:t>
            </a:fld>
            <a:endParaRPr lang="nl-NL" dirty="0"/>
          </a:p>
        </p:txBody>
      </p:sp>
    </p:spTree>
    <p:extLst>
      <p:ext uri="{BB962C8B-B14F-4D97-AF65-F5344CB8AC3E}">
        <p14:creationId xmlns:p14="http://schemas.microsoft.com/office/powerpoint/2010/main" val="3460716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19</a:t>
            </a:fld>
            <a:endParaRPr lang="nl-NL" dirty="0"/>
          </a:p>
        </p:txBody>
      </p:sp>
    </p:spTree>
    <p:extLst>
      <p:ext uri="{BB962C8B-B14F-4D97-AF65-F5344CB8AC3E}">
        <p14:creationId xmlns:p14="http://schemas.microsoft.com/office/powerpoint/2010/main" val="3460716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20</a:t>
            </a:fld>
            <a:endParaRPr lang="nl-NL" dirty="0"/>
          </a:p>
        </p:txBody>
      </p:sp>
    </p:spTree>
    <p:extLst>
      <p:ext uri="{BB962C8B-B14F-4D97-AF65-F5344CB8AC3E}">
        <p14:creationId xmlns:p14="http://schemas.microsoft.com/office/powerpoint/2010/main" val="3460716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8-1-2019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8-1-2019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8-1-2019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8-1-2019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8-1-2019</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8-1-2019</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8-1-2019</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8-1-2019</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8-1-2019</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8-1-2019</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8-1-2019</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8-1-2019</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23438"/>
            <a:ext cx="9144000" cy="6881438"/>
          </a:xfrm>
        </p:spPr>
        <p:txBody>
          <a:bodyPr>
            <a:noAutofit/>
          </a:bodyPr>
          <a:lstStyle/>
          <a:p>
            <a:pPr marL="0" indent="0" fontAlgn="b">
              <a:buNone/>
            </a:pPr>
            <a:r>
              <a:rPr lang="nl-NL" sz="2400" dirty="0" smtClean="0"/>
              <a:t>Semantisatieverhaal:</a:t>
            </a:r>
          </a:p>
          <a:p>
            <a:pPr marL="0" indent="0">
              <a:spcBef>
                <a:spcPts val="0"/>
              </a:spcBef>
              <a:buNone/>
            </a:pPr>
            <a:r>
              <a:rPr lang="nl-NL" sz="1900" dirty="0"/>
              <a:t>Er zijn </a:t>
            </a:r>
            <a:r>
              <a:rPr lang="nl-NL" sz="1900" b="1" u="sng" dirty="0"/>
              <a:t>allerlei</a:t>
            </a:r>
            <a:r>
              <a:rPr lang="nl-NL" sz="1900" b="1" dirty="0"/>
              <a:t> </a:t>
            </a:r>
            <a:r>
              <a:rPr lang="nl-NL" sz="1900" dirty="0"/>
              <a:t>soorten post, wist je dat? </a:t>
            </a:r>
            <a:r>
              <a:rPr lang="nl-NL" sz="1900" dirty="0" smtClean="0"/>
              <a:t>Allerlei betekent </a:t>
            </a:r>
            <a:r>
              <a:rPr lang="nl-NL" sz="1900" b="1" i="1" dirty="0" smtClean="0"/>
              <a:t>verschillende</a:t>
            </a:r>
            <a:r>
              <a:rPr lang="nl-NL" sz="1900" dirty="0" smtClean="0"/>
              <a:t>. Er zijn verschillende soorten post. Je </a:t>
            </a:r>
            <a:r>
              <a:rPr lang="nl-NL" sz="1900" dirty="0"/>
              <a:t>kunt een brief sturen naar je tante, in een envelop, en dan brengt de postbode de brief naar je tante. De postbode </a:t>
            </a:r>
            <a:r>
              <a:rPr lang="nl-NL" sz="1900" b="1" u="sng" dirty="0"/>
              <a:t>vervoert</a:t>
            </a:r>
            <a:r>
              <a:rPr lang="nl-NL" sz="1900" b="1" dirty="0"/>
              <a:t> </a:t>
            </a:r>
            <a:r>
              <a:rPr lang="nl-NL" sz="1900" dirty="0"/>
              <a:t>je brief naar je tante. </a:t>
            </a:r>
            <a:r>
              <a:rPr lang="nl-NL" sz="1900" dirty="0" smtClean="0"/>
              <a:t>Vervoeren betekent </a:t>
            </a:r>
            <a:r>
              <a:rPr lang="nl-NL" sz="1900" b="1" i="1" dirty="0" smtClean="0"/>
              <a:t>van de ene plaats naar de andere plaats brengen</a:t>
            </a:r>
            <a:r>
              <a:rPr lang="nl-NL" sz="1900" dirty="0" smtClean="0"/>
              <a:t>. De postbode vervoert, brengt, de brief van jou naar je tante. Je </a:t>
            </a:r>
            <a:r>
              <a:rPr lang="nl-NL" sz="1900" dirty="0"/>
              <a:t>kunt ook een e-mail sturen naar je tante, via de computer. Dat gaat heel snel. Niemand hoeft de e-mail te vervoeren, dat doet de computer. Je kunt ook een briefje in een fles doen, en als je dan gaat varen op zee, gooi je de fles overboord. De fles </a:t>
            </a:r>
            <a:r>
              <a:rPr lang="nl-NL" sz="1900" b="1" u="sng" dirty="0"/>
              <a:t>spoelt</a:t>
            </a:r>
            <a:r>
              <a:rPr lang="nl-NL" sz="1900" b="1" dirty="0"/>
              <a:t> </a:t>
            </a:r>
            <a:r>
              <a:rPr lang="nl-NL" sz="1900" dirty="0"/>
              <a:t>dan na een week, of misschien wel 2 weken of 3 weken, aan</a:t>
            </a:r>
            <a:r>
              <a:rPr lang="nl-NL" sz="1900" b="1" dirty="0"/>
              <a:t> </a:t>
            </a:r>
            <a:r>
              <a:rPr lang="nl-NL" sz="1900" dirty="0"/>
              <a:t>op het strand. </a:t>
            </a:r>
            <a:r>
              <a:rPr lang="nl-NL" sz="1900" dirty="0" smtClean="0"/>
              <a:t>Aanspoelen betekent </a:t>
            </a:r>
            <a:r>
              <a:rPr lang="nl-NL" sz="1900" b="1" i="1" dirty="0" smtClean="0"/>
              <a:t>uit het water op het strand komen</a:t>
            </a:r>
            <a:r>
              <a:rPr lang="nl-NL" sz="1900" dirty="0" smtClean="0"/>
              <a:t>. Niet de postbode maar de </a:t>
            </a:r>
            <a:r>
              <a:rPr lang="nl-NL" sz="1900" dirty="0"/>
              <a:t>zee vervoert</a:t>
            </a:r>
            <a:r>
              <a:rPr lang="nl-NL" sz="1900" b="1" dirty="0"/>
              <a:t> </a:t>
            </a:r>
            <a:r>
              <a:rPr lang="nl-NL" sz="1900" dirty="0"/>
              <a:t>dan je fles met </a:t>
            </a:r>
            <a:r>
              <a:rPr lang="nl-NL" sz="1900" b="1" dirty="0"/>
              <a:t>inhoud</a:t>
            </a:r>
            <a:r>
              <a:rPr lang="nl-NL" sz="1900" dirty="0"/>
              <a:t>. </a:t>
            </a:r>
            <a:r>
              <a:rPr lang="nl-NL" sz="1900" dirty="0" smtClean="0"/>
              <a:t>Inhoud betekent </a:t>
            </a:r>
            <a:r>
              <a:rPr lang="nl-NL" sz="1900" b="1" i="1" dirty="0" smtClean="0"/>
              <a:t>wat ergens in zit</a:t>
            </a:r>
            <a:r>
              <a:rPr lang="nl-NL" sz="1900" dirty="0" smtClean="0"/>
              <a:t>. </a:t>
            </a:r>
            <a:endParaRPr lang="nl-NL" sz="1900" dirty="0"/>
          </a:p>
          <a:p>
            <a:pPr marL="0" indent="0">
              <a:spcBef>
                <a:spcPts val="0"/>
              </a:spcBef>
              <a:buNone/>
            </a:pPr>
            <a:r>
              <a:rPr lang="nl-NL" sz="1900" dirty="0"/>
              <a:t>Ik heb dat 1 keer gedaan, zo’n brief in een fles overboord gooien. Het waaide toen héél erg </a:t>
            </a:r>
            <a:r>
              <a:rPr lang="nl-NL" sz="1900" dirty="0" smtClean="0"/>
              <a:t>hard; het </a:t>
            </a:r>
            <a:r>
              <a:rPr lang="nl-NL" sz="1900" dirty="0"/>
              <a:t>was </a:t>
            </a:r>
            <a:r>
              <a:rPr lang="nl-NL" sz="1900" b="1" u="sng" dirty="0"/>
              <a:t>zwaar weer</a:t>
            </a:r>
            <a:r>
              <a:rPr lang="nl-NL" sz="1900" dirty="0" smtClean="0"/>
              <a:t>. Dat betekent dat er </a:t>
            </a:r>
            <a:r>
              <a:rPr lang="nl-NL" sz="1900" b="1" i="1" dirty="0" smtClean="0"/>
              <a:t>een harde storm</a:t>
            </a:r>
            <a:r>
              <a:rPr lang="nl-NL" sz="1900" dirty="0" smtClean="0"/>
              <a:t> was. </a:t>
            </a:r>
            <a:r>
              <a:rPr lang="nl-NL" sz="1900" dirty="0"/>
              <a:t>Ik moest goed opletten dat ik niet </a:t>
            </a:r>
            <a:r>
              <a:rPr lang="nl-NL" sz="1900" b="1" u="sng" dirty="0"/>
              <a:t>overboord </a:t>
            </a:r>
            <a:r>
              <a:rPr lang="nl-NL" sz="1900" b="1" u="sng" dirty="0" smtClean="0"/>
              <a:t>sloeg</a:t>
            </a:r>
            <a:r>
              <a:rPr lang="nl-NL" sz="1900" dirty="0" smtClean="0"/>
              <a:t>,</a:t>
            </a:r>
            <a:r>
              <a:rPr lang="nl-NL" sz="1900" b="1" dirty="0" smtClean="0"/>
              <a:t> </a:t>
            </a:r>
            <a:r>
              <a:rPr lang="nl-NL" sz="1900" dirty="0" smtClean="0"/>
              <a:t>dat ik </a:t>
            </a:r>
            <a:r>
              <a:rPr lang="nl-NL" sz="1900" b="1" i="1" dirty="0" smtClean="0"/>
              <a:t>van de boot af in het water viel,</a:t>
            </a:r>
            <a:r>
              <a:rPr lang="nl-NL" sz="1900" b="1" dirty="0"/>
              <a:t> </a:t>
            </a:r>
            <a:r>
              <a:rPr lang="nl-NL" sz="1900" dirty="0"/>
              <a:t>toen ik de fles wilde gooien. Gelukkig kon ik dat </a:t>
            </a:r>
            <a:r>
              <a:rPr lang="nl-NL" sz="1900" b="1" u="sng" dirty="0" smtClean="0"/>
              <a:t>voorkomen</a:t>
            </a:r>
            <a:r>
              <a:rPr lang="nl-NL" sz="1900" b="1" dirty="0" smtClean="0"/>
              <a:t>, </a:t>
            </a:r>
            <a:r>
              <a:rPr lang="nl-NL" sz="1900" dirty="0" smtClean="0"/>
              <a:t>kon ik </a:t>
            </a:r>
            <a:r>
              <a:rPr lang="nl-NL" sz="1900" b="1" i="1" dirty="0" smtClean="0"/>
              <a:t>zorgen dat dat niet gebeurde</a:t>
            </a:r>
            <a:r>
              <a:rPr lang="nl-NL" sz="1900" b="1" dirty="0"/>
              <a:t> </a:t>
            </a:r>
            <a:r>
              <a:rPr lang="nl-NL" sz="1900" dirty="0"/>
              <a:t>want ik hield mezelf goed vast aan de rand van de boot. Je kunt in je fles ook andere </a:t>
            </a:r>
            <a:r>
              <a:rPr lang="nl-NL" sz="1900" b="1" u="sng" dirty="0"/>
              <a:t>goederen</a:t>
            </a:r>
            <a:r>
              <a:rPr lang="nl-NL" sz="1900" b="1" dirty="0"/>
              <a:t> </a:t>
            </a:r>
            <a:r>
              <a:rPr lang="nl-NL" sz="1900" dirty="0"/>
              <a:t>stoppen. </a:t>
            </a:r>
            <a:r>
              <a:rPr lang="nl-NL" sz="1900" dirty="0" smtClean="0"/>
              <a:t>Goederen zijn </a:t>
            </a:r>
            <a:r>
              <a:rPr lang="nl-NL" sz="1900" b="1" i="1" dirty="0" smtClean="0"/>
              <a:t>spullen</a:t>
            </a:r>
            <a:r>
              <a:rPr lang="nl-NL" sz="1900" dirty="0" smtClean="0"/>
              <a:t>. Bijvoorbeeld </a:t>
            </a:r>
            <a:r>
              <a:rPr lang="nl-NL" sz="1900" dirty="0"/>
              <a:t>knikkers, paperclips of dobbelstenen. Dat is misschien ook wel leuk voor wie de fles </a:t>
            </a:r>
            <a:r>
              <a:rPr lang="nl-NL" sz="1900" dirty="0" smtClean="0"/>
              <a:t>vindt als deze is aangespoeld. </a:t>
            </a:r>
            <a:r>
              <a:rPr lang="nl-NL" sz="1900" dirty="0"/>
              <a:t>Als je veel flessen met post vindt, kun je </a:t>
            </a:r>
            <a:r>
              <a:rPr lang="nl-NL" sz="1900" dirty="0" smtClean="0"/>
              <a:t>een verzameling </a:t>
            </a:r>
            <a:r>
              <a:rPr lang="nl-NL" sz="1900" b="1" u="sng" dirty="0" smtClean="0"/>
              <a:t>oprichten</a:t>
            </a:r>
            <a:r>
              <a:rPr lang="nl-NL" sz="1900" dirty="0"/>
              <a:t>. </a:t>
            </a:r>
            <a:endParaRPr lang="nl-NL" sz="1900" dirty="0" smtClean="0"/>
          </a:p>
          <a:p>
            <a:pPr marL="0" indent="0">
              <a:spcBef>
                <a:spcPts val="0"/>
              </a:spcBef>
              <a:buNone/>
            </a:pPr>
            <a:r>
              <a:rPr lang="nl-NL" sz="1900" dirty="0" smtClean="0"/>
              <a:t>Oprichten betekent </a:t>
            </a:r>
            <a:r>
              <a:rPr lang="nl-NL" sz="1900" b="1" i="1" dirty="0" smtClean="0"/>
              <a:t>beginnen</a:t>
            </a:r>
            <a:r>
              <a:rPr lang="nl-NL" sz="1900" dirty="0" smtClean="0"/>
              <a:t>. Ik ken iemand die zoveel flessenpost heeft verzameld dat hij al een </a:t>
            </a:r>
            <a:r>
              <a:rPr lang="nl-NL" sz="1900" b="1" u="sng" dirty="0" smtClean="0"/>
              <a:t>container</a:t>
            </a:r>
            <a:r>
              <a:rPr lang="nl-NL" sz="1900" dirty="0" smtClean="0"/>
              <a:t> vol heeft. Een container is </a:t>
            </a:r>
            <a:r>
              <a:rPr lang="nl-NL" sz="1900" b="1" i="1" dirty="0" smtClean="0"/>
              <a:t>een grote, rechthoekige bak om spullen in te doen</a:t>
            </a:r>
            <a:r>
              <a:rPr lang="nl-NL" sz="1900" dirty="0" smtClean="0"/>
              <a:t>.  Heb jij wel eens flessenpost gevonden?</a:t>
            </a:r>
            <a:endParaRPr lang="nl-NL" sz="1900" b="1" i="1" dirty="0"/>
          </a:p>
          <a:p>
            <a:pPr marL="0" indent="0" fontAlgn="b">
              <a:buNone/>
            </a:pPr>
            <a:endParaRPr lang="nl-NL" sz="2000" dirty="0"/>
          </a:p>
          <a:p>
            <a:pPr marL="0" indent="0" fontAlgn="b">
              <a:buNone/>
            </a:pPr>
            <a:endParaRPr lang="nl-NL" sz="2400" dirty="0" smtClean="0"/>
          </a:p>
        </p:txBody>
      </p:sp>
    </p:spTree>
    <p:extLst>
      <p:ext uri="{BB962C8B-B14F-4D97-AF65-F5344CB8AC3E}">
        <p14:creationId xmlns:p14="http://schemas.microsoft.com/office/powerpoint/2010/main" val="1359786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solidFill>
                <a:prstClr val="black"/>
              </a:solidFill>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solidFill>
                <a:prstClr val="black"/>
              </a:solidFill>
            </a:endParaRPr>
          </a:p>
        </p:txBody>
      </p:sp>
      <p:sp>
        <p:nvSpPr>
          <p:cNvPr id="8" name="Tekstvak 7"/>
          <p:cNvSpPr txBox="1"/>
          <p:nvPr/>
        </p:nvSpPr>
        <p:spPr>
          <a:xfrm>
            <a:off x="-176370" y="14476"/>
            <a:ext cx="9120473" cy="1323439"/>
          </a:xfrm>
          <a:prstGeom prst="rect">
            <a:avLst/>
          </a:prstGeom>
          <a:noFill/>
        </p:spPr>
        <p:txBody>
          <a:bodyPr wrap="square" rtlCol="0">
            <a:spAutoFit/>
          </a:bodyPr>
          <a:lstStyle/>
          <a:p>
            <a:pPr algn="ctr"/>
            <a:r>
              <a:rPr lang="nl-NL" sz="8000" b="1" u="sng" dirty="0">
                <a:solidFill>
                  <a:prstClr val="black"/>
                </a:solidFill>
              </a:rPr>
              <a:t>d</a:t>
            </a:r>
            <a:r>
              <a:rPr lang="nl-NL" sz="8000" b="1" u="sng" dirty="0" smtClean="0">
                <a:solidFill>
                  <a:prstClr val="black"/>
                </a:solidFill>
              </a:rPr>
              <a:t>e goederen</a:t>
            </a:r>
            <a:endParaRPr lang="nl-NL" sz="8000" b="1" u="sng" dirty="0">
              <a:solidFill>
                <a:prstClr val="black"/>
              </a:solidFill>
            </a:endParaRPr>
          </a:p>
        </p:txBody>
      </p:sp>
      <p:pic>
        <p:nvPicPr>
          <p:cNvPr id="7171" name="Picture 3" descr="C:\Users\vdplasg\AppData\Local\Microsoft\Windows\Temporary Internet Files\Content.IE5\GIL28IQP\shutterstock_5293147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314" y="1916832"/>
            <a:ext cx="324740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vdplasg\AppData\Local\Microsoft\Windows\Temporary Internet Files\Content.IE5\I171EO43\shutterstock_12311657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514333"/>
            <a:ext cx="3839281" cy="256464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vdplasg\AppData\Local\Microsoft\Windows\Temporary Internet Files\Content.IE5\TIUBKH1P\shutterstock_12120239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1916832"/>
            <a:ext cx="2391468" cy="1597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8065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8" name="Tekstvak 7"/>
          <p:cNvSpPr txBox="1"/>
          <p:nvPr/>
        </p:nvSpPr>
        <p:spPr>
          <a:xfrm>
            <a:off x="-396552" y="7937"/>
            <a:ext cx="9605801" cy="1323439"/>
          </a:xfrm>
          <a:prstGeom prst="rect">
            <a:avLst/>
          </a:prstGeom>
          <a:noFill/>
        </p:spPr>
        <p:txBody>
          <a:bodyPr wrap="square" rtlCol="0">
            <a:spAutoFit/>
          </a:bodyPr>
          <a:lstStyle/>
          <a:p>
            <a:pPr algn="ctr"/>
            <a:r>
              <a:rPr lang="nl-NL" sz="8000" b="1" u="sng" dirty="0" smtClean="0"/>
              <a:t>oprichten</a:t>
            </a:r>
            <a:endParaRPr lang="nl-NL" sz="8000" b="1" u="sng" dirty="0"/>
          </a:p>
        </p:txBody>
      </p:sp>
      <p:pic>
        <p:nvPicPr>
          <p:cNvPr id="8194" name="Picture 2" descr="C:\Users\vdplasg\AppData\Local\Microsoft\Windows\Temporary Internet Files\Content.IE5\B17N4KRZ\shutterstock_75815451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187624" y="1988840"/>
            <a:ext cx="1872208" cy="3405921"/>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vdplasg\AppData\Local\Microsoft\Windows\Temporary Internet Files\Content.IE5\M5B7ACON\shutterstock_620430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810135"/>
            <a:ext cx="1872208" cy="339168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vdplasg\AppData\Local\Microsoft\Windows\Temporary Internet Files\Content.IE5\YNA7BK81\shutterstock_56770384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616" r="21526"/>
          <a:stretch/>
        </p:blipFill>
        <p:spPr bwMode="auto">
          <a:xfrm>
            <a:off x="4920342" y="1409899"/>
            <a:ext cx="1667881" cy="3791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2245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solidFill>
                <a:prstClr val="black"/>
              </a:solidFill>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solidFill>
                <a:prstClr val="black"/>
              </a:solidFill>
            </a:endParaRPr>
          </a:p>
        </p:txBody>
      </p:sp>
      <p:sp>
        <p:nvSpPr>
          <p:cNvPr id="8" name="Tekstvak 7"/>
          <p:cNvSpPr txBox="1"/>
          <p:nvPr/>
        </p:nvSpPr>
        <p:spPr>
          <a:xfrm>
            <a:off x="-176370" y="14476"/>
            <a:ext cx="9120473" cy="1323439"/>
          </a:xfrm>
          <a:prstGeom prst="rect">
            <a:avLst/>
          </a:prstGeom>
          <a:noFill/>
        </p:spPr>
        <p:txBody>
          <a:bodyPr wrap="square" rtlCol="0">
            <a:spAutoFit/>
          </a:bodyPr>
          <a:lstStyle/>
          <a:p>
            <a:pPr algn="ctr"/>
            <a:r>
              <a:rPr lang="nl-NL" sz="8000" b="1" u="sng" dirty="0">
                <a:solidFill>
                  <a:prstClr val="black"/>
                </a:solidFill>
              </a:rPr>
              <a:t>d</a:t>
            </a:r>
            <a:r>
              <a:rPr lang="nl-NL" sz="8000" b="1" u="sng" dirty="0" smtClean="0">
                <a:solidFill>
                  <a:prstClr val="black"/>
                </a:solidFill>
              </a:rPr>
              <a:t>e container</a:t>
            </a:r>
            <a:endParaRPr lang="nl-NL" sz="8000" b="1" u="sng" dirty="0">
              <a:solidFill>
                <a:prstClr val="black"/>
              </a:solidFill>
            </a:endParaRPr>
          </a:p>
        </p:txBody>
      </p:sp>
      <p:pic>
        <p:nvPicPr>
          <p:cNvPr id="3" name="Picture 2" descr="C:\Users\routledm\AppData\Local\Microsoft\Windows\Temporary Internet Files\Content.IE5\KUPW8Y4P\shutterstock_354269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337915"/>
            <a:ext cx="6796559" cy="5097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806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 de woordmuur:</a:t>
            </a:r>
            <a:endParaRPr lang="nl-N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 y="116632"/>
            <a:ext cx="9110092"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3983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54" y="188640"/>
            <a:ext cx="9221160" cy="6316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6209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6578"/>
            <a:ext cx="9149486" cy="6308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74033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3" name="AutoShape 4" descr="Afbeeldingsresultaat voor sto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7" y="160336"/>
            <a:ext cx="9149933" cy="6437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41905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35216"/>
            <a:ext cx="9144000" cy="4524315"/>
          </a:xfrm>
          <a:prstGeom prst="rect">
            <a:avLst/>
          </a:prstGeom>
        </p:spPr>
        <p:txBody>
          <a:bodyPr wrap="square">
            <a:spAutoFit/>
          </a:bodyPr>
          <a:lstStyle/>
          <a:p>
            <a:r>
              <a:rPr lang="nl-NL" sz="8000" b="1" u="sng" dirty="0" smtClean="0">
                <a:latin typeface="Trebuchet MS" panose="020B0603020202020204" pitchFamily="34" charset="0"/>
              </a:rPr>
              <a:t>oprichten</a:t>
            </a:r>
            <a:r>
              <a:rPr lang="nl-NL" sz="8000" dirty="0" smtClean="0">
                <a:latin typeface="Trebuchet MS" panose="020B0603020202020204" pitchFamily="34" charset="0"/>
              </a:rPr>
              <a:t> </a:t>
            </a:r>
            <a:r>
              <a:rPr lang="nl-NL" sz="4800" dirty="0" smtClean="0">
                <a:latin typeface="Trebuchet MS" panose="020B0603020202020204" pitchFamily="34" charset="0"/>
              </a:rPr>
              <a:t>= </a:t>
            </a:r>
            <a:r>
              <a:rPr lang="nl-NL" sz="4800" dirty="0"/>
              <a:t>beginnen, zorgen dat iets gaat bestaan</a:t>
            </a:r>
            <a:endParaRPr lang="nl-NL" sz="2800" i="1" dirty="0" smtClean="0">
              <a:solidFill>
                <a:srgbClr val="00B050"/>
              </a:solidFill>
              <a:latin typeface="Trebuchet MS" panose="020B0603020202020204" pitchFamily="34" charset="0"/>
            </a:endParaRPr>
          </a:p>
          <a:p>
            <a:endParaRPr lang="nl-NL" sz="2800" i="1" dirty="0" smtClean="0">
              <a:solidFill>
                <a:srgbClr val="00B050"/>
              </a:solidFill>
              <a:latin typeface="Trebuchet MS" panose="020B0603020202020204" pitchFamily="34" charset="0"/>
            </a:endParaRPr>
          </a:p>
          <a:p>
            <a:r>
              <a:rPr lang="nl-NL" sz="2800" i="1" dirty="0" smtClean="0">
                <a:solidFill>
                  <a:srgbClr val="00B050"/>
                </a:solidFill>
                <a:latin typeface="Trebuchet MS" panose="020B0603020202020204" pitchFamily="34" charset="0"/>
              </a:rPr>
              <a:t>We gaan een verzameling </a:t>
            </a:r>
            <a:r>
              <a:rPr lang="nl-NL" sz="2800" i="1" u="sng" dirty="0" smtClean="0">
                <a:solidFill>
                  <a:srgbClr val="00B050"/>
                </a:solidFill>
                <a:latin typeface="Trebuchet MS" panose="020B0603020202020204" pitchFamily="34" charset="0"/>
              </a:rPr>
              <a:t>oprichten</a:t>
            </a:r>
            <a:r>
              <a:rPr lang="nl-NL" sz="2800" i="1" dirty="0" smtClean="0">
                <a:solidFill>
                  <a:srgbClr val="00B050"/>
                </a:solidFill>
                <a:latin typeface="Trebuchet MS" panose="020B0603020202020204" pitchFamily="34" charset="0"/>
              </a:rPr>
              <a:t>. </a:t>
            </a:r>
            <a:endParaRPr lang="nl-NL" sz="4800" i="1" dirty="0" smtClean="0">
              <a:solidFill>
                <a:srgbClr val="00B050"/>
              </a:solidFill>
              <a:latin typeface="Trebuchet MS" panose="020B0603020202020204" pitchFamily="34" charset="0"/>
            </a:endParaRPr>
          </a:p>
          <a:p>
            <a:endParaRPr lang="nl-NL" sz="4800" dirty="0" smtClean="0">
              <a:latin typeface="Trebuchet MS" panose="020B0603020202020204" pitchFamily="34" charset="0"/>
            </a:endParaRPr>
          </a:p>
          <a:p>
            <a:endParaRPr lang="en-US" sz="2800" i="1" dirty="0" smtClean="0">
              <a:solidFill>
                <a:srgbClr val="00B050"/>
              </a:solidFill>
              <a:latin typeface="Trebuchet MS" panose="020B0603020202020204" pitchFamily="34" charset="0"/>
            </a:endParaRPr>
          </a:p>
          <a:p>
            <a:endParaRPr lang="en-US" sz="2800" i="1" dirty="0">
              <a:solidFill>
                <a:srgbClr val="00B050"/>
              </a:solidFill>
              <a:latin typeface="Trebuchet MS" panose="020B0603020202020204" pitchFamily="34" charset="0"/>
            </a:endParaRP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32781" y="6237312"/>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ep 2"/>
          <p:cNvGrpSpPr/>
          <p:nvPr/>
        </p:nvGrpSpPr>
        <p:grpSpPr>
          <a:xfrm>
            <a:off x="6042735" y="1916832"/>
            <a:ext cx="2736304" cy="1848432"/>
            <a:chOff x="1691680" y="2175973"/>
            <a:chExt cx="3312120" cy="2525395"/>
          </a:xfrm>
        </p:grpSpPr>
        <p:pic>
          <p:nvPicPr>
            <p:cNvPr id="5" name="Picture 2" descr="C:\Users\vdplasg\AppData\Local\Microsoft\Windows\Temporary Internet Files\Content.IE5\B17N4KRZ\shutterstock_758154517.jpg"/>
            <p:cNvPicPr/>
            <p:nvPr/>
          </p:nvPicPr>
          <p:blipFill rotWithShape="1">
            <a:blip r:embed="rId4" cstate="print">
              <a:extLst>
                <a:ext uri="{28A0092B-C50C-407E-A947-70E740481C1C}">
                  <a14:useLocalDpi xmlns:a14="http://schemas.microsoft.com/office/drawing/2010/main" val="0"/>
                </a:ext>
              </a:extLst>
            </a:blip>
            <a:srcRect/>
            <a:stretch/>
          </p:blipFill>
          <p:spPr bwMode="auto">
            <a:xfrm>
              <a:off x="1691680" y="2175973"/>
              <a:ext cx="1388110" cy="2525395"/>
            </a:xfrm>
            <a:prstGeom prst="rect">
              <a:avLst/>
            </a:prstGeom>
            <a:noFill/>
            <a:extLst/>
          </p:spPr>
        </p:pic>
        <p:pic>
          <p:nvPicPr>
            <p:cNvPr id="6" name="Picture 3" descr="C:\Users\vdplasg\AppData\Local\Microsoft\Windows\Temporary Internet Files\Content.IE5\M5B7ACON\shutterstock_62043076.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5816" y="2175973"/>
              <a:ext cx="1286510" cy="2331085"/>
            </a:xfrm>
            <a:prstGeom prst="rect">
              <a:avLst/>
            </a:prstGeom>
            <a:noFill/>
            <a:extLst/>
          </p:spPr>
        </p:pic>
        <p:pic>
          <p:nvPicPr>
            <p:cNvPr id="8" name="Picture 4" descr="C:\Users\vdplasg\AppData\Local\Microsoft\Windows\Temporary Internet Files\Content.IE5\YNA7BK81\shutterstock_567703843.jpg"/>
            <p:cNvPicPr/>
            <p:nvPr/>
          </p:nvPicPr>
          <p:blipFill rotWithShape="1">
            <a:blip r:embed="rId6" cstate="print">
              <a:extLst>
                <a:ext uri="{28A0092B-C50C-407E-A947-70E740481C1C}">
                  <a14:useLocalDpi xmlns:a14="http://schemas.microsoft.com/office/drawing/2010/main" val="0"/>
                </a:ext>
              </a:extLst>
            </a:blip>
            <a:srcRect l="26616" r="21526"/>
            <a:stretch/>
          </p:blipFill>
          <p:spPr bwMode="auto">
            <a:xfrm>
              <a:off x="4140200" y="2374797"/>
              <a:ext cx="863600" cy="1964055"/>
            </a:xfrm>
            <a:prstGeom prst="rect">
              <a:avLst/>
            </a:prstGeom>
            <a:noFill/>
            <a:extLst/>
          </p:spPr>
        </p:pic>
      </p:grpSp>
      <p:sp>
        <p:nvSpPr>
          <p:cNvPr id="9" name="Rechthoek 8"/>
          <p:cNvSpPr/>
          <p:nvPr/>
        </p:nvSpPr>
        <p:spPr>
          <a:xfrm>
            <a:off x="0" y="3068960"/>
            <a:ext cx="9144000" cy="5447645"/>
          </a:xfrm>
          <a:prstGeom prst="rect">
            <a:avLst/>
          </a:prstGeom>
        </p:spPr>
        <p:txBody>
          <a:bodyPr wrap="square">
            <a:spAutoFit/>
          </a:bodyPr>
          <a:lstStyle/>
          <a:p>
            <a:r>
              <a:rPr lang="nl-NL" sz="8000" b="1" u="sng" dirty="0" smtClean="0">
                <a:latin typeface="Trebuchet MS" panose="020B0603020202020204" pitchFamily="34" charset="0"/>
              </a:rPr>
              <a:t>de container</a:t>
            </a:r>
            <a:r>
              <a:rPr lang="nl-NL" sz="8000" dirty="0" smtClean="0">
                <a:latin typeface="Trebuchet MS" panose="020B0603020202020204" pitchFamily="34" charset="0"/>
              </a:rPr>
              <a:t> </a:t>
            </a:r>
            <a:r>
              <a:rPr lang="nl-NL" sz="4800" dirty="0" smtClean="0">
                <a:latin typeface="Trebuchet MS" panose="020B0603020202020204" pitchFamily="34" charset="0"/>
              </a:rPr>
              <a:t>= </a:t>
            </a:r>
            <a:r>
              <a:rPr lang="nl-NL" sz="4800" dirty="0" smtClean="0"/>
              <a:t>een grote, rechthoekige bak om spullen in te doen</a:t>
            </a:r>
          </a:p>
          <a:p>
            <a:endParaRPr lang="nl-NL" sz="500" i="1" dirty="0" smtClean="0">
              <a:solidFill>
                <a:srgbClr val="00B050"/>
              </a:solidFill>
              <a:latin typeface="Trebuchet MS" panose="020B0603020202020204" pitchFamily="34" charset="0"/>
            </a:endParaRPr>
          </a:p>
          <a:p>
            <a:r>
              <a:rPr lang="nl-NL" sz="2800" i="1" dirty="0" smtClean="0">
                <a:solidFill>
                  <a:srgbClr val="00B050"/>
                </a:solidFill>
                <a:latin typeface="Trebuchet MS" panose="020B0603020202020204" pitchFamily="34" charset="0"/>
              </a:rPr>
              <a:t>Ik ken iemand die zoveel flessen heeft </a:t>
            </a:r>
          </a:p>
          <a:p>
            <a:r>
              <a:rPr lang="nl-NL" sz="2800" i="1" dirty="0" smtClean="0">
                <a:solidFill>
                  <a:srgbClr val="00B050"/>
                </a:solidFill>
                <a:latin typeface="Trebuchet MS" panose="020B0603020202020204" pitchFamily="34" charset="0"/>
              </a:rPr>
              <a:t>verzameld dat hij een </a:t>
            </a:r>
            <a:r>
              <a:rPr lang="nl-NL" sz="2800" i="1" u="sng" dirty="0" smtClean="0">
                <a:solidFill>
                  <a:srgbClr val="00B050"/>
                </a:solidFill>
                <a:latin typeface="Trebuchet MS" panose="020B0603020202020204" pitchFamily="34" charset="0"/>
              </a:rPr>
              <a:t>container</a:t>
            </a:r>
            <a:r>
              <a:rPr lang="nl-NL" sz="2800" i="1" dirty="0" smtClean="0">
                <a:solidFill>
                  <a:srgbClr val="00B050"/>
                </a:solidFill>
                <a:latin typeface="Trebuchet MS" panose="020B0603020202020204" pitchFamily="34" charset="0"/>
              </a:rPr>
              <a:t> vol heeft. </a:t>
            </a:r>
            <a:endParaRPr lang="nl-NL" sz="4800" i="1" dirty="0" smtClean="0">
              <a:solidFill>
                <a:srgbClr val="00B050"/>
              </a:solidFill>
              <a:latin typeface="Trebuchet MS" panose="020B0603020202020204" pitchFamily="34" charset="0"/>
            </a:endParaRPr>
          </a:p>
          <a:p>
            <a:endParaRPr lang="nl-NL" sz="4800" dirty="0" smtClean="0">
              <a:latin typeface="Trebuchet MS" panose="020B0603020202020204" pitchFamily="34" charset="0"/>
            </a:endParaRPr>
          </a:p>
          <a:p>
            <a:endParaRPr lang="en-US" sz="2800" i="1" dirty="0" smtClean="0">
              <a:solidFill>
                <a:srgbClr val="00B050"/>
              </a:solidFill>
              <a:latin typeface="Trebuchet MS" panose="020B0603020202020204" pitchFamily="34" charset="0"/>
            </a:endParaRPr>
          </a:p>
          <a:p>
            <a:endParaRPr lang="en-US" sz="2800" i="1" dirty="0">
              <a:solidFill>
                <a:srgbClr val="00B050"/>
              </a:solidFill>
              <a:latin typeface="Trebuchet MS" panose="020B0603020202020204" pitchFamily="34" charset="0"/>
            </a:endParaRPr>
          </a:p>
        </p:txBody>
      </p:sp>
      <p:pic>
        <p:nvPicPr>
          <p:cNvPr id="10" name="Picture 2" descr="C:\Users\routledm\AppData\Local\Microsoft\Windows\Temporary Internet Files\Content.IE5\KUPW8Y4P\shutterstock_3542699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65397" y="4941168"/>
            <a:ext cx="1632181"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8285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35216"/>
            <a:ext cx="9144000" cy="4832092"/>
          </a:xfrm>
          <a:prstGeom prst="rect">
            <a:avLst/>
          </a:prstGeom>
        </p:spPr>
        <p:txBody>
          <a:bodyPr wrap="square">
            <a:spAutoFit/>
          </a:bodyPr>
          <a:lstStyle/>
          <a:p>
            <a:r>
              <a:rPr lang="nl-NL" sz="8000" b="1" u="sng" dirty="0" smtClean="0">
                <a:latin typeface="Trebuchet MS" panose="020B0603020202020204" pitchFamily="34" charset="0"/>
              </a:rPr>
              <a:t>vervoeren</a:t>
            </a:r>
            <a:r>
              <a:rPr lang="nl-NL" sz="8000" dirty="0" smtClean="0">
                <a:latin typeface="Trebuchet MS" panose="020B0603020202020204" pitchFamily="34" charset="0"/>
              </a:rPr>
              <a:t> </a:t>
            </a:r>
            <a:r>
              <a:rPr lang="nl-NL" sz="4800" dirty="0" smtClean="0">
                <a:latin typeface="Trebuchet MS" panose="020B0603020202020204" pitchFamily="34" charset="0"/>
              </a:rPr>
              <a:t>= </a:t>
            </a:r>
            <a:r>
              <a:rPr lang="nl-NL" sz="4800" dirty="0" smtClean="0"/>
              <a:t>van </a:t>
            </a:r>
          </a:p>
          <a:p>
            <a:r>
              <a:rPr lang="nl-NL" sz="4800" dirty="0" smtClean="0"/>
              <a:t>de ene plaats naar de </a:t>
            </a:r>
          </a:p>
          <a:p>
            <a:r>
              <a:rPr lang="nl-NL" sz="4800" dirty="0" smtClean="0"/>
              <a:t>andere plaats brengen</a:t>
            </a:r>
            <a:endParaRPr lang="nl-NL" sz="2800" i="1" dirty="0" smtClean="0">
              <a:solidFill>
                <a:srgbClr val="00B050"/>
              </a:solidFill>
              <a:latin typeface="Trebuchet MS" panose="020B0603020202020204" pitchFamily="34" charset="0"/>
            </a:endParaRPr>
          </a:p>
          <a:p>
            <a:r>
              <a:rPr lang="nl-NL" sz="2800" i="1" dirty="0" smtClean="0">
                <a:solidFill>
                  <a:srgbClr val="00B050"/>
                </a:solidFill>
                <a:latin typeface="Trebuchet MS" panose="020B0603020202020204" pitchFamily="34" charset="0"/>
              </a:rPr>
              <a:t>De postbode </a:t>
            </a:r>
            <a:r>
              <a:rPr lang="nl-NL" sz="2800" i="1" u="sng" dirty="0" smtClean="0">
                <a:solidFill>
                  <a:srgbClr val="00B050"/>
                </a:solidFill>
                <a:latin typeface="Trebuchet MS" panose="020B0603020202020204" pitchFamily="34" charset="0"/>
              </a:rPr>
              <a:t>vervoert</a:t>
            </a:r>
            <a:r>
              <a:rPr lang="nl-NL" sz="2800" i="1" dirty="0" smtClean="0">
                <a:solidFill>
                  <a:srgbClr val="00B050"/>
                </a:solidFill>
                <a:latin typeface="Trebuchet MS" panose="020B0603020202020204" pitchFamily="34" charset="0"/>
              </a:rPr>
              <a:t> de brief naar je tante.</a:t>
            </a:r>
            <a:endParaRPr lang="nl-NL" sz="4800" i="1" dirty="0" smtClean="0">
              <a:solidFill>
                <a:srgbClr val="00B050"/>
              </a:solidFill>
              <a:latin typeface="Trebuchet MS" panose="020B0603020202020204" pitchFamily="34" charset="0"/>
            </a:endParaRPr>
          </a:p>
          <a:p>
            <a:endParaRPr lang="nl-NL" sz="4800" dirty="0" smtClean="0">
              <a:latin typeface="Trebuchet MS" panose="020B0603020202020204" pitchFamily="34" charset="0"/>
            </a:endParaRPr>
          </a:p>
          <a:p>
            <a:endParaRPr lang="en-US" sz="2800" i="1" dirty="0" smtClean="0">
              <a:solidFill>
                <a:srgbClr val="00B050"/>
              </a:solidFill>
              <a:latin typeface="Trebuchet MS" panose="020B0603020202020204" pitchFamily="34" charset="0"/>
            </a:endParaRPr>
          </a:p>
          <a:p>
            <a:endParaRPr lang="en-US" sz="2800" i="1" dirty="0">
              <a:solidFill>
                <a:srgbClr val="00B050"/>
              </a:solidFill>
              <a:latin typeface="Trebuchet MS" panose="020B0603020202020204" pitchFamily="34" charset="0"/>
            </a:endParaRP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32781" y="6237312"/>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hthoek 8"/>
          <p:cNvSpPr/>
          <p:nvPr/>
        </p:nvSpPr>
        <p:spPr>
          <a:xfrm>
            <a:off x="0" y="3068960"/>
            <a:ext cx="9144000" cy="5339923"/>
          </a:xfrm>
          <a:prstGeom prst="rect">
            <a:avLst/>
          </a:prstGeom>
        </p:spPr>
        <p:txBody>
          <a:bodyPr wrap="square">
            <a:spAutoFit/>
          </a:bodyPr>
          <a:lstStyle/>
          <a:p>
            <a:r>
              <a:rPr lang="nl-NL" sz="8000" b="1" u="sng" dirty="0" smtClean="0">
                <a:latin typeface="Trebuchet MS" panose="020B0603020202020204" pitchFamily="34" charset="0"/>
              </a:rPr>
              <a:t>voorkomen</a:t>
            </a:r>
            <a:r>
              <a:rPr lang="nl-NL" sz="8000" dirty="0" smtClean="0">
                <a:latin typeface="Trebuchet MS" panose="020B0603020202020204" pitchFamily="34" charset="0"/>
              </a:rPr>
              <a:t> </a:t>
            </a:r>
            <a:r>
              <a:rPr lang="nl-NL" sz="4800" dirty="0" smtClean="0">
                <a:latin typeface="Trebuchet MS" panose="020B0603020202020204" pitchFamily="34" charset="0"/>
              </a:rPr>
              <a:t>= </a:t>
            </a:r>
            <a:r>
              <a:rPr lang="nl-NL" sz="4800" dirty="0" smtClean="0"/>
              <a:t>zorgen dat iets niet gebeurt</a:t>
            </a:r>
          </a:p>
          <a:p>
            <a:endParaRPr lang="nl-NL" sz="4800" dirty="0" smtClean="0"/>
          </a:p>
          <a:p>
            <a:endParaRPr lang="nl-NL" sz="500" i="1" dirty="0" smtClean="0">
              <a:solidFill>
                <a:srgbClr val="00B050"/>
              </a:solidFill>
              <a:latin typeface="Trebuchet MS" panose="020B0603020202020204" pitchFamily="34" charset="0"/>
            </a:endParaRPr>
          </a:p>
          <a:p>
            <a:r>
              <a:rPr lang="nl-NL" sz="2800" i="1" dirty="0" smtClean="0">
                <a:solidFill>
                  <a:srgbClr val="00B050"/>
                </a:solidFill>
                <a:latin typeface="Trebuchet MS" panose="020B0603020202020204" pitchFamily="34" charset="0"/>
              </a:rPr>
              <a:t>Gelukkig kon ik </a:t>
            </a:r>
            <a:r>
              <a:rPr lang="nl-NL" sz="2800" i="1" u="sng" dirty="0" smtClean="0">
                <a:solidFill>
                  <a:srgbClr val="00B050"/>
                </a:solidFill>
                <a:latin typeface="Trebuchet MS" panose="020B0603020202020204" pitchFamily="34" charset="0"/>
              </a:rPr>
              <a:t>voorkomen </a:t>
            </a:r>
          </a:p>
          <a:p>
            <a:r>
              <a:rPr lang="nl-NL" sz="2800" i="1" dirty="0" smtClean="0">
                <a:solidFill>
                  <a:srgbClr val="00B050"/>
                </a:solidFill>
                <a:latin typeface="Trebuchet MS" panose="020B0603020202020204" pitchFamily="34" charset="0"/>
              </a:rPr>
              <a:t>dat ik overboord sloeg.</a:t>
            </a:r>
            <a:endParaRPr lang="nl-NL" sz="4800" i="1" dirty="0" smtClean="0">
              <a:solidFill>
                <a:srgbClr val="00B050"/>
              </a:solidFill>
              <a:latin typeface="Trebuchet MS" panose="020B0603020202020204" pitchFamily="34" charset="0"/>
            </a:endParaRPr>
          </a:p>
          <a:p>
            <a:endParaRPr lang="nl-NL" sz="4800" dirty="0" smtClean="0">
              <a:latin typeface="Trebuchet MS" panose="020B0603020202020204" pitchFamily="34" charset="0"/>
            </a:endParaRPr>
          </a:p>
          <a:p>
            <a:endParaRPr lang="en-US" sz="2800" i="1" dirty="0" smtClean="0">
              <a:solidFill>
                <a:srgbClr val="00B050"/>
              </a:solidFill>
              <a:latin typeface="Trebuchet MS" panose="020B0603020202020204" pitchFamily="34" charset="0"/>
            </a:endParaRPr>
          </a:p>
          <a:p>
            <a:endParaRPr lang="en-US" sz="2800" i="1" dirty="0">
              <a:solidFill>
                <a:srgbClr val="00B050"/>
              </a:solidFill>
              <a:latin typeface="Trebuchet MS" panose="020B0603020202020204" pitchFamily="34" charset="0"/>
            </a:endParaRPr>
          </a:p>
        </p:txBody>
      </p:sp>
      <p:pic>
        <p:nvPicPr>
          <p:cNvPr id="11" name="Picture 2" descr="C:\Users\vdplasg\AppData\Local\Microsoft\Windows\Temporary Internet Files\Content.IE5\B17N4KRZ\shutterstock_3969623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247" y="270562"/>
            <a:ext cx="2222334" cy="22223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vdplasg\AppData\Local\Microsoft\Windows\Temporary Internet Files\Content.IE5\I171EO43\shutterstock_72779657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0238" y="4331957"/>
            <a:ext cx="1662042" cy="2488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122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smtClean="0">
                <a:solidFill>
                  <a:srgbClr val="C00000"/>
                </a:solidFill>
              </a:rPr>
              <a:t>Week 2 – 8 januari 2019</a:t>
            </a:r>
          </a:p>
          <a:p>
            <a:r>
              <a:rPr lang="nl-NL" dirty="0" smtClean="0">
                <a:solidFill>
                  <a:srgbClr val="C00000"/>
                </a:solidFill>
              </a:rPr>
              <a:t>Niveau A</a:t>
            </a:r>
            <a:endParaRPr lang="nl-NL" dirty="0">
              <a:solidFill>
                <a:srgbClr val="C00000"/>
              </a:solidFill>
            </a:endParaRPr>
          </a:p>
        </p:txBody>
      </p:sp>
      <p:sp>
        <p:nvSpPr>
          <p:cNvPr id="4" name="Ondertitel 2"/>
          <p:cNvSpPr txBox="1">
            <a:spLocks/>
          </p:cNvSpPr>
          <p:nvPr/>
        </p:nvSpPr>
        <p:spPr>
          <a:xfrm>
            <a:off x="0" y="0"/>
            <a:ext cx="2339752" cy="107951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rPr>
              <a:t>Gerarda Das</a:t>
            </a:r>
          </a:p>
          <a:p>
            <a:pPr algn="l"/>
            <a:r>
              <a:rPr lang="nl-NL" sz="1100" i="1" dirty="0" smtClean="0">
                <a:solidFill>
                  <a:srgbClr val="00B050"/>
                </a:solidFill>
              </a:rPr>
              <a:t>Mariët Koster</a:t>
            </a:r>
          </a:p>
          <a:p>
            <a:pPr algn="l"/>
            <a:r>
              <a:rPr lang="nl-NL" sz="1100" i="1" dirty="0" smtClean="0">
                <a:solidFill>
                  <a:srgbClr val="00B050"/>
                </a:solidFill>
              </a:rPr>
              <a:t>Mandy Routledge</a:t>
            </a:r>
          </a:p>
          <a:p>
            <a:pPr algn="l"/>
            <a:r>
              <a:rPr lang="en-US" sz="1100" i="1" dirty="0" smtClean="0">
                <a:solidFill>
                  <a:srgbClr val="00B050"/>
                </a:solidFill>
              </a:rPr>
              <a:t>Francis Vrielink</a:t>
            </a:r>
            <a:endParaRPr lang="nl-NL" sz="1100" i="1" dirty="0" smtClean="0">
              <a:solidFill>
                <a:srgbClr val="00B050"/>
              </a:solidFill>
            </a:endParaRPr>
          </a:p>
        </p:txBody>
      </p:sp>
      <p:pic>
        <p:nvPicPr>
          <p:cNvPr id="1026" name="Picture 2" descr="http://www.ikenkentalis.nl/public/images/logo-22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4110644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0" y="-35216"/>
            <a:ext cx="9144000" cy="7786747"/>
          </a:xfrm>
          <a:prstGeom prst="rect">
            <a:avLst/>
          </a:prstGeom>
        </p:spPr>
        <p:txBody>
          <a:bodyPr wrap="square">
            <a:spAutoFit/>
          </a:bodyPr>
          <a:lstStyle/>
          <a:p>
            <a:r>
              <a:rPr lang="nl-NL" sz="8000" b="1" u="sng" dirty="0" smtClean="0">
                <a:latin typeface="Trebuchet MS" panose="020B0603020202020204" pitchFamily="34" charset="0"/>
              </a:rPr>
              <a:t>de goederen</a:t>
            </a:r>
            <a:r>
              <a:rPr lang="nl-NL" sz="8000" dirty="0" smtClean="0">
                <a:latin typeface="Trebuchet MS" panose="020B0603020202020204" pitchFamily="34" charset="0"/>
              </a:rPr>
              <a:t> </a:t>
            </a:r>
            <a:r>
              <a:rPr lang="nl-NL" sz="4800" dirty="0" smtClean="0">
                <a:latin typeface="Trebuchet MS" panose="020B0603020202020204" pitchFamily="34" charset="0"/>
              </a:rPr>
              <a:t>= </a:t>
            </a:r>
            <a:r>
              <a:rPr lang="nl-NL" sz="4800" dirty="0" smtClean="0"/>
              <a:t>de spullen</a:t>
            </a:r>
          </a:p>
          <a:p>
            <a:endParaRPr lang="nl-NL" sz="4800" i="1" dirty="0">
              <a:solidFill>
                <a:srgbClr val="00B050"/>
              </a:solidFill>
              <a:latin typeface="Trebuchet MS" panose="020B0603020202020204" pitchFamily="34" charset="0"/>
            </a:endParaRPr>
          </a:p>
          <a:p>
            <a:endParaRPr lang="nl-NL" sz="4800" i="1" dirty="0" smtClean="0">
              <a:solidFill>
                <a:srgbClr val="00B050"/>
              </a:solidFill>
              <a:latin typeface="Trebuchet MS" panose="020B0603020202020204" pitchFamily="34" charset="0"/>
            </a:endParaRPr>
          </a:p>
          <a:p>
            <a:endParaRPr lang="nl-NL" sz="4800" i="1" dirty="0">
              <a:solidFill>
                <a:srgbClr val="00B050"/>
              </a:solidFill>
              <a:latin typeface="Trebuchet MS" panose="020B0603020202020204" pitchFamily="34" charset="0"/>
            </a:endParaRPr>
          </a:p>
          <a:p>
            <a:endParaRPr lang="nl-NL" sz="4800" i="1" dirty="0" smtClean="0">
              <a:solidFill>
                <a:srgbClr val="00B050"/>
              </a:solidFill>
              <a:latin typeface="Trebuchet MS" panose="020B0603020202020204" pitchFamily="34" charset="0"/>
            </a:endParaRPr>
          </a:p>
          <a:p>
            <a:endParaRPr lang="nl-NL" sz="4800" i="1" dirty="0">
              <a:solidFill>
                <a:srgbClr val="00B050"/>
              </a:solidFill>
              <a:latin typeface="Trebuchet MS" panose="020B0603020202020204" pitchFamily="34" charset="0"/>
            </a:endParaRPr>
          </a:p>
          <a:p>
            <a:r>
              <a:rPr lang="nl-NL" sz="2800" i="1" dirty="0" smtClean="0">
                <a:solidFill>
                  <a:srgbClr val="00B050"/>
                </a:solidFill>
                <a:latin typeface="Trebuchet MS" panose="020B0603020202020204" pitchFamily="34" charset="0"/>
              </a:rPr>
              <a:t>Je kunt in je fles ook andere </a:t>
            </a:r>
            <a:r>
              <a:rPr lang="nl-NL" sz="2800" i="1" u="sng" dirty="0" smtClean="0">
                <a:solidFill>
                  <a:srgbClr val="00B050"/>
                </a:solidFill>
                <a:latin typeface="Trebuchet MS" panose="020B0603020202020204" pitchFamily="34" charset="0"/>
              </a:rPr>
              <a:t>goederen</a:t>
            </a:r>
            <a:r>
              <a:rPr lang="nl-NL" sz="2800" i="1" dirty="0" smtClean="0">
                <a:solidFill>
                  <a:srgbClr val="00B050"/>
                </a:solidFill>
                <a:latin typeface="Trebuchet MS" panose="020B0603020202020204" pitchFamily="34" charset="0"/>
              </a:rPr>
              <a:t> stoppen.</a:t>
            </a:r>
            <a:endParaRPr lang="nl-NL" sz="4800" i="1" dirty="0" smtClean="0">
              <a:solidFill>
                <a:srgbClr val="00B050"/>
              </a:solidFill>
              <a:latin typeface="Trebuchet MS" panose="020B0603020202020204" pitchFamily="34" charset="0"/>
            </a:endParaRPr>
          </a:p>
          <a:p>
            <a:endParaRPr lang="nl-NL" sz="4800" dirty="0" smtClean="0">
              <a:latin typeface="Trebuchet MS" panose="020B0603020202020204" pitchFamily="34" charset="0"/>
            </a:endParaRPr>
          </a:p>
          <a:p>
            <a:endParaRPr lang="en-US" sz="2800" i="1" dirty="0" smtClean="0">
              <a:solidFill>
                <a:srgbClr val="00B050"/>
              </a:solidFill>
              <a:latin typeface="Trebuchet MS" panose="020B0603020202020204" pitchFamily="34" charset="0"/>
            </a:endParaRPr>
          </a:p>
          <a:p>
            <a:endParaRPr lang="en-US" sz="2800" i="1" dirty="0">
              <a:solidFill>
                <a:srgbClr val="00B050"/>
              </a:solidFill>
              <a:latin typeface="Trebuchet MS" panose="020B0603020202020204" pitchFamily="34" charset="0"/>
            </a:endParaRPr>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32781" y="6237312"/>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1412776"/>
            <a:ext cx="6914535"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8354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144885" y="260648"/>
            <a:ext cx="9144000" cy="1323439"/>
          </a:xfrm>
          <a:prstGeom prst="rect">
            <a:avLst/>
          </a:prstGeom>
          <a:noFill/>
        </p:spPr>
        <p:txBody>
          <a:bodyPr wrap="square" rtlCol="0">
            <a:spAutoFit/>
          </a:bodyPr>
          <a:lstStyle/>
          <a:p>
            <a:pPr algn="ctr"/>
            <a:r>
              <a:rPr lang="nl-NL" sz="8000" b="1" u="sng" dirty="0" smtClean="0"/>
              <a:t>allerlei</a:t>
            </a:r>
            <a:endParaRPr lang="nl-NL" sz="8000" b="1" u="sng" dirty="0"/>
          </a:p>
        </p:txBody>
      </p:sp>
      <p:pic>
        <p:nvPicPr>
          <p:cNvPr id="1026" name="Picture 2" descr="C:\Users\vdplasg\AppData\Local\Microsoft\Windows\Temporary Internet Files\Content.IE5\I171EO43\shutterstock_5556663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2780928"/>
            <a:ext cx="1772816" cy="177281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vdplasg\AppData\Local\Microsoft\Windows\Temporary Internet Files\Content.IE5\B17N4KRZ\shutterstock_5726435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874923"/>
            <a:ext cx="3138264" cy="20524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vdplasg\AppData\Local\Microsoft\Windows\Temporary Internet Files\Content.IE5\GIL28IQP\shutterstock_438868210.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275856" y="4727645"/>
            <a:ext cx="4333181" cy="1262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296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0" y="32018"/>
            <a:ext cx="9144000" cy="1323439"/>
          </a:xfrm>
          <a:prstGeom prst="rect">
            <a:avLst/>
          </a:prstGeom>
          <a:noFill/>
        </p:spPr>
        <p:txBody>
          <a:bodyPr wrap="square" rtlCol="0">
            <a:spAutoFit/>
          </a:bodyPr>
          <a:lstStyle/>
          <a:p>
            <a:pPr algn="ctr"/>
            <a:r>
              <a:rPr lang="nl-NL" sz="8000" b="1" u="sng" dirty="0" smtClean="0">
                <a:solidFill>
                  <a:prstClr val="black"/>
                </a:solidFill>
              </a:rPr>
              <a:t>vervoeren</a:t>
            </a:r>
            <a:endParaRPr lang="nl-NL" sz="8000" b="1" u="sng" dirty="0">
              <a:solidFill>
                <a:prstClr val="black"/>
              </a:solidFill>
            </a:endParaRPr>
          </a:p>
        </p:txBody>
      </p:sp>
      <p:pic>
        <p:nvPicPr>
          <p:cNvPr id="2050" name="Picture 2" descr="C:\Users\vdplasg\AppData\Local\Microsoft\Windows\Temporary Internet Files\Content.IE5\B17N4KRZ\shutterstock_3969623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1936" y="2060848"/>
            <a:ext cx="4200128" cy="4200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301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solidFill>
                <a:prstClr val="black"/>
              </a:solidFill>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solidFill>
                <a:prstClr val="black"/>
              </a:solidFill>
            </a:endParaRPr>
          </a:p>
        </p:txBody>
      </p:sp>
      <p:sp>
        <p:nvSpPr>
          <p:cNvPr id="8" name="Tekstvak 7"/>
          <p:cNvSpPr txBox="1"/>
          <p:nvPr/>
        </p:nvSpPr>
        <p:spPr>
          <a:xfrm>
            <a:off x="-176370" y="14476"/>
            <a:ext cx="9120473" cy="1323439"/>
          </a:xfrm>
          <a:prstGeom prst="rect">
            <a:avLst/>
          </a:prstGeom>
          <a:noFill/>
        </p:spPr>
        <p:txBody>
          <a:bodyPr wrap="square" rtlCol="0">
            <a:spAutoFit/>
          </a:bodyPr>
          <a:lstStyle/>
          <a:p>
            <a:pPr algn="ctr"/>
            <a:r>
              <a:rPr lang="nl-NL" sz="8000" b="1" u="sng" dirty="0" smtClean="0">
                <a:solidFill>
                  <a:prstClr val="black"/>
                </a:solidFill>
              </a:rPr>
              <a:t>aanspoelen</a:t>
            </a:r>
            <a:endParaRPr lang="nl-NL" sz="8000" b="1" u="sng" dirty="0">
              <a:solidFill>
                <a:prstClr val="black"/>
              </a:solidFill>
            </a:endParaRPr>
          </a:p>
        </p:txBody>
      </p:sp>
      <p:pic>
        <p:nvPicPr>
          <p:cNvPr id="3074" name="Picture 2" descr="C:\Users\vdplasg\AppData\Local\Microsoft\Windows\Temporary Internet Files\Content.IE5\I171EO43\shutterstock_101039894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06" y="1700808"/>
            <a:ext cx="6545119" cy="4359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550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8" name="Tekstvak 7"/>
          <p:cNvSpPr txBox="1"/>
          <p:nvPr/>
        </p:nvSpPr>
        <p:spPr>
          <a:xfrm>
            <a:off x="-168045" y="0"/>
            <a:ext cx="9120473" cy="1323439"/>
          </a:xfrm>
          <a:prstGeom prst="rect">
            <a:avLst/>
          </a:prstGeom>
          <a:noFill/>
        </p:spPr>
        <p:txBody>
          <a:bodyPr wrap="square" rtlCol="0">
            <a:spAutoFit/>
          </a:bodyPr>
          <a:lstStyle/>
          <a:p>
            <a:pPr algn="ctr"/>
            <a:r>
              <a:rPr lang="nl-NL" sz="8000" b="1" u="sng" dirty="0" smtClean="0"/>
              <a:t>de inhoud</a:t>
            </a:r>
            <a:endParaRPr lang="nl-NL" sz="8000" b="1" u="sng" dirty="0"/>
          </a:p>
        </p:txBody>
      </p:sp>
      <p:pic>
        <p:nvPicPr>
          <p:cNvPr id="6" name="Picture 4" descr="C:\Users\vdplasg\AppData\Local\Microsoft\Windows\Temporary Internet Files\Content.IE5\GIL28IQP\shutterstock_438868210.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217275" y="2564904"/>
            <a:ext cx="4333181" cy="126274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Rechte verbindingslijn met pijl 3"/>
          <p:cNvCxnSpPr/>
          <p:nvPr/>
        </p:nvCxnSpPr>
        <p:spPr>
          <a:xfrm flipV="1">
            <a:off x="1619672" y="3645024"/>
            <a:ext cx="1569711" cy="1656185"/>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0292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solidFill>
                <a:prstClr val="black"/>
              </a:solidFill>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solidFill>
                <a:prstClr val="black"/>
              </a:solidFill>
            </a:endParaRPr>
          </a:p>
        </p:txBody>
      </p:sp>
      <p:sp>
        <p:nvSpPr>
          <p:cNvPr id="8" name="Tekstvak 7"/>
          <p:cNvSpPr txBox="1"/>
          <p:nvPr/>
        </p:nvSpPr>
        <p:spPr>
          <a:xfrm>
            <a:off x="-176370" y="14476"/>
            <a:ext cx="9120473" cy="1323439"/>
          </a:xfrm>
          <a:prstGeom prst="rect">
            <a:avLst/>
          </a:prstGeom>
          <a:noFill/>
        </p:spPr>
        <p:txBody>
          <a:bodyPr wrap="square" rtlCol="0">
            <a:spAutoFit/>
          </a:bodyPr>
          <a:lstStyle/>
          <a:p>
            <a:pPr algn="ctr"/>
            <a:r>
              <a:rPr lang="nl-NL" sz="8000" b="1" u="sng" dirty="0">
                <a:solidFill>
                  <a:prstClr val="black"/>
                </a:solidFill>
              </a:rPr>
              <a:t>z</a:t>
            </a:r>
            <a:r>
              <a:rPr lang="nl-NL" sz="8000" b="1" u="sng" dirty="0" smtClean="0">
                <a:solidFill>
                  <a:prstClr val="black"/>
                </a:solidFill>
              </a:rPr>
              <a:t>waar weer</a:t>
            </a:r>
            <a:endParaRPr lang="nl-NL" sz="8000" b="1" u="sng" dirty="0">
              <a:solidFill>
                <a:prstClr val="black"/>
              </a:solidFill>
            </a:endParaRPr>
          </a:p>
        </p:txBody>
      </p:sp>
      <p:pic>
        <p:nvPicPr>
          <p:cNvPr id="4098" name="Picture 2" descr="C:\Users\vdplasg\AppData\Local\Microsoft\Windows\Temporary Internet Files\Content.IE5\B17N4KRZ\shutterstock_7299881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346299"/>
            <a:ext cx="6975767" cy="4952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4098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solidFill>
                <a:prstClr val="black"/>
              </a:solidFill>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solidFill>
                <a:prstClr val="black"/>
              </a:solidFill>
            </a:endParaRPr>
          </a:p>
        </p:txBody>
      </p:sp>
      <p:sp>
        <p:nvSpPr>
          <p:cNvPr id="8" name="Tekstvak 7"/>
          <p:cNvSpPr txBox="1"/>
          <p:nvPr/>
        </p:nvSpPr>
        <p:spPr>
          <a:xfrm>
            <a:off x="-176370" y="14476"/>
            <a:ext cx="9120473" cy="1323439"/>
          </a:xfrm>
          <a:prstGeom prst="rect">
            <a:avLst/>
          </a:prstGeom>
          <a:noFill/>
        </p:spPr>
        <p:txBody>
          <a:bodyPr wrap="square" rtlCol="0">
            <a:spAutoFit/>
          </a:bodyPr>
          <a:lstStyle/>
          <a:p>
            <a:pPr algn="ctr"/>
            <a:r>
              <a:rPr lang="nl-NL" sz="8000" b="1" u="sng" dirty="0">
                <a:solidFill>
                  <a:prstClr val="black"/>
                </a:solidFill>
              </a:rPr>
              <a:t>o</a:t>
            </a:r>
            <a:r>
              <a:rPr lang="nl-NL" sz="8000" b="1" u="sng" dirty="0" smtClean="0">
                <a:solidFill>
                  <a:prstClr val="black"/>
                </a:solidFill>
              </a:rPr>
              <a:t>verboord slaan</a:t>
            </a:r>
            <a:endParaRPr lang="nl-NL" sz="8000" b="1" u="sng" dirty="0">
              <a:solidFill>
                <a:prstClr val="black"/>
              </a:solidFill>
            </a:endParaRPr>
          </a:p>
        </p:txBody>
      </p:sp>
      <p:pic>
        <p:nvPicPr>
          <p:cNvPr id="5122" name="Picture 2" descr="C:\Users\vdplasg\AppData\Local\Microsoft\Windows\Temporary Internet Files\Content.IE5\TIUBKH1P\shutterstock_975919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661766"/>
            <a:ext cx="7440761" cy="4852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824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solidFill>
                <a:prstClr val="black"/>
              </a:solidFill>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solidFill>
                <a:prstClr val="black"/>
              </a:solidFill>
            </a:endParaRPr>
          </a:p>
        </p:txBody>
      </p:sp>
      <p:sp>
        <p:nvSpPr>
          <p:cNvPr id="8" name="Tekstvak 7"/>
          <p:cNvSpPr txBox="1"/>
          <p:nvPr/>
        </p:nvSpPr>
        <p:spPr>
          <a:xfrm>
            <a:off x="-176370" y="14476"/>
            <a:ext cx="9120473" cy="1323439"/>
          </a:xfrm>
          <a:prstGeom prst="rect">
            <a:avLst/>
          </a:prstGeom>
          <a:noFill/>
        </p:spPr>
        <p:txBody>
          <a:bodyPr wrap="square" rtlCol="0">
            <a:spAutoFit/>
          </a:bodyPr>
          <a:lstStyle/>
          <a:p>
            <a:pPr algn="ctr"/>
            <a:r>
              <a:rPr lang="nl-NL" sz="8000" b="1" u="sng" dirty="0" smtClean="0">
                <a:solidFill>
                  <a:prstClr val="black"/>
                </a:solidFill>
              </a:rPr>
              <a:t>voorkomen</a:t>
            </a:r>
            <a:endParaRPr lang="nl-NL" sz="8000" b="1" u="sng" dirty="0">
              <a:solidFill>
                <a:prstClr val="black"/>
              </a:solidFill>
            </a:endParaRPr>
          </a:p>
        </p:txBody>
      </p:sp>
      <p:pic>
        <p:nvPicPr>
          <p:cNvPr id="6146" name="Picture 2" descr="C:\Users\vdplasg\AppData\Local\Microsoft\Windows\Temporary Internet Files\Content.IE5\I171EO43\shutterstock_7277965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381525"/>
            <a:ext cx="3460768" cy="5180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806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12987</TotalTime>
  <Words>158</Words>
  <Application>Microsoft Office PowerPoint</Application>
  <PresentationFormat>Diavoorstelling (4:3)</PresentationFormat>
  <Paragraphs>74</Paragraphs>
  <Slides>20</Slides>
  <Notes>5</Notes>
  <HiddenSlides>0</HiddenSlides>
  <MMClips>0</MMClips>
  <ScaleCrop>false</ScaleCrop>
  <HeadingPairs>
    <vt:vector size="4" baseType="variant">
      <vt:variant>
        <vt:lpstr>Thema</vt:lpstr>
      </vt:variant>
      <vt:variant>
        <vt:i4>1</vt:i4>
      </vt:variant>
      <vt:variant>
        <vt:lpstr>Diatitels</vt:lpstr>
      </vt:variant>
      <vt:variant>
        <vt:i4>20</vt:i4>
      </vt:variant>
    </vt:vector>
  </HeadingPairs>
  <TitlesOfParts>
    <vt:vector size="21"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Koninklijke Kentalis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Nieuwsbegrip</dc:title>
  <dc:creator>van der Plas</dc:creator>
  <cp:lastModifiedBy>Koster, Mariët</cp:lastModifiedBy>
  <cp:revision>1686</cp:revision>
  <cp:lastPrinted>2018-03-27T09:04:19Z</cp:lastPrinted>
  <dcterms:created xsi:type="dcterms:W3CDTF">2014-06-10T08:03:16Z</dcterms:created>
  <dcterms:modified xsi:type="dcterms:W3CDTF">2019-01-08T11:09:12Z</dcterms:modified>
</cp:coreProperties>
</file>