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1360" r:id="rId2"/>
    <p:sldId id="548" r:id="rId3"/>
    <p:sldId id="1288" r:id="rId4"/>
    <p:sldId id="1305" r:id="rId5"/>
    <p:sldId id="1312" r:id="rId6"/>
    <p:sldId id="1314" r:id="rId7"/>
    <p:sldId id="1311" r:id="rId8"/>
    <p:sldId id="1287" r:id="rId9"/>
    <p:sldId id="1310" r:id="rId10"/>
    <p:sldId id="1348" r:id="rId11"/>
    <p:sldId id="1313" r:id="rId12"/>
    <p:sldId id="1324" r:id="rId13"/>
    <p:sldId id="934" r:id="rId14"/>
    <p:sldId id="1359" r:id="rId15"/>
    <p:sldId id="1321" r:id="rId16"/>
    <p:sldId id="436" r:id="rId17"/>
    <p:sldId id="1361" r:id="rId18"/>
    <p:sldId id="1362" r:id="rId19"/>
    <p:sldId id="1366" r:id="rId20"/>
    <p:sldId id="1364" r:id="rId21"/>
    <p:sldId id="1318" r:id="rId22"/>
    <p:sldId id="1365" r:id="rId23"/>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60"/>
            <p14:sldId id="548"/>
            <p14:sldId id="1288"/>
            <p14:sldId id="1305"/>
            <p14:sldId id="1312"/>
            <p14:sldId id="1314"/>
            <p14:sldId id="1311"/>
            <p14:sldId id="1287"/>
            <p14:sldId id="1310"/>
            <p14:sldId id="1348"/>
            <p14:sldId id="1313"/>
            <p14:sldId id="1324"/>
            <p14:sldId id="934"/>
            <p14:sldId id="1359"/>
            <p14:sldId id="1321"/>
            <p14:sldId id="436"/>
            <p14:sldId id="1361"/>
            <p14:sldId id="1362"/>
            <p14:sldId id="1366"/>
            <p14:sldId id="1364"/>
            <p14:sldId id="1318"/>
            <p14:sldId id="136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1447" autoAdjust="0"/>
  </p:normalViewPr>
  <p:slideViewPr>
    <p:cSldViewPr>
      <p:cViewPr varScale="1">
        <p:scale>
          <a:sx n="67" d="100"/>
          <a:sy n="67" d="100"/>
        </p:scale>
        <p:origin x="-128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2-3-2021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2-3-2021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500" dirty="0"/>
              <a:t>stevig = flink, krachtig</a:t>
            </a:r>
          </a:p>
          <a:p>
            <a:r>
              <a:rPr lang="nl-NL" sz="1500" dirty="0"/>
              <a:t>kurkdroog = heel erg droog</a:t>
            </a:r>
          </a:p>
          <a:p>
            <a:r>
              <a:rPr lang="nl-NL" sz="1500" dirty="0"/>
              <a:t>mogelijk = misschien</a:t>
            </a:r>
          </a:p>
          <a:p>
            <a:r>
              <a:rPr lang="nl-NL" sz="1500" dirty="0"/>
              <a:t>slechts = maar, niet meer dan</a:t>
            </a:r>
          </a:p>
          <a:p>
            <a:r>
              <a:rPr lang="nl-NL" sz="1500" dirty="0"/>
              <a:t>arriveren = na een reis ergens aankomen</a:t>
            </a:r>
          </a:p>
          <a:p>
            <a:r>
              <a:rPr lang="nl-NL" sz="1500" dirty="0"/>
              <a:t>het oppervlak = de buitenste of bovenste laag</a:t>
            </a:r>
          </a:p>
          <a:p>
            <a:r>
              <a:rPr lang="nl-NL" sz="1500" dirty="0"/>
              <a:t>volgen = erna komen</a:t>
            </a:r>
          </a:p>
          <a:p>
            <a:r>
              <a:rPr lang="nl-NL" sz="1500" dirty="0"/>
              <a:t>uit je dak gaan = erg blij of boos zijn</a:t>
            </a:r>
          </a:p>
          <a:p>
            <a:r>
              <a:rPr lang="nl-NL" sz="1500" dirty="0"/>
              <a:t>haarscherp = heel erg duidelijk</a:t>
            </a:r>
          </a:p>
          <a:p>
            <a:r>
              <a:rPr lang="nl-NL" sz="1500" dirty="0"/>
              <a:t>het spoor = de aanwijzing, dat wat achtergebleven is</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213992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2144534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78878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64779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4040180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713215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6825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947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4101335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90290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2-3-2021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2-3-2021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2-3-2021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2-3-2021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5.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27384"/>
            <a:ext cx="9144000" cy="6858000"/>
          </a:xfrm>
        </p:spPr>
        <p:txBody>
          <a:bodyPr>
            <a:noAutofit/>
          </a:bodyPr>
          <a:lstStyle/>
          <a:p>
            <a:pPr marL="0" indent="0">
              <a:buNone/>
            </a:pPr>
            <a:r>
              <a:rPr lang="nl-NL" sz="1850" u="sng" dirty="0"/>
              <a:t>Semantisatieverhaal:</a:t>
            </a:r>
            <a:br>
              <a:rPr lang="nl-NL" sz="1850" u="sng" dirty="0"/>
            </a:br>
            <a:r>
              <a:rPr lang="nl-NL" sz="1900" dirty="0"/>
              <a:t>Wisten jullie dat het zoeken van </a:t>
            </a:r>
            <a:r>
              <a:rPr lang="nl-NL" sz="1900" b="1" u="sng" dirty="0"/>
              <a:t>sporen</a:t>
            </a:r>
            <a:r>
              <a:rPr lang="nl-NL" sz="1900" dirty="0"/>
              <a:t> helemaal hip is? Het spoor is </a:t>
            </a:r>
            <a:r>
              <a:rPr lang="nl-NL" sz="1900" b="1" i="1" dirty="0"/>
              <a:t>de aanwijzing, dat wat achtergebleven is</a:t>
            </a:r>
            <a:r>
              <a:rPr lang="nl-NL" sz="1900" dirty="0"/>
              <a:t>. Bijvoorbeeld een dier dat ergens gelopen heeft, laat sporen na. Bijvoorbeeld voetsporen. Het is leuk en spannend om dierensporen te zoeken. Je kunt het eigenlijk overal en altijd doen. Bijvoorbeeld aan zee, in het </a:t>
            </a:r>
            <a:r>
              <a:rPr lang="nl-NL" sz="1900" dirty="0" smtClean="0"/>
              <a:t>bos of op de hei. Als ik een dierenspoor vind, ga ik helemaal</a:t>
            </a:r>
            <a:r>
              <a:rPr lang="nl-NL" sz="1900" dirty="0"/>
              <a:t> </a:t>
            </a:r>
            <a:r>
              <a:rPr lang="nl-NL" sz="1900" b="1" u="sng" dirty="0"/>
              <a:t>uit </a:t>
            </a:r>
            <a:r>
              <a:rPr lang="nl-NL" sz="1900" b="1" u="sng" dirty="0" smtClean="0"/>
              <a:t>mijn</a:t>
            </a:r>
            <a:r>
              <a:rPr lang="nl-NL" sz="1900" b="1" u="sng" dirty="0" smtClean="0"/>
              <a:t> dak</a:t>
            </a:r>
            <a:r>
              <a:rPr lang="nl-NL" sz="1900" dirty="0" smtClean="0"/>
              <a:t>. Dan ben ik </a:t>
            </a:r>
            <a:r>
              <a:rPr lang="nl-NL" sz="1900" dirty="0"/>
              <a:t> </a:t>
            </a:r>
            <a:r>
              <a:rPr lang="nl-NL" sz="1900" b="1" i="1" dirty="0"/>
              <a:t>erg </a:t>
            </a:r>
            <a:r>
              <a:rPr lang="nl-NL" sz="1900" b="1" i="1" dirty="0" smtClean="0"/>
              <a:t>blij. </a:t>
            </a:r>
            <a:r>
              <a:rPr lang="nl-NL" sz="1900" dirty="0" smtClean="0"/>
              <a:t>Uit je dak gaan kan ook betekenen dat je heel </a:t>
            </a:r>
            <a:r>
              <a:rPr lang="nl-NL" sz="1900" dirty="0"/>
              <a:t>erg boos </a:t>
            </a:r>
            <a:r>
              <a:rPr lang="nl-NL" sz="1900" dirty="0" smtClean="0"/>
              <a:t>bent. </a:t>
            </a:r>
            <a:r>
              <a:rPr lang="nl-NL" sz="1900" dirty="0"/>
              <a:t>Je kunt </a:t>
            </a:r>
            <a:r>
              <a:rPr lang="nl-NL" sz="1900" dirty="0" smtClean="0"/>
              <a:t>dus ook </a:t>
            </a:r>
            <a:r>
              <a:rPr lang="nl-NL" sz="1900" dirty="0"/>
              <a:t>uit je dak gaan als je </a:t>
            </a:r>
            <a:r>
              <a:rPr lang="nl-NL" sz="1900" dirty="0" smtClean="0"/>
              <a:t>helemaal geen dierensporen </a:t>
            </a:r>
            <a:r>
              <a:rPr lang="nl-NL" sz="1900" dirty="0"/>
              <a:t>vindt. </a:t>
            </a:r>
            <a:r>
              <a:rPr lang="nl-NL" sz="1900" dirty="0" smtClean="0"/>
              <a:t>Als je dierensporen gaat zoeken, moet je eerst bedenken waar je heen gaat. </a:t>
            </a:r>
            <a:r>
              <a:rPr lang="nl-NL" sz="1900" dirty="0"/>
              <a:t>Als je bij de plek van bestemming bent </a:t>
            </a:r>
            <a:r>
              <a:rPr lang="nl-NL" sz="1900" b="1" u="sng" dirty="0"/>
              <a:t>gearriveerd</a:t>
            </a:r>
            <a:r>
              <a:rPr lang="nl-NL" sz="1900" dirty="0"/>
              <a:t> kan het zoeken beginnen. Arriveren betekent </a:t>
            </a:r>
            <a:r>
              <a:rPr lang="nl-NL" sz="1900" b="1" i="1" dirty="0"/>
              <a:t>na een reis ergens aankomen</a:t>
            </a:r>
            <a:r>
              <a:rPr lang="nl-NL" sz="1900" dirty="0"/>
              <a:t>. Als </a:t>
            </a:r>
            <a:r>
              <a:rPr lang="nl-NL" sz="1900" dirty="0" smtClean="0"/>
              <a:t>je bent gearriveerd, bent aangekomen, </a:t>
            </a:r>
            <a:r>
              <a:rPr lang="nl-NL" sz="1900" dirty="0"/>
              <a:t>kun je gaan zoeken. Dierensporen kun je aan </a:t>
            </a:r>
            <a:r>
              <a:rPr lang="nl-NL" sz="1900" b="1" u="sng" dirty="0"/>
              <a:t>het oppervlak</a:t>
            </a:r>
            <a:r>
              <a:rPr lang="nl-NL" sz="1900" dirty="0"/>
              <a:t> vinden. Het oppervlak is </a:t>
            </a:r>
            <a:r>
              <a:rPr lang="nl-NL" sz="1900" b="1" i="1" dirty="0"/>
              <a:t>de buitenste of bovenste laag</a:t>
            </a:r>
            <a:r>
              <a:rPr lang="nl-NL" sz="1900" dirty="0"/>
              <a:t>. Als je eenmaal een mooi spoor hebt </a:t>
            </a:r>
            <a:r>
              <a:rPr lang="nl-NL" sz="1900" dirty="0" smtClean="0"/>
              <a:t>gevonden,</a:t>
            </a:r>
            <a:r>
              <a:rPr lang="nl-NL" sz="1900" dirty="0"/>
              <a:t> </a:t>
            </a:r>
            <a:r>
              <a:rPr lang="nl-NL" sz="1900" b="1" u="sng" dirty="0"/>
              <a:t>volgen</a:t>
            </a:r>
            <a:r>
              <a:rPr lang="nl-NL" sz="1900" dirty="0"/>
              <a:t> er vaak wel anderen. Volgen betekent </a:t>
            </a:r>
            <a:r>
              <a:rPr lang="nl-NL" sz="1900" b="1" i="1" dirty="0"/>
              <a:t>erna komen</a:t>
            </a:r>
            <a:r>
              <a:rPr lang="nl-NL" sz="1900" dirty="0"/>
              <a:t>. Dan volgt bijvoorbeeld een paardenspoor dat je vindt, en daarna die van een kever of een vos. In de sneeuw zijn sporen </a:t>
            </a:r>
            <a:r>
              <a:rPr lang="nl-NL" sz="1900" b="1" u="sng" dirty="0"/>
              <a:t>haarscherp</a:t>
            </a:r>
            <a:r>
              <a:rPr lang="nl-NL" sz="1900" dirty="0"/>
              <a:t>! Haarscherp betekent </a:t>
            </a:r>
            <a:r>
              <a:rPr lang="nl-NL" sz="1900" b="1" i="1" dirty="0"/>
              <a:t>heel erg duidelijk</a:t>
            </a:r>
            <a:r>
              <a:rPr lang="nl-NL" sz="1900" dirty="0"/>
              <a:t>. Als je in de sneeuw naar sporen gaat zoeken kun je ze heel erg duidelijk zien. Dat noem je haarscherp. Maar je kan je </a:t>
            </a:r>
            <a:r>
              <a:rPr lang="nl-NL" sz="1900" b="1" u="sng" dirty="0"/>
              <a:t>mogelijk,</a:t>
            </a:r>
            <a:r>
              <a:rPr lang="nl-NL" sz="1900" dirty="0"/>
              <a:t> </a:t>
            </a:r>
            <a:r>
              <a:rPr lang="nl-NL" sz="1900" b="1" i="1" dirty="0" smtClean="0"/>
              <a:t>misschien,</a:t>
            </a:r>
            <a:r>
              <a:rPr lang="nl-NL" sz="1900" dirty="0"/>
              <a:t> in een sneeuwstorm terecht komen. Het kan er dan ook </a:t>
            </a:r>
            <a:r>
              <a:rPr lang="nl-NL" sz="1900" b="1" u="sng" dirty="0"/>
              <a:t>stevig</a:t>
            </a:r>
            <a:r>
              <a:rPr lang="nl-NL" sz="1900" dirty="0"/>
              <a:t> bij gaan waaien. Stevig betekent </a:t>
            </a:r>
            <a:r>
              <a:rPr lang="nl-NL" sz="1900" b="1" i="1" dirty="0"/>
              <a:t>flink, krachtig</a:t>
            </a:r>
            <a:r>
              <a:rPr lang="nl-NL" sz="1900" dirty="0"/>
              <a:t>. Maar goed, dat wij in Nederland in een echte sneeuwstorm terecht komen gebeurt </a:t>
            </a:r>
            <a:r>
              <a:rPr lang="nl-NL" sz="1900" b="1" u="sng" dirty="0"/>
              <a:t>slechts</a:t>
            </a:r>
            <a:r>
              <a:rPr lang="nl-NL" sz="1900" dirty="0"/>
              <a:t> een keer in de paar jaar. Slechts betekent </a:t>
            </a:r>
            <a:r>
              <a:rPr lang="nl-NL" sz="1900" b="1" i="1" dirty="0"/>
              <a:t>maar, niet meer dan</a:t>
            </a:r>
            <a:r>
              <a:rPr lang="nl-NL" sz="1900" dirty="0"/>
              <a:t>. Het gebeurt bij ons maar één keer in </a:t>
            </a:r>
            <a:r>
              <a:rPr lang="nl-NL" sz="1900" dirty="0" smtClean="0"/>
              <a:t>de paar </a:t>
            </a:r>
            <a:r>
              <a:rPr lang="nl-NL" sz="1900" dirty="0"/>
              <a:t>jaar</a:t>
            </a:r>
            <a:r>
              <a:rPr lang="nl-NL" sz="1900" dirty="0" smtClean="0"/>
              <a:t>. In de sneeuw kan je dus heel goed sporen zoeken.</a:t>
            </a:r>
            <a:r>
              <a:rPr lang="nl-NL" sz="1900" dirty="0"/>
              <a:t> </a:t>
            </a:r>
            <a:r>
              <a:rPr lang="nl-NL" sz="1900" dirty="0" smtClean="0"/>
              <a:t>In de zomer, als de grond </a:t>
            </a:r>
            <a:r>
              <a:rPr lang="nl-NL" sz="1900" b="1" u="sng" dirty="0" smtClean="0"/>
              <a:t>kurkdroog</a:t>
            </a:r>
            <a:r>
              <a:rPr lang="nl-NL" sz="1900" dirty="0" smtClean="0"/>
              <a:t> is, </a:t>
            </a:r>
            <a:r>
              <a:rPr lang="nl-NL" sz="1900" dirty="0"/>
              <a:t>dus </a:t>
            </a:r>
            <a:r>
              <a:rPr lang="nl-NL" sz="1900" b="1" i="1" dirty="0"/>
              <a:t>heel erg droog</a:t>
            </a:r>
            <a:r>
              <a:rPr lang="nl-NL" sz="1900" dirty="0" smtClean="0"/>
              <a:t>, is het moeilijker om sporen te zoeken. </a:t>
            </a:r>
            <a:r>
              <a:rPr lang="nl-NL" sz="1900" dirty="0"/>
              <a:t>Hebben jullie </a:t>
            </a:r>
            <a:r>
              <a:rPr lang="nl-NL" sz="1900" dirty="0" smtClean="0"/>
              <a:t>wel eens sporen gezocht in de sneeuw of in de grond?</a:t>
            </a:r>
            <a:endParaRPr lang="nl-NL" sz="1900" dirty="0"/>
          </a:p>
        </p:txBody>
      </p:sp>
      <p:sp>
        <p:nvSpPr>
          <p:cNvPr id="2" name="Tekstvak 1"/>
          <p:cNvSpPr txBox="1"/>
          <p:nvPr/>
        </p:nvSpPr>
        <p:spPr>
          <a:xfrm>
            <a:off x="8784376" y="35332"/>
            <a:ext cx="324128" cy="369332"/>
          </a:xfrm>
          <a:prstGeom prst="rect">
            <a:avLst/>
          </a:prstGeom>
          <a:noFill/>
          <a:ln w="22225">
            <a:solidFill>
              <a:schemeClr val="tx1"/>
            </a:solidFill>
          </a:ln>
        </p:spPr>
        <p:txBody>
          <a:bodyPr wrap="none" rtlCol="0">
            <a:spAutoFit/>
          </a:bodyPr>
          <a:lstStyle/>
          <a:p>
            <a:r>
              <a:rPr lang="nl-NL" b="1" dirty="0"/>
              <a:t>A</a:t>
            </a:r>
          </a:p>
        </p:txBody>
      </p:sp>
    </p:spTree>
    <p:extLst>
      <p:ext uri="{BB962C8B-B14F-4D97-AF65-F5344CB8AC3E}">
        <p14:creationId xmlns:p14="http://schemas.microsoft.com/office/powerpoint/2010/main" val="179028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stevig</a:t>
            </a:r>
          </a:p>
        </p:txBody>
      </p:sp>
      <p:pic>
        <p:nvPicPr>
          <p:cNvPr id="3" name="Afbeelding 2" descr="Afbeelding met sneeuw, boom, buiten, lente&#10;&#10;Automatisch gegenereerde beschrijving">
            <a:extLst>
              <a:ext uri="{FF2B5EF4-FFF2-40B4-BE49-F238E27FC236}">
                <a16:creationId xmlns:a16="http://schemas.microsoft.com/office/drawing/2014/main" xmlns="" id="{D2F37988-E729-4E14-9638-D6332D0852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336" y="1412776"/>
            <a:ext cx="7813192" cy="5203586"/>
          </a:xfrm>
          <a:prstGeom prst="rect">
            <a:avLst/>
          </a:prstGeom>
        </p:spPr>
      </p:pic>
      <p:pic>
        <p:nvPicPr>
          <p:cNvPr id="5" name="Afbeelding 4">
            <a:extLst>
              <a:ext uri="{FF2B5EF4-FFF2-40B4-BE49-F238E27FC236}">
                <a16:creationId xmlns:a16="http://schemas.microsoft.com/office/drawing/2014/main" xmlns="" id="{EF8830BB-926D-4261-A3A7-1A16ED8115E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3648" y="4437112"/>
            <a:ext cx="1244746" cy="1244746"/>
          </a:xfrm>
          <a:prstGeom prst="rect">
            <a:avLst/>
          </a:prstGeom>
        </p:spPr>
      </p:pic>
      <p:pic>
        <p:nvPicPr>
          <p:cNvPr id="7" name="Afbeelding 6">
            <a:extLst>
              <a:ext uri="{FF2B5EF4-FFF2-40B4-BE49-F238E27FC236}">
                <a16:creationId xmlns:a16="http://schemas.microsoft.com/office/drawing/2014/main" xmlns="" id="{CED98B18-783E-4BE7-8AF1-9D780A6938D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8354" y="5157192"/>
            <a:ext cx="1244746" cy="1244746"/>
          </a:xfrm>
          <a:prstGeom prst="rect">
            <a:avLst/>
          </a:prstGeom>
        </p:spPr>
      </p:pic>
      <p:pic>
        <p:nvPicPr>
          <p:cNvPr id="8" name="Afbeelding 7">
            <a:extLst>
              <a:ext uri="{FF2B5EF4-FFF2-40B4-BE49-F238E27FC236}">
                <a16:creationId xmlns:a16="http://schemas.microsoft.com/office/drawing/2014/main" xmlns="" id="{EFDE5EBD-C19E-4EE4-8C34-B57513F421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0950" y="3645024"/>
            <a:ext cx="1244746" cy="1244746"/>
          </a:xfrm>
          <a:prstGeom prst="rect">
            <a:avLst/>
          </a:prstGeom>
        </p:spPr>
      </p:pic>
    </p:spTree>
    <p:extLst>
      <p:ext uri="{BB962C8B-B14F-4D97-AF65-F5344CB8AC3E}">
        <p14:creationId xmlns:p14="http://schemas.microsoft.com/office/powerpoint/2010/main" val="1237274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slechts</a:t>
            </a:r>
          </a:p>
        </p:txBody>
      </p:sp>
      <p:pic>
        <p:nvPicPr>
          <p:cNvPr id="4" name="Afbeelding 3">
            <a:extLst>
              <a:ext uri="{FF2B5EF4-FFF2-40B4-BE49-F238E27FC236}">
                <a16:creationId xmlns:a16="http://schemas.microsoft.com/office/drawing/2014/main" xmlns="" id="{6974E25A-3D19-4C3F-AED7-081D1E2C17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9752" y="1772816"/>
            <a:ext cx="3807071" cy="2520280"/>
          </a:xfrm>
          <a:prstGeom prst="rect">
            <a:avLst/>
          </a:prstGeom>
        </p:spPr>
      </p:pic>
      <p:sp>
        <p:nvSpPr>
          <p:cNvPr id="5" name="Tekstvak 4">
            <a:extLst>
              <a:ext uri="{FF2B5EF4-FFF2-40B4-BE49-F238E27FC236}">
                <a16:creationId xmlns:a16="http://schemas.microsoft.com/office/drawing/2014/main" xmlns="" id="{BB951328-A5DA-4568-995D-8C6917DB4FED}"/>
              </a:ext>
            </a:extLst>
          </p:cNvPr>
          <p:cNvSpPr txBox="1"/>
          <p:nvPr/>
        </p:nvSpPr>
        <p:spPr>
          <a:xfrm>
            <a:off x="1115616" y="4869160"/>
            <a:ext cx="6840760" cy="461665"/>
          </a:xfrm>
          <a:prstGeom prst="rect">
            <a:avLst/>
          </a:prstGeom>
          <a:noFill/>
        </p:spPr>
        <p:txBody>
          <a:bodyPr wrap="square" rtlCol="0">
            <a:spAutoFit/>
          </a:bodyPr>
          <a:lstStyle/>
          <a:p>
            <a:r>
              <a:rPr lang="nl-NL" sz="2400" dirty="0"/>
              <a:t>1937, 1942, 1945, 1947, 1958, 1963, 2010 en 2021 </a:t>
            </a:r>
          </a:p>
        </p:txBody>
      </p:sp>
    </p:spTree>
    <p:extLst>
      <p:ext uri="{BB962C8B-B14F-4D97-AF65-F5344CB8AC3E}">
        <p14:creationId xmlns:p14="http://schemas.microsoft.com/office/powerpoint/2010/main" val="1426750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kurkdroog</a:t>
            </a:r>
          </a:p>
        </p:txBody>
      </p:sp>
      <p:pic>
        <p:nvPicPr>
          <p:cNvPr id="3" name="Afbeelding 2">
            <a:extLst>
              <a:ext uri="{FF2B5EF4-FFF2-40B4-BE49-F238E27FC236}">
                <a16:creationId xmlns:a16="http://schemas.microsoft.com/office/drawing/2014/main" xmlns="" id="{A915A5FF-4EEF-4071-ADF5-5C8AAC8750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1412776"/>
            <a:ext cx="7632848" cy="5173795"/>
          </a:xfrm>
          <a:prstGeom prst="rect">
            <a:avLst/>
          </a:prstGeom>
        </p:spPr>
      </p:pic>
    </p:spTree>
    <p:extLst>
      <p:ext uri="{BB962C8B-B14F-4D97-AF65-F5344CB8AC3E}">
        <p14:creationId xmlns:p14="http://schemas.microsoft.com/office/powerpoint/2010/main" val="230703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3265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kurkdroog</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3265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kletsnat</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71789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erg droog</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Bij een zandstorm is de grond </a:t>
            </a:r>
            <a:r>
              <a:rPr lang="nl-NL" sz="2200" i="1" u="sng" dirty="0">
                <a:solidFill>
                  <a:srgbClr val="387038"/>
                </a:solidFill>
                <a:latin typeface="Century Gothic" panose="020B0502020202020204" pitchFamily="34" charset="0"/>
                <a:ea typeface="Calibri"/>
                <a:cs typeface="Times New Roman"/>
              </a:rPr>
              <a:t>kurkdroog</a:t>
            </a:r>
            <a:r>
              <a:rPr lang="nl-NL" sz="2200" i="1" dirty="0">
                <a:solidFill>
                  <a:srgbClr val="387038"/>
                </a:solidFill>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556792"/>
            <a:ext cx="4248472" cy="46085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heel erg nat</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latin typeface="Century Gothic" panose="020B0502020202020204" pitchFamily="34" charset="0"/>
                <a:ea typeface="Calibri"/>
                <a:cs typeface="Times New Roman"/>
              </a:rPr>
              <a:t>  </a:t>
            </a:r>
          </a:p>
          <a:p>
            <a:pPr>
              <a:lnSpc>
                <a:spcPct val="107000"/>
              </a:lnSpc>
              <a:spcAft>
                <a:spcPts val="0"/>
              </a:spcAft>
            </a:pPr>
            <a:endParaRPr lang="nl-NL" sz="36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spcAft>
                <a:spcPts val="0"/>
              </a:spcAft>
            </a:pPr>
            <a:r>
              <a:rPr lang="nl-NL" sz="1000" dirty="0">
                <a:effectLst/>
                <a:latin typeface="Century Gothic" panose="020B0502020202020204" pitchFamily="34" charset="0"/>
                <a:ea typeface="Calibri"/>
                <a:cs typeface="Times New Roman"/>
              </a:rPr>
              <a:t>   </a:t>
            </a:r>
          </a:p>
          <a:p>
            <a:pPr algn="ctr">
              <a:lnSpc>
                <a:spcPct val="107000"/>
              </a:lnSpc>
              <a:spcAft>
                <a:spcPts val="0"/>
              </a:spcAft>
            </a:pPr>
            <a:endParaRPr lang="nl-NL" sz="2200" i="1" dirty="0">
              <a:solidFill>
                <a:srgbClr val="387038"/>
              </a:solidFill>
              <a:effectLst/>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effectLst/>
                <a:latin typeface="Century Gothic" panose="020B0502020202020204" pitchFamily="34" charset="0"/>
                <a:ea typeface="Calibri"/>
                <a:cs typeface="Times New Roman"/>
              </a:rPr>
              <a:t>De akker van de boer is </a:t>
            </a:r>
            <a:r>
              <a:rPr lang="nl-NL" sz="2200" i="1" u="sng" dirty="0">
                <a:solidFill>
                  <a:srgbClr val="387038"/>
                </a:solidFill>
                <a:effectLst/>
                <a:latin typeface="Century Gothic" panose="020B0502020202020204" pitchFamily="34" charset="0"/>
                <a:ea typeface="Calibri"/>
                <a:cs typeface="Times New Roman"/>
              </a:rPr>
              <a:t>kletsnat</a:t>
            </a:r>
            <a:r>
              <a:rPr lang="nl-NL" sz="2200" i="1" dirty="0">
                <a:solidFill>
                  <a:srgbClr val="387038"/>
                </a:solidFill>
                <a:effectLst/>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9" name="Afbeelding 8" descr="Afbeelding met lucht, buiten, plant, veld&#10;&#10;Automatisch gegenereerde beschrijving">
            <a:extLst>
              <a:ext uri="{FF2B5EF4-FFF2-40B4-BE49-F238E27FC236}">
                <a16:creationId xmlns:a16="http://schemas.microsoft.com/office/drawing/2014/main" xmlns="" id="{65F61879-EE4B-4A66-85E4-E757DACD7B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06216" y="2306723"/>
            <a:ext cx="3823015" cy="2530836"/>
          </a:xfrm>
          <a:prstGeom prst="rect">
            <a:avLst/>
          </a:prstGeom>
        </p:spPr>
      </p:pic>
      <p:pic>
        <p:nvPicPr>
          <p:cNvPr id="3" name="Afbeelding 2">
            <a:extLst>
              <a:ext uri="{FF2B5EF4-FFF2-40B4-BE49-F238E27FC236}">
                <a16:creationId xmlns:a16="http://schemas.microsoft.com/office/drawing/2014/main" xmlns="" id="{E2CF1785-D3E8-4D41-A0D5-FBF04AAB2B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8243" y="2306723"/>
            <a:ext cx="3733717" cy="2530836"/>
          </a:xfrm>
          <a:prstGeom prst="rect">
            <a:avLst/>
          </a:prstGeom>
        </p:spPr>
      </p:pic>
    </p:spTree>
    <p:extLst>
      <p:ext uri="{BB962C8B-B14F-4D97-AF65-F5344CB8AC3E}">
        <p14:creationId xmlns:p14="http://schemas.microsoft.com/office/powerpoint/2010/main" val="428882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3265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arriveren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91962" y="365795"/>
            <a:ext cx="507644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vertrekken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71789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na een reis ergens aankomen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Als je bent </a:t>
            </a:r>
            <a:r>
              <a:rPr lang="nl-NL" sz="2200" i="1" u="sng" dirty="0" smtClean="0">
                <a:solidFill>
                  <a:srgbClr val="387038"/>
                </a:solidFill>
                <a:latin typeface="Century Gothic" panose="020B0502020202020204" pitchFamily="34" charset="0"/>
                <a:ea typeface="Calibri"/>
                <a:cs typeface="Times New Roman"/>
              </a:rPr>
              <a:t>gearriveerd</a:t>
            </a:r>
            <a:r>
              <a:rPr lang="nl-NL" sz="2200" i="1" dirty="0" smtClean="0">
                <a:solidFill>
                  <a:srgbClr val="387038"/>
                </a:solidFill>
                <a:latin typeface="Century Gothic" panose="020B0502020202020204" pitchFamily="34" charset="0"/>
                <a:ea typeface="Calibri"/>
                <a:cs typeface="Times New Roman"/>
              </a:rPr>
              <a:t>, </a:t>
            </a:r>
            <a:r>
              <a:rPr lang="nl-NL" sz="2200" i="1" dirty="0">
                <a:solidFill>
                  <a:srgbClr val="387038"/>
                </a:solidFill>
                <a:latin typeface="Century Gothic" panose="020B0502020202020204" pitchFamily="34" charset="0"/>
                <a:ea typeface="Calibri"/>
                <a:cs typeface="Times New Roman"/>
              </a:rPr>
              <a:t>kan je starten met de activiteit.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556792"/>
            <a:ext cx="4248472" cy="46085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weggaan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latin typeface="Century Gothic" panose="020B0502020202020204" pitchFamily="34" charset="0"/>
                <a:ea typeface="Calibri"/>
                <a:cs typeface="Times New Roman"/>
              </a:rPr>
              <a:t>  </a:t>
            </a:r>
          </a:p>
          <a:p>
            <a:pPr>
              <a:lnSpc>
                <a:spcPct val="107000"/>
              </a:lnSpc>
              <a:spcAft>
                <a:spcPts val="0"/>
              </a:spcAft>
            </a:pPr>
            <a:endParaRPr lang="nl-NL" sz="36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spcAft>
                <a:spcPts val="0"/>
              </a:spcAft>
            </a:pPr>
            <a:r>
              <a:rPr lang="nl-NL" sz="1000" dirty="0">
                <a:effectLst/>
                <a:latin typeface="Century Gothic" panose="020B0502020202020204" pitchFamily="34" charset="0"/>
                <a:ea typeface="Calibri"/>
                <a:cs typeface="Times New Roman"/>
              </a:rPr>
              <a:t>   </a:t>
            </a:r>
          </a:p>
          <a:p>
            <a:pPr algn="ctr">
              <a:lnSpc>
                <a:spcPct val="107000"/>
              </a:lnSpc>
              <a:spcAft>
                <a:spcPts val="0"/>
              </a:spcAft>
            </a:pPr>
            <a:endParaRPr lang="nl-NL" sz="2800" i="1" dirty="0">
              <a:solidFill>
                <a:srgbClr val="387038"/>
              </a:solidFill>
              <a:effectLst/>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Na een paar uur </a:t>
            </a:r>
            <a:r>
              <a:rPr lang="nl-NL" sz="2200" i="1" u="sng" dirty="0">
                <a:solidFill>
                  <a:srgbClr val="387038"/>
                </a:solidFill>
                <a:latin typeface="Century Gothic" panose="020B0502020202020204" pitchFamily="34" charset="0"/>
                <a:ea typeface="Calibri"/>
                <a:cs typeface="Times New Roman"/>
              </a:rPr>
              <a:t>vertrek</a:t>
            </a:r>
            <a:r>
              <a:rPr lang="nl-NL" sz="2200" i="1" dirty="0">
                <a:solidFill>
                  <a:srgbClr val="387038"/>
                </a:solidFill>
                <a:latin typeface="Century Gothic" panose="020B0502020202020204" pitchFamily="34" charset="0"/>
                <a:ea typeface="Calibri"/>
                <a:cs typeface="Times New Roman"/>
              </a:rPr>
              <a:t> ik weer naar huis</a:t>
            </a:r>
            <a:r>
              <a:rPr lang="nl-NL" sz="2200" i="1" dirty="0" smtClean="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6" name="Afbeelding 15">
            <a:extLst>
              <a:ext uri="{FF2B5EF4-FFF2-40B4-BE49-F238E27FC236}">
                <a16:creationId xmlns:a16="http://schemas.microsoft.com/office/drawing/2014/main" xmlns="" id="{6230215D-032D-4F5B-BAF4-6CA7A9C57F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0072" y="2093239"/>
            <a:ext cx="3061032" cy="3061032"/>
          </a:xfrm>
          <a:prstGeom prst="rect">
            <a:avLst/>
          </a:prstGeom>
        </p:spPr>
      </p:pic>
      <p:pic>
        <p:nvPicPr>
          <p:cNvPr id="17" name="Afbeelding 16">
            <a:extLst>
              <a:ext uri="{FF2B5EF4-FFF2-40B4-BE49-F238E27FC236}">
                <a16:creationId xmlns:a16="http://schemas.microsoft.com/office/drawing/2014/main" xmlns="" id="{3FCC044D-8FC3-4519-8D0F-5DEEB03CB5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3608" y="2620432"/>
            <a:ext cx="2626260" cy="2626260"/>
          </a:xfrm>
          <a:prstGeom prst="rect">
            <a:avLst/>
          </a:prstGeom>
        </p:spPr>
      </p:pic>
      <p:pic>
        <p:nvPicPr>
          <p:cNvPr id="18" name="Afbeelding 17">
            <a:extLst>
              <a:ext uri="{FF2B5EF4-FFF2-40B4-BE49-F238E27FC236}">
                <a16:creationId xmlns:a16="http://schemas.microsoft.com/office/drawing/2014/main" xmlns="" id="{78FD6493-26BA-41D0-B237-76F5D658C8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95736" y="4365104"/>
            <a:ext cx="827486" cy="470583"/>
          </a:xfrm>
          <a:prstGeom prst="rect">
            <a:avLst/>
          </a:prstGeom>
        </p:spPr>
      </p:pic>
      <p:pic>
        <p:nvPicPr>
          <p:cNvPr id="19" name="Afbeelding 18">
            <a:extLst>
              <a:ext uri="{FF2B5EF4-FFF2-40B4-BE49-F238E27FC236}">
                <a16:creationId xmlns:a16="http://schemas.microsoft.com/office/drawing/2014/main" xmlns="" id="{94E37B7F-C8B2-49CF-90A4-61C1A07EE5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68773" flipH="1">
            <a:off x="5809930" y="3904328"/>
            <a:ext cx="827486" cy="470583"/>
          </a:xfrm>
          <a:prstGeom prst="rect">
            <a:avLst/>
          </a:prstGeom>
          <a:scene3d>
            <a:camera prst="orthographicFront">
              <a:rot lat="0" lon="0" rev="0"/>
            </a:camera>
            <a:lightRig rig="threePt" dir="t"/>
          </a:scene3d>
        </p:spPr>
      </p:pic>
      <p:sp>
        <p:nvSpPr>
          <p:cNvPr id="10" name="Pijl: omlaag 9">
            <a:extLst>
              <a:ext uri="{FF2B5EF4-FFF2-40B4-BE49-F238E27FC236}">
                <a16:creationId xmlns:a16="http://schemas.microsoft.com/office/drawing/2014/main" xmlns="" id="{D9C8BFD4-2832-400B-AEF1-31C431826652}"/>
              </a:ext>
            </a:extLst>
          </p:cNvPr>
          <p:cNvSpPr/>
          <p:nvPr/>
        </p:nvSpPr>
        <p:spPr>
          <a:xfrm rot="5927094">
            <a:off x="6862041" y="3972363"/>
            <a:ext cx="183252" cy="7413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69807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stevig</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zwak</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flink, krachtig</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800" i="1" u="sng"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kan er dan ook </a:t>
            </a:r>
            <a:r>
              <a:rPr lang="nl-NL" sz="2400" i="1" u="sng" dirty="0">
                <a:solidFill>
                  <a:srgbClr val="387038"/>
                </a:solidFill>
                <a:latin typeface="Century Gothic" panose="020B0502020202020204" pitchFamily="34" charset="0"/>
                <a:ea typeface="Calibri"/>
                <a:cs typeface="Times New Roman"/>
              </a:rPr>
              <a:t>stevig</a:t>
            </a:r>
            <a:r>
              <a:rPr lang="nl-NL" sz="2400" i="1" dirty="0">
                <a:solidFill>
                  <a:srgbClr val="387038"/>
                </a:solidFill>
                <a:latin typeface="Century Gothic" panose="020B0502020202020204" pitchFamily="34" charset="0"/>
                <a:ea typeface="Calibri"/>
                <a:cs typeface="Times New Roman"/>
              </a:rPr>
              <a:t> bij gaan waaien.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wat moeilijk waar te nemen is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latin typeface="Century Gothic" panose="020B0502020202020204" pitchFamily="34" charset="0"/>
              <a:ea typeface="Calibri"/>
              <a:cs typeface="Times New Roman"/>
            </a:endParaRPr>
          </a:p>
          <a:p>
            <a:pPr algn="ctr">
              <a:lnSpc>
                <a:spcPct val="107000"/>
              </a:lnSpc>
            </a:pPr>
            <a:endParaRPr lang="nl-NL" sz="2000" i="1" dirty="0">
              <a:solidFill>
                <a:srgbClr val="387038"/>
              </a:solidFill>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Er staat vandaag een </a:t>
            </a:r>
            <a:r>
              <a:rPr lang="nl-NL" sz="2400" i="1" u="sng" dirty="0">
                <a:solidFill>
                  <a:srgbClr val="387038"/>
                </a:solidFill>
                <a:latin typeface="Century Gothic" panose="020B0502020202020204" pitchFamily="34" charset="0"/>
                <a:ea typeface="Calibri"/>
                <a:cs typeface="Times New Roman"/>
              </a:rPr>
              <a:t>zwakke</a:t>
            </a:r>
            <a:r>
              <a:rPr lang="nl-NL" sz="2400" i="1" dirty="0">
                <a:solidFill>
                  <a:srgbClr val="387038"/>
                </a:solidFill>
                <a:latin typeface="Century Gothic" panose="020B0502020202020204" pitchFamily="34" charset="0"/>
                <a:ea typeface="Calibri"/>
                <a:cs typeface="Times New Roman"/>
              </a:rPr>
              <a:t> wind.</a:t>
            </a:r>
            <a:r>
              <a:rPr lang="nl-NL" sz="24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xmlns="" id="{047BC98E-33CC-4157-BF2A-7C0A1D7505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027" y="2492896"/>
            <a:ext cx="3959371" cy="2664296"/>
          </a:xfrm>
          <a:prstGeom prst="rect">
            <a:avLst/>
          </a:prstGeom>
        </p:spPr>
      </p:pic>
      <p:pic>
        <p:nvPicPr>
          <p:cNvPr id="10" name="Afbeelding 9" descr="Afbeelding met lucht, buiten, blauw, outdoor-object&#10;&#10;Automatisch gegenereerde beschrijving">
            <a:extLst>
              <a:ext uri="{FF2B5EF4-FFF2-40B4-BE49-F238E27FC236}">
                <a16:creationId xmlns:a16="http://schemas.microsoft.com/office/drawing/2014/main" xmlns="" id="{CF664353-5D97-4687-9670-459F2C3A35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2040" y="2564904"/>
            <a:ext cx="3822940" cy="2553724"/>
          </a:xfrm>
          <a:prstGeom prst="rect">
            <a:avLst/>
          </a:prstGeom>
        </p:spPr>
      </p:pic>
    </p:spTree>
    <p:extLst>
      <p:ext uri="{BB962C8B-B14F-4D97-AF65-F5344CB8AC3E}">
        <p14:creationId xmlns:p14="http://schemas.microsoft.com/office/powerpoint/2010/main" val="4127839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mogelijk</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43941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daadwerkelijk</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misschien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800" i="1" u="sng"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Je kunt </a:t>
            </a:r>
            <a:r>
              <a:rPr lang="nl-NL" sz="2200" i="1" u="sng" dirty="0">
                <a:solidFill>
                  <a:srgbClr val="387038"/>
                </a:solidFill>
                <a:latin typeface="Century Gothic" panose="020B0502020202020204" pitchFamily="34" charset="0"/>
                <a:ea typeface="Calibri"/>
                <a:cs typeface="Times New Roman"/>
              </a:rPr>
              <a:t>mogelijk</a:t>
            </a:r>
            <a:r>
              <a:rPr lang="nl-NL" sz="2200" i="1" dirty="0">
                <a:solidFill>
                  <a:srgbClr val="387038"/>
                </a:solidFill>
                <a:latin typeface="Century Gothic" panose="020B0502020202020204" pitchFamily="34" charset="0"/>
                <a:ea typeface="Calibri"/>
                <a:cs typeface="Times New Roman"/>
              </a:rPr>
              <a:t> in een sneeuwstorm terecht komen</a:t>
            </a:r>
            <a:r>
              <a:rPr lang="nl-NL" sz="2200" i="1" u="sng" dirty="0">
                <a:solidFill>
                  <a:srgbClr val="387038"/>
                </a:solidFill>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het is echt zo</a:t>
            </a:r>
          </a:p>
          <a:p>
            <a:pPr>
              <a:lnSpc>
                <a:spcPct val="107000"/>
              </a:lnSpc>
              <a:spcAft>
                <a:spcPts val="0"/>
              </a:spcAft>
            </a:pPr>
            <a:r>
              <a:rPr lang="nl-NL" sz="1600" dirty="0">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latin typeface="Century Gothic" panose="020B0502020202020204" pitchFamily="34" charset="0"/>
              <a:ea typeface="Calibri"/>
              <a:cs typeface="Times New Roman"/>
            </a:endParaRPr>
          </a:p>
          <a:p>
            <a:pPr algn="ctr">
              <a:lnSpc>
                <a:spcPct val="107000"/>
              </a:lnSpc>
            </a:pPr>
            <a:endParaRPr lang="nl-NL" sz="2000" i="1" dirty="0">
              <a:solidFill>
                <a:srgbClr val="387038"/>
              </a:solidFill>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Hij kwam </a:t>
            </a:r>
            <a:r>
              <a:rPr lang="nl-NL" sz="2200" i="1" u="sng" dirty="0">
                <a:solidFill>
                  <a:srgbClr val="387038"/>
                </a:solidFill>
                <a:latin typeface="Century Gothic" panose="020B0502020202020204" pitchFamily="34" charset="0"/>
                <a:ea typeface="Calibri"/>
                <a:cs typeface="Times New Roman"/>
              </a:rPr>
              <a:t>daadwerkelijk</a:t>
            </a:r>
            <a:r>
              <a:rPr lang="nl-NL" sz="2200" i="1" dirty="0">
                <a:solidFill>
                  <a:srgbClr val="387038"/>
                </a:solidFill>
                <a:latin typeface="Century Gothic" panose="020B0502020202020204" pitchFamily="34" charset="0"/>
                <a:ea typeface="Calibri"/>
                <a:cs typeface="Times New Roman"/>
              </a:rPr>
              <a:t> in een sneeuwstorm terecht. </a:t>
            </a: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16" name="Groep 15"/>
          <p:cNvGrpSpPr/>
          <p:nvPr/>
        </p:nvGrpSpPr>
        <p:grpSpPr>
          <a:xfrm>
            <a:off x="621953" y="2304174"/>
            <a:ext cx="3344635" cy="2646878"/>
            <a:chOff x="1405186" y="-1707942"/>
            <a:chExt cx="7813192" cy="5846424"/>
          </a:xfrm>
        </p:grpSpPr>
        <p:pic>
          <p:nvPicPr>
            <p:cNvPr id="17" name="Afbeelding 16" descr="Afbeelding met sneeuw, boom, buiten, lente&#10;&#10;Automatisch gegenereerde beschrijving">
              <a:extLst>
                <a:ext uri="{FF2B5EF4-FFF2-40B4-BE49-F238E27FC236}">
                  <a16:creationId xmlns:a16="http://schemas.microsoft.com/office/drawing/2014/main" xmlns="" id="{9333CEA6-66CA-4F87-BCBB-B26BD42622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5186" y="-1386522"/>
              <a:ext cx="7813192" cy="5203586"/>
            </a:xfrm>
            <a:prstGeom prst="rect">
              <a:avLst/>
            </a:prstGeom>
          </p:spPr>
        </p:pic>
        <p:sp>
          <p:nvSpPr>
            <p:cNvPr id="18" name="Tekstvak 17">
              <a:extLst>
                <a:ext uri="{FF2B5EF4-FFF2-40B4-BE49-F238E27FC236}">
                  <a16:creationId xmlns:a16="http://schemas.microsoft.com/office/drawing/2014/main" xmlns="" id="{E6BF47DC-2F46-4D46-9175-DAB878F9AB8E}"/>
                </a:ext>
              </a:extLst>
            </p:cNvPr>
            <p:cNvSpPr txBox="1"/>
            <p:nvPr/>
          </p:nvSpPr>
          <p:spPr>
            <a:xfrm>
              <a:off x="6588224" y="-1707942"/>
              <a:ext cx="1296143" cy="5846424"/>
            </a:xfrm>
            <a:prstGeom prst="rect">
              <a:avLst/>
            </a:prstGeom>
            <a:noFill/>
          </p:spPr>
          <p:txBody>
            <a:bodyPr wrap="square" rtlCol="0">
              <a:spAutoFit/>
            </a:bodyPr>
            <a:lstStyle/>
            <a:p>
              <a:r>
                <a:rPr lang="nl-NL" sz="16600" dirty="0">
                  <a:solidFill>
                    <a:srgbClr val="FF0000"/>
                  </a:solidFill>
                </a:rPr>
                <a:t>?</a:t>
              </a:r>
            </a:p>
          </p:txBody>
        </p:sp>
      </p:grpSp>
      <p:pic>
        <p:nvPicPr>
          <p:cNvPr id="1026" name="Picture 2" descr="C:\Users\dasg\Downloads\shutterstock_12968997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2276" y="2348880"/>
            <a:ext cx="2424100" cy="24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13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12737"/>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haarscherp</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vaag</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0103"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heel erg duidelijk</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sporen in de sneeuw zijn </a:t>
            </a:r>
            <a:r>
              <a:rPr lang="nl-NL" sz="2400" i="1" u="sng" dirty="0">
                <a:solidFill>
                  <a:srgbClr val="387038"/>
                </a:solidFill>
                <a:latin typeface="Century Gothic" panose="020B0502020202020204" pitchFamily="34" charset="0"/>
                <a:ea typeface="Calibri"/>
                <a:cs typeface="Times New Roman"/>
              </a:rPr>
              <a:t>haarscherp.</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duidelijk, niet helder</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1100" dirty="0">
              <a:latin typeface="Century Gothic" panose="020B0502020202020204" pitchFamily="34" charset="0"/>
              <a:ea typeface="Calibri"/>
              <a:cs typeface="Times New Roman"/>
            </a:endParaRPr>
          </a:p>
          <a:p>
            <a:pPr algn="ctr">
              <a:lnSpc>
                <a:spcPct val="107000"/>
              </a:lnSpc>
            </a:pPr>
            <a:endParaRPr lang="nl-NL" sz="20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 sporen in het bos zijn </a:t>
            </a:r>
            <a:r>
              <a:rPr lang="nl-NL" sz="2400" i="1" u="sng" dirty="0">
                <a:solidFill>
                  <a:srgbClr val="387038"/>
                </a:solidFill>
                <a:latin typeface="Century Gothic" panose="020B0502020202020204" pitchFamily="34" charset="0"/>
                <a:ea typeface="Calibri"/>
                <a:cs typeface="Times New Roman"/>
              </a:rPr>
              <a:t>vaag.</a:t>
            </a:r>
            <a:endParaRPr lang="nl-NL" sz="1100" u="sng"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050" name="Picture 2" descr="C:\Users\dasg\Downloads\shutterstock_52396400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75071" y="2415542"/>
            <a:ext cx="2688818" cy="208787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sg\Downloads\shutterstock_188936698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72200" y="2415542"/>
            <a:ext cx="2016224" cy="268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566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548680"/>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oppervlak</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de inhoud</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28800"/>
            <a:ext cx="425189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de buitenste of bovenste laag</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smtClean="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smtClean="0">
                <a:solidFill>
                  <a:srgbClr val="387038"/>
                </a:solidFill>
                <a:latin typeface="Century Gothic" panose="020B0502020202020204" pitchFamily="34" charset="0"/>
                <a:ea typeface="Calibri"/>
                <a:cs typeface="Times New Roman"/>
              </a:rPr>
              <a:t>Dierensporen </a:t>
            </a:r>
            <a:r>
              <a:rPr lang="nl-NL" sz="2400" i="1" dirty="0">
                <a:solidFill>
                  <a:srgbClr val="387038"/>
                </a:solidFill>
                <a:latin typeface="Century Gothic" panose="020B0502020202020204" pitchFamily="34" charset="0"/>
                <a:ea typeface="Calibri"/>
                <a:cs typeface="Times New Roman"/>
              </a:rPr>
              <a:t>kun je aan </a:t>
            </a:r>
            <a:r>
              <a:rPr lang="nl-NL" sz="2400" i="1" u="sng" dirty="0">
                <a:solidFill>
                  <a:srgbClr val="387038"/>
                </a:solidFill>
                <a:latin typeface="Century Gothic" panose="020B0502020202020204" pitchFamily="34" charset="0"/>
                <a:ea typeface="Calibri"/>
                <a:cs typeface="Times New Roman"/>
              </a:rPr>
              <a:t>het </a:t>
            </a:r>
            <a:r>
              <a:rPr lang="nl-NL" sz="2400" i="1" u="sng" dirty="0" smtClean="0">
                <a:solidFill>
                  <a:srgbClr val="387038"/>
                </a:solidFill>
                <a:latin typeface="Century Gothic" panose="020B0502020202020204" pitchFamily="34" charset="0"/>
                <a:ea typeface="Calibri"/>
                <a:cs typeface="Times New Roman"/>
              </a:rPr>
              <a:t>oppervlak</a:t>
            </a:r>
            <a:r>
              <a:rPr lang="nl-NL" sz="2400" i="1" dirty="0">
                <a:solidFill>
                  <a:srgbClr val="387038"/>
                </a:solidFill>
                <a:latin typeface="Century Gothic" panose="020B0502020202020204" pitchFamily="34" charset="0"/>
                <a:ea typeface="Calibri"/>
                <a:cs typeface="Times New Roman"/>
              </a:rPr>
              <a:t> vinden.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de binnenkant</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1100" dirty="0">
              <a:latin typeface="Century Gothic" panose="020B0502020202020204" pitchFamily="34" charset="0"/>
              <a:ea typeface="Calibri"/>
              <a:cs typeface="Times New Roman"/>
            </a:endParaRPr>
          </a:p>
          <a:p>
            <a:pPr algn="ctr">
              <a:lnSpc>
                <a:spcPct val="107000"/>
              </a:lnSpc>
            </a:pPr>
            <a:endParaRPr lang="nl-NL" sz="2000" i="1" dirty="0">
              <a:solidFill>
                <a:srgbClr val="387038"/>
              </a:solidFill>
              <a:latin typeface="Century Gothic" panose="020B0502020202020204" pitchFamily="34" charset="0"/>
              <a:ea typeface="Calibri"/>
              <a:cs typeface="Times New Roman"/>
            </a:endParaRPr>
          </a:p>
          <a:p>
            <a:pPr algn="ctr">
              <a:lnSpc>
                <a:spcPct val="107000"/>
              </a:lnSpc>
            </a:pPr>
            <a:endParaRPr lang="nl-NL" sz="3200" i="1" u="sng" dirty="0">
              <a:solidFill>
                <a:srgbClr val="387038"/>
              </a:solidFill>
              <a:latin typeface="Century Gothic" panose="020B0502020202020204" pitchFamily="34" charset="0"/>
              <a:ea typeface="Calibri"/>
              <a:cs typeface="Times New Roman"/>
            </a:endParaRPr>
          </a:p>
          <a:p>
            <a:pPr algn="ctr">
              <a:lnSpc>
                <a:spcPct val="107000"/>
              </a:lnSpc>
            </a:pPr>
            <a:r>
              <a:rPr lang="nl-NL" sz="2400" i="1" u="sng" dirty="0">
                <a:solidFill>
                  <a:srgbClr val="387038"/>
                </a:solidFill>
                <a:latin typeface="Century Gothic" panose="020B0502020202020204" pitchFamily="34" charset="0"/>
                <a:ea typeface="Calibri"/>
                <a:cs typeface="Times New Roman"/>
              </a:rPr>
              <a:t>De inhoud</a:t>
            </a:r>
            <a:r>
              <a:rPr lang="nl-NL" sz="2400" i="1" dirty="0">
                <a:solidFill>
                  <a:srgbClr val="387038"/>
                </a:solidFill>
                <a:latin typeface="Century Gothic" panose="020B0502020202020204" pitchFamily="34" charset="0"/>
                <a:ea typeface="Calibri"/>
                <a:cs typeface="Times New Roman"/>
              </a:rPr>
              <a:t> van de fles is bedorven.</a:t>
            </a:r>
            <a:endParaRPr lang="nl-NL" sz="1100" u="sng"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kstvak 2"/>
          <p:cNvSpPr txBox="1">
            <a:spLocks noChangeArrowheads="1"/>
          </p:cNvSpPr>
          <p:nvPr/>
        </p:nvSpPr>
        <p:spPr bwMode="auto">
          <a:xfrm>
            <a:off x="152400" y="44624"/>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het</a:t>
            </a:r>
            <a:endParaRPr lang="nl-NL" sz="60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xmlns="" id="{707D9132-EE7E-482C-BE53-C4CA622096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8206" y="2564904"/>
            <a:ext cx="3356750" cy="2178943"/>
          </a:xfrm>
          <a:prstGeom prst="rect">
            <a:avLst/>
          </a:prstGeom>
        </p:spPr>
      </p:pic>
      <p:pic>
        <p:nvPicPr>
          <p:cNvPr id="18" name="Afbeelding 17" descr="Afbeelding met muur, binnen&#10;&#10;Automatisch gegenereerde beschrijving">
            <a:extLst>
              <a:ext uri="{FF2B5EF4-FFF2-40B4-BE49-F238E27FC236}">
                <a16:creationId xmlns:a16="http://schemas.microsoft.com/office/drawing/2014/main" xmlns="" id="{FF4E16D9-E378-45E8-81BE-335539AEF7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8064" y="2584490"/>
            <a:ext cx="3312368" cy="2212662"/>
          </a:xfrm>
          <a:prstGeom prst="rect">
            <a:avLst/>
          </a:prstGeom>
        </p:spPr>
      </p:pic>
    </p:spTree>
    <p:extLst>
      <p:ext uri="{BB962C8B-B14F-4D97-AF65-F5344CB8AC3E}">
        <p14:creationId xmlns:p14="http://schemas.microsoft.com/office/powerpoint/2010/main" val="25570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9 – 2 maart 2021</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br>
              <a:rPr lang="nl-NL" sz="1100" i="1" dirty="0">
                <a:solidFill>
                  <a:srgbClr val="00B050"/>
                </a:solidFill>
                <a:latin typeface="Century Gothic" panose="020B0502020202020204" pitchFamily="34" charset="0"/>
              </a:rPr>
            </a:br>
            <a:r>
              <a:rPr lang="nl-NL" sz="1100" i="1" dirty="0">
                <a:solidFill>
                  <a:srgbClr val="00B050"/>
                </a:solidFill>
                <a:latin typeface="Century Gothic" panose="020B0502020202020204" pitchFamily="34" charset="0"/>
              </a:rPr>
              <a:t>Gerarda Das</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5212"/>
            <a:ext cx="9180512" cy="643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75657" y="450098"/>
            <a:ext cx="4738568" cy="8258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403648" y="442936"/>
            <a:ext cx="4896544" cy="82582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uit je dak gaan</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256927" y="3958708"/>
            <a:ext cx="2937897" cy="66567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39563" y="3947906"/>
            <a:ext cx="2620269" cy="68727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erg blij zijn</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5707927" y="3944784"/>
            <a:ext cx="3072608" cy="6795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724128" y="3937721"/>
            <a:ext cx="302433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erg boos zijn</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8" name="Text Box 14">
            <a:extLst>
              <a:ext uri="{FF2B5EF4-FFF2-40B4-BE49-F238E27FC236}">
                <a16:creationId xmlns:a16="http://schemas.microsoft.com/office/drawing/2014/main" xmlns="" id="{E59D3E84-1917-4034-8A1E-D97EA287C96A}"/>
              </a:ext>
            </a:extLst>
          </p:cNvPr>
          <p:cNvSpPr txBox="1"/>
          <p:nvPr/>
        </p:nvSpPr>
        <p:spPr>
          <a:xfrm>
            <a:off x="6300192" y="476672"/>
            <a:ext cx="2304256" cy="11521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Rechthoek 9">
            <a:extLst>
              <a:ext uri="{FF2B5EF4-FFF2-40B4-BE49-F238E27FC236}">
                <a16:creationId xmlns:a16="http://schemas.microsoft.com/office/drawing/2014/main" xmlns="" id="{EF06806C-EE1A-4950-B917-549BB6B5CBA8}"/>
              </a:ext>
            </a:extLst>
          </p:cNvPr>
          <p:cNvSpPr/>
          <p:nvPr/>
        </p:nvSpPr>
        <p:spPr>
          <a:xfrm>
            <a:off x="6372200" y="602685"/>
            <a:ext cx="2470697" cy="954107"/>
          </a:xfrm>
          <a:prstGeom prst="rect">
            <a:avLst/>
          </a:prstGeom>
        </p:spPr>
        <p:txBody>
          <a:bodyPr wrap="square">
            <a:spAutoFit/>
          </a:bodyPr>
          <a:lstStyle/>
          <a:p>
            <a:pPr lvl="0"/>
            <a:r>
              <a:rPr lang="nl-NL" sz="2800" dirty="0">
                <a:solidFill>
                  <a:prstClr val="black"/>
                </a:solidFill>
                <a:latin typeface="Century Gothic" panose="020B0502020202020204" pitchFamily="34" charset="0"/>
              </a:rPr>
              <a:t>= erg blij of boos zijn</a:t>
            </a:r>
          </a:p>
        </p:txBody>
      </p:sp>
      <p:pic>
        <p:nvPicPr>
          <p:cNvPr id="22" name="Afbeelding 21" descr="Afbeelding met pijl&#10;&#10;Automatisch gegenereerde beschrijving">
            <a:extLst>
              <a:ext uri="{FF2B5EF4-FFF2-40B4-BE49-F238E27FC236}">
                <a16:creationId xmlns:a16="http://schemas.microsoft.com/office/drawing/2014/main" xmlns="" id="{06D7EECD-4073-40C0-9845-A2B0E5F9A9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7057" y="4713315"/>
            <a:ext cx="1656184" cy="1324947"/>
          </a:xfrm>
          <a:prstGeom prst="rect">
            <a:avLst/>
          </a:prstGeom>
        </p:spPr>
      </p:pic>
      <p:pic>
        <p:nvPicPr>
          <p:cNvPr id="3074" name="Picture 2" descr="C:\Users\dasg\Downloads\shutterstock_109798400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43609" y="4690975"/>
            <a:ext cx="899988" cy="134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771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5212"/>
            <a:ext cx="9180512" cy="643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411758" y="450098"/>
            <a:ext cx="3384377" cy="8258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658058" y="430078"/>
            <a:ext cx="3049869" cy="82582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spoor</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256927" y="3958708"/>
            <a:ext cx="2937897" cy="66567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237497" y="3971967"/>
            <a:ext cx="3049868" cy="68727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het lavaspoor</a:t>
            </a:r>
            <a:endParaRPr lang="nl-NL" sz="2800" b="1" dirty="0">
              <a:effectLst/>
              <a:latin typeface="Century Gothic" panose="020B0502020202020204" pitchFamily="34" charset="0"/>
              <a:ea typeface="Calibri"/>
              <a:cs typeface="Times New Roman"/>
            </a:endParaRPr>
          </a:p>
        </p:txBody>
      </p:sp>
      <p:sp>
        <p:nvSpPr>
          <p:cNvPr id="9" name="Text Box 14"/>
          <p:cNvSpPr txBox="1"/>
          <p:nvPr/>
        </p:nvSpPr>
        <p:spPr>
          <a:xfrm>
            <a:off x="3347862" y="3937103"/>
            <a:ext cx="2485993" cy="6872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1" name="Text Box 14"/>
          <p:cNvSpPr txBox="1"/>
          <p:nvPr/>
        </p:nvSpPr>
        <p:spPr>
          <a:xfrm>
            <a:off x="5964505" y="3944784"/>
            <a:ext cx="2816030" cy="6795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860352" y="3937721"/>
            <a:ext cx="302433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vingerafdruk</a:t>
            </a:r>
            <a:endParaRPr lang="nl-NL" sz="28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9" name="Tekstvak 2">
            <a:extLst>
              <a:ext uri="{FF2B5EF4-FFF2-40B4-BE49-F238E27FC236}">
                <a16:creationId xmlns:a16="http://schemas.microsoft.com/office/drawing/2014/main" xmlns="" id="{AC91CAE5-5588-4CD4-9A77-6DC7B3B05213}"/>
              </a:ext>
            </a:extLst>
          </p:cNvPr>
          <p:cNvSpPr txBox="1">
            <a:spLocks noChangeArrowheads="1"/>
          </p:cNvSpPr>
          <p:nvPr/>
        </p:nvSpPr>
        <p:spPr bwMode="auto">
          <a:xfrm>
            <a:off x="3275856" y="3958707"/>
            <a:ext cx="2520279"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afdruk</a:t>
            </a:r>
            <a:endParaRPr lang="nl-NL" sz="2800" b="1" dirty="0">
              <a:effectLst/>
              <a:latin typeface="Century Gothic" panose="020B0502020202020204" pitchFamily="34" charset="0"/>
              <a:ea typeface="Calibri"/>
              <a:cs typeface="Times New Roman"/>
            </a:endParaRPr>
          </a:p>
        </p:txBody>
      </p:sp>
      <p:pic>
        <p:nvPicPr>
          <p:cNvPr id="20" name="Afbeelding 19"/>
          <p:cNvPicPr/>
          <p:nvPr/>
        </p:nvPicPr>
        <p:blipFill>
          <a:blip r:embed="rId4" cstate="email">
            <a:extLst>
              <a:ext uri="{28A0092B-C50C-407E-A947-70E740481C1C}">
                <a14:useLocalDpi xmlns:a14="http://schemas.microsoft.com/office/drawing/2010/main"/>
              </a:ext>
            </a:extLst>
          </a:blip>
          <a:stretch>
            <a:fillRect/>
          </a:stretch>
        </p:blipFill>
        <p:spPr>
          <a:xfrm rot="21235644" flipH="1">
            <a:off x="3812359" y="3352009"/>
            <a:ext cx="77946" cy="617567"/>
          </a:xfrm>
          <a:prstGeom prst="rect">
            <a:avLst/>
          </a:prstGeom>
        </p:spPr>
      </p:pic>
      <p:sp>
        <p:nvSpPr>
          <p:cNvPr id="18" name="Text Box 14">
            <a:extLst>
              <a:ext uri="{FF2B5EF4-FFF2-40B4-BE49-F238E27FC236}">
                <a16:creationId xmlns:a16="http://schemas.microsoft.com/office/drawing/2014/main" xmlns="" id="{E59D3E84-1917-4034-8A1E-D97EA287C96A}"/>
              </a:ext>
            </a:extLst>
          </p:cNvPr>
          <p:cNvSpPr txBox="1"/>
          <p:nvPr/>
        </p:nvSpPr>
        <p:spPr>
          <a:xfrm>
            <a:off x="5752233" y="473530"/>
            <a:ext cx="3028301" cy="17620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Rechthoek 9">
            <a:extLst>
              <a:ext uri="{FF2B5EF4-FFF2-40B4-BE49-F238E27FC236}">
                <a16:creationId xmlns:a16="http://schemas.microsoft.com/office/drawing/2014/main" xmlns="" id="{EF06806C-EE1A-4950-B917-549BB6B5CBA8}"/>
              </a:ext>
            </a:extLst>
          </p:cNvPr>
          <p:cNvSpPr/>
          <p:nvPr/>
        </p:nvSpPr>
        <p:spPr>
          <a:xfrm>
            <a:off x="5796135" y="476672"/>
            <a:ext cx="3118770" cy="1815882"/>
          </a:xfrm>
          <a:prstGeom prst="rect">
            <a:avLst/>
          </a:prstGeom>
        </p:spPr>
        <p:txBody>
          <a:bodyPr wrap="square">
            <a:spAutoFit/>
          </a:bodyPr>
          <a:lstStyle/>
          <a:p>
            <a:pPr lvl="0"/>
            <a:r>
              <a:rPr lang="nl-NL" sz="2800" dirty="0">
                <a:solidFill>
                  <a:prstClr val="black"/>
                </a:solidFill>
                <a:latin typeface="Century Gothic" panose="020B0502020202020204" pitchFamily="34" charset="0"/>
              </a:rPr>
              <a:t>= de aanwijzing, dat wat achtergebleven is</a:t>
            </a:r>
          </a:p>
        </p:txBody>
      </p:sp>
      <p:pic>
        <p:nvPicPr>
          <p:cNvPr id="2" name="Afbeelding 1">
            <a:extLst>
              <a:ext uri="{FF2B5EF4-FFF2-40B4-BE49-F238E27FC236}">
                <a16:creationId xmlns:a16="http://schemas.microsoft.com/office/drawing/2014/main" xmlns="" id="{50D6DAD3-79A5-45FD-B40A-32D1988547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801" y="4725695"/>
            <a:ext cx="2113965" cy="1411583"/>
          </a:xfrm>
          <a:prstGeom prst="rect">
            <a:avLst/>
          </a:prstGeom>
        </p:spPr>
      </p:pic>
      <p:pic>
        <p:nvPicPr>
          <p:cNvPr id="23" name="Afbeelding 22" descr="Afbeelding met persoon, hand&#10;&#10;Automatisch gegenereerde beschrijving">
            <a:extLst>
              <a:ext uri="{FF2B5EF4-FFF2-40B4-BE49-F238E27FC236}">
                <a16:creationId xmlns:a16="http://schemas.microsoft.com/office/drawing/2014/main" xmlns="" id="{25EFE3A2-65F0-408B-9C8E-F45DB2A242E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14225" y="4723562"/>
            <a:ext cx="2304294" cy="1354925"/>
          </a:xfrm>
          <a:prstGeom prst="rect">
            <a:avLst/>
          </a:prstGeom>
        </p:spPr>
      </p:pic>
      <p:pic>
        <p:nvPicPr>
          <p:cNvPr id="21" name="Afbeelding 20" descr="Afbeelding met buiten, vliegen, vogel, watervogel&#10;&#10;Automatisch gegenereerde beschrijving">
            <a:extLst>
              <a:ext uri="{FF2B5EF4-FFF2-40B4-BE49-F238E27FC236}">
                <a16:creationId xmlns:a16="http://schemas.microsoft.com/office/drawing/2014/main" xmlns="" id="{84A70CAA-A54E-4D41-A6AB-8103789E10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63888" y="4674051"/>
            <a:ext cx="2130999" cy="1419245"/>
          </a:xfrm>
          <a:prstGeom prst="rect">
            <a:avLst/>
          </a:prstGeom>
        </p:spPr>
      </p:pic>
    </p:spTree>
    <p:extLst>
      <p:ext uri="{BB962C8B-B14F-4D97-AF65-F5344CB8AC3E}">
        <p14:creationId xmlns:p14="http://schemas.microsoft.com/office/powerpoint/2010/main" val="1458073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2620" y="0"/>
            <a:ext cx="9141380" cy="3416320"/>
          </a:xfrm>
          <a:prstGeom prst="rect">
            <a:avLst/>
          </a:prstGeom>
          <a:noFill/>
        </p:spPr>
        <p:txBody>
          <a:bodyPr wrap="square" rtlCol="0">
            <a:spAutoFit/>
          </a:bodyPr>
          <a:lstStyle/>
          <a:p>
            <a:pPr fontAlgn="t"/>
            <a:r>
              <a:rPr lang="nl-NL" sz="7200" b="1" u="sng" dirty="0">
                <a:solidFill>
                  <a:prstClr val="black"/>
                </a:solidFill>
                <a:latin typeface="Century Gothic" panose="020B0502020202020204" pitchFamily="34" charset="0"/>
              </a:rPr>
              <a:t>slechts</a:t>
            </a:r>
            <a:endParaRPr lang="nl-NL" sz="8000" b="1" dirty="0">
              <a:solidFill>
                <a:prstClr val="black"/>
              </a:solidFill>
              <a:latin typeface="Century Gothic" panose="020B0502020202020204" pitchFamily="34" charset="0"/>
            </a:endParaRPr>
          </a:p>
          <a:p>
            <a:pPr lvl="0" fontAlgn="t"/>
            <a:r>
              <a:rPr lang="nl-NL" sz="6000" dirty="0">
                <a:solidFill>
                  <a:prstClr val="black"/>
                </a:solidFill>
                <a:latin typeface="Century Gothic" panose="020B0502020202020204" pitchFamily="34" charset="0"/>
              </a:rPr>
              <a:t>= </a:t>
            </a:r>
            <a:r>
              <a:rPr lang="nl-NL" sz="4800" dirty="0">
                <a:latin typeface="Century Gothic" panose="020B0502020202020204" pitchFamily="34" charset="0"/>
              </a:rPr>
              <a:t>maar, niet meer dan</a:t>
            </a:r>
            <a:endParaRPr lang="nl-NL" sz="2800" i="1" dirty="0">
              <a:solidFill>
                <a:srgbClr val="00B050"/>
              </a:solidFill>
              <a:latin typeface="Century Gothic" panose="020B0502020202020204" pitchFamily="34" charset="0"/>
            </a:endParaRPr>
          </a:p>
          <a:p>
            <a:pPr lvl="0" fontAlgn="t"/>
            <a:endParaRPr lang="nl-NL" sz="2800" i="1" dirty="0">
              <a:solidFill>
                <a:srgbClr val="00B050"/>
              </a:solidFill>
              <a:latin typeface="Century Gothic" panose="020B0502020202020204" pitchFamily="34" charset="0"/>
            </a:endParaRPr>
          </a:p>
          <a:p>
            <a:pPr fontAlgn="t"/>
            <a:r>
              <a:rPr lang="nl-NL" sz="2800" i="1" dirty="0">
                <a:solidFill>
                  <a:srgbClr val="00B050"/>
                </a:solidFill>
                <a:latin typeface="Century Gothic" panose="020B0502020202020204" pitchFamily="34" charset="0"/>
              </a:rPr>
              <a:t>In Nederland komen we </a:t>
            </a:r>
            <a:r>
              <a:rPr lang="nl-NL" sz="2800" i="1" u="sng" dirty="0">
                <a:solidFill>
                  <a:srgbClr val="00B050"/>
                </a:solidFill>
                <a:latin typeface="Century Gothic" panose="020B0502020202020204" pitchFamily="34" charset="0"/>
              </a:rPr>
              <a:t>slechts</a:t>
            </a:r>
            <a:r>
              <a:rPr lang="nl-NL" sz="2800" i="1" dirty="0">
                <a:solidFill>
                  <a:srgbClr val="00B050"/>
                </a:solidFill>
                <a:latin typeface="Century Gothic" panose="020B0502020202020204" pitchFamily="34" charset="0"/>
              </a:rPr>
              <a:t> </a:t>
            </a:r>
            <a:r>
              <a:rPr lang="nl-NL" sz="2800" i="1" dirty="0" smtClean="0">
                <a:solidFill>
                  <a:srgbClr val="00B050"/>
                </a:solidFill>
                <a:latin typeface="Century Gothic" panose="020B0502020202020204" pitchFamily="34" charset="0"/>
              </a:rPr>
              <a:t>éé</a:t>
            </a:r>
            <a:r>
              <a:rPr lang="nl-NL" sz="2800" i="1" dirty="0" smtClean="0">
                <a:solidFill>
                  <a:srgbClr val="00B050"/>
                </a:solidFill>
                <a:latin typeface="Century Gothic" panose="020B0502020202020204" pitchFamily="34" charset="0"/>
              </a:rPr>
              <a:t>n </a:t>
            </a:r>
            <a:r>
              <a:rPr lang="nl-NL" sz="2800" i="1" dirty="0">
                <a:solidFill>
                  <a:srgbClr val="00B050"/>
                </a:solidFill>
                <a:latin typeface="Century Gothic" panose="020B0502020202020204" pitchFamily="34" charset="0"/>
              </a:rPr>
              <a:t>keer in de paar jaar in een sneeuwstorm terecht.</a:t>
            </a:r>
            <a:r>
              <a:rPr lang="nl-NL" sz="1050" dirty="0">
                <a:solidFill>
                  <a:prstClr val="black"/>
                </a:solidFill>
                <a:latin typeface="Century Gothic" panose="020B0502020202020204" pitchFamily="34" charset="0"/>
              </a:rPr>
              <a:t>  </a:t>
            </a:r>
            <a:endParaRPr lang="nl-NL" sz="3200" i="1" dirty="0">
              <a:solidFill>
                <a:srgbClr val="00B050"/>
              </a:solidFill>
              <a:latin typeface="Century Gothic" panose="020B0502020202020204" pitchFamily="34" charset="0"/>
            </a:endParaRPr>
          </a:p>
        </p:txBody>
      </p:sp>
      <p:sp>
        <p:nvSpPr>
          <p:cNvPr id="4" name="Rechthoek 3"/>
          <p:cNvSpPr/>
          <p:nvPr/>
        </p:nvSpPr>
        <p:spPr>
          <a:xfrm>
            <a:off x="179512" y="5335954"/>
            <a:ext cx="7586148" cy="923330"/>
          </a:xfrm>
          <a:prstGeom prst="rect">
            <a:avLst/>
          </a:prstGeom>
        </p:spPr>
        <p:txBody>
          <a:bodyPr wrap="square">
            <a:spAutoFit/>
          </a:bodyPr>
          <a:lstStyle/>
          <a:p>
            <a:pPr lvl="0" fontAlgn="t"/>
            <a:r>
              <a:rPr lang="nl-NL" sz="3600" dirty="0">
                <a:solidFill>
                  <a:prstClr val="black"/>
                </a:solidFill>
                <a:latin typeface="Century Gothic" panose="020B0502020202020204" pitchFamily="34" charset="0"/>
              </a:rPr>
              <a:t/>
            </a:r>
            <a:br>
              <a:rPr lang="nl-NL" sz="3600" dirty="0">
                <a:solidFill>
                  <a:prstClr val="black"/>
                </a:solidFill>
                <a:latin typeface="Century Gothic" panose="020B0502020202020204" pitchFamily="34" charset="0"/>
              </a:rPr>
            </a:br>
            <a:endParaRPr lang="nl-NL" dirty="0">
              <a:latin typeface="Century Gothic" panose="020B0502020202020204" pitchFamily="34" charset="0"/>
            </a:endParaRPr>
          </a:p>
        </p:txBody>
      </p:sp>
      <p:sp>
        <p:nvSpPr>
          <p:cNvPr id="7" name="Tekstvak 6"/>
          <p:cNvSpPr txBox="1"/>
          <p:nvPr/>
        </p:nvSpPr>
        <p:spPr>
          <a:xfrm>
            <a:off x="0" y="3528679"/>
            <a:ext cx="9141380" cy="2985433"/>
          </a:xfrm>
          <a:prstGeom prst="rect">
            <a:avLst/>
          </a:prstGeom>
          <a:noFill/>
        </p:spPr>
        <p:txBody>
          <a:bodyPr wrap="square" rtlCol="0">
            <a:spAutoFit/>
          </a:bodyPr>
          <a:lstStyle/>
          <a:p>
            <a:pPr fontAlgn="t"/>
            <a:r>
              <a:rPr lang="nl-NL" sz="7200" b="1" u="sng" dirty="0">
                <a:solidFill>
                  <a:prstClr val="black"/>
                </a:solidFill>
                <a:latin typeface="Century Gothic" panose="020B0502020202020204" pitchFamily="34" charset="0"/>
              </a:rPr>
              <a:t>volgen</a:t>
            </a:r>
            <a:endParaRPr lang="nl-NL" sz="8000" b="1" dirty="0">
              <a:solidFill>
                <a:prstClr val="black"/>
              </a:solidFill>
              <a:latin typeface="Century Gothic" panose="020B0502020202020204" pitchFamily="34" charset="0"/>
            </a:endParaRPr>
          </a:p>
          <a:p>
            <a:pPr lvl="0" fontAlgn="t"/>
            <a:r>
              <a:rPr lang="nl-NL" sz="6000" dirty="0">
                <a:solidFill>
                  <a:prstClr val="black"/>
                </a:solidFill>
                <a:latin typeface="Century Gothic" panose="020B0502020202020204" pitchFamily="34" charset="0"/>
              </a:rPr>
              <a:t>= </a:t>
            </a:r>
            <a:r>
              <a:rPr lang="nl-NL" sz="4800" dirty="0">
                <a:solidFill>
                  <a:prstClr val="black"/>
                </a:solidFill>
                <a:latin typeface="Century Gothic" panose="020B0502020202020204" pitchFamily="34" charset="0"/>
              </a:rPr>
              <a:t>erna komen</a:t>
            </a:r>
            <a:endParaRPr lang="nl-NL" sz="2800" i="1" dirty="0">
              <a:solidFill>
                <a:srgbClr val="00B050"/>
              </a:solidFill>
              <a:latin typeface="Century Gothic" panose="020B0502020202020204" pitchFamily="34" charset="0"/>
            </a:endParaRPr>
          </a:p>
          <a:p>
            <a:pPr lvl="0" fontAlgn="t"/>
            <a:r>
              <a:rPr lang="nl-NL" sz="2800" i="1" dirty="0">
                <a:solidFill>
                  <a:srgbClr val="00B050"/>
                </a:solidFill>
                <a:latin typeface="Century Gothic" panose="020B0502020202020204" pitchFamily="34" charset="0"/>
              </a:rPr>
              <a:t>Als je eenmaal een mooi spoor hebt </a:t>
            </a:r>
            <a:r>
              <a:rPr lang="nl-NL" sz="2800" i="1" dirty="0" smtClean="0">
                <a:solidFill>
                  <a:srgbClr val="00B050"/>
                </a:solidFill>
                <a:latin typeface="Century Gothic" panose="020B0502020202020204" pitchFamily="34" charset="0"/>
              </a:rPr>
              <a:t>gevonden,</a:t>
            </a:r>
            <a:r>
              <a:rPr lang="nl-NL" sz="2800" i="1" dirty="0">
                <a:solidFill>
                  <a:srgbClr val="00B050"/>
                </a:solidFill>
                <a:latin typeface="Century Gothic" panose="020B0502020202020204" pitchFamily="34" charset="0"/>
              </a:rPr>
              <a:t> </a:t>
            </a:r>
            <a:r>
              <a:rPr lang="nl-NL" sz="2800" i="1" u="sng" dirty="0">
                <a:solidFill>
                  <a:srgbClr val="00B050"/>
                </a:solidFill>
                <a:latin typeface="Century Gothic" panose="020B0502020202020204" pitchFamily="34" charset="0"/>
              </a:rPr>
              <a:t>volgen</a:t>
            </a:r>
            <a:r>
              <a:rPr lang="nl-NL" sz="2800" i="1" dirty="0">
                <a:solidFill>
                  <a:srgbClr val="00B050"/>
                </a:solidFill>
                <a:latin typeface="Century Gothic" panose="020B0502020202020204" pitchFamily="34" charset="0"/>
              </a:rPr>
              <a:t> er vaak wel anderen.</a:t>
            </a:r>
            <a:r>
              <a:rPr lang="nl-NL" sz="1050" dirty="0">
                <a:solidFill>
                  <a:prstClr val="black"/>
                </a:solidFill>
                <a:latin typeface="Century Gothic" panose="020B0502020202020204" pitchFamily="34" charset="0"/>
              </a:rPr>
              <a:t>  </a:t>
            </a:r>
            <a:endParaRPr lang="nl-NL" sz="3200" i="1" dirty="0">
              <a:solidFill>
                <a:srgbClr val="00B050"/>
              </a:solidFill>
              <a:latin typeface="Century Gothic" panose="020B0502020202020204" pitchFamily="34" charset="0"/>
            </a:endParaRPr>
          </a:p>
        </p:txBody>
      </p:sp>
      <p:pic>
        <p:nvPicPr>
          <p:cNvPr id="6" name="Afbeelding 5">
            <a:extLst>
              <a:ext uri="{FF2B5EF4-FFF2-40B4-BE49-F238E27FC236}">
                <a16:creationId xmlns:a16="http://schemas.microsoft.com/office/drawing/2014/main" xmlns="" id="{F0671BB1-AA7C-45E6-9EF9-CF0AF987B3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76255" y="1"/>
            <a:ext cx="2102761" cy="1282618"/>
          </a:xfrm>
          <a:prstGeom prst="rect">
            <a:avLst/>
          </a:prstGeom>
        </p:spPr>
      </p:pic>
      <p:pic>
        <p:nvPicPr>
          <p:cNvPr id="10" name="Afbeelding 9">
            <a:extLst>
              <a:ext uri="{FF2B5EF4-FFF2-40B4-BE49-F238E27FC236}">
                <a16:creationId xmlns:a16="http://schemas.microsoft.com/office/drawing/2014/main" xmlns="" id="{742DDD99-9D80-48A4-9624-F02E93DFDD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6894" y="3604308"/>
            <a:ext cx="3615572" cy="1912924"/>
          </a:xfrm>
          <a:prstGeom prst="rect">
            <a:avLst/>
          </a:prstGeom>
        </p:spPr>
      </p:pic>
    </p:spTree>
    <p:extLst>
      <p:ext uri="{BB962C8B-B14F-4D97-AF65-F5344CB8AC3E}">
        <p14:creationId xmlns:p14="http://schemas.microsoft.com/office/powerpoint/2010/main" val="1048452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het spoor</a:t>
            </a:r>
          </a:p>
        </p:txBody>
      </p:sp>
      <p:pic>
        <p:nvPicPr>
          <p:cNvPr id="3" name="Afbeelding 2" descr="Afbeelding met grond, buiten, gebouw, zand&#10;&#10;Automatisch gegenereerde beschrijving">
            <a:extLst>
              <a:ext uri="{FF2B5EF4-FFF2-40B4-BE49-F238E27FC236}">
                <a16:creationId xmlns:a16="http://schemas.microsoft.com/office/drawing/2014/main" xmlns="" id="{A9D45FDF-A1EA-4F4E-BFAD-D0BD01750D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412776"/>
            <a:ext cx="7776864" cy="5163837"/>
          </a:xfrm>
          <a:prstGeom prst="rect">
            <a:avLst/>
          </a:prstGeom>
        </p:spPr>
      </p:pic>
    </p:spTree>
    <p:extLst>
      <p:ext uri="{BB962C8B-B14F-4D97-AF65-F5344CB8AC3E}">
        <p14:creationId xmlns:p14="http://schemas.microsoft.com/office/powerpoint/2010/main" val="1671368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1913" y="-27384"/>
            <a:ext cx="9428449" cy="1323439"/>
          </a:xfrm>
          <a:prstGeom prst="rect">
            <a:avLst/>
          </a:prstGeom>
          <a:noFill/>
        </p:spPr>
        <p:txBody>
          <a:bodyPr wrap="square" rtlCol="0">
            <a:spAutoFit/>
          </a:bodyPr>
          <a:lstStyle/>
          <a:p>
            <a:r>
              <a:rPr lang="nl-NL" sz="7800" b="1" u="sng" dirty="0">
                <a:latin typeface="Century Gothic" panose="020B0502020202020204" pitchFamily="34" charset="0"/>
              </a:rPr>
              <a:t>uit je dak gaan</a:t>
            </a:r>
          </a:p>
        </p:txBody>
      </p:sp>
      <p:pic>
        <p:nvPicPr>
          <p:cNvPr id="3" name="Afbeelding 2" descr="Afbeelding met tekst, vectorafbeeldingen&#10;&#10;Automatisch gegenereerde beschrijving">
            <a:extLst>
              <a:ext uri="{FF2B5EF4-FFF2-40B4-BE49-F238E27FC236}">
                <a16:creationId xmlns:a16="http://schemas.microsoft.com/office/drawing/2014/main" xmlns="" id="{4645C867-799A-4386-A156-53405CA077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1628800"/>
            <a:ext cx="4248472" cy="2798842"/>
          </a:xfrm>
          <a:prstGeom prst="rect">
            <a:avLst/>
          </a:prstGeom>
        </p:spPr>
      </p:pic>
      <p:pic>
        <p:nvPicPr>
          <p:cNvPr id="5" name="Afbeelding 4" descr="Afbeelding met pijl&#10;&#10;Automatisch gegenereerde beschrijving">
            <a:extLst>
              <a:ext uri="{FF2B5EF4-FFF2-40B4-BE49-F238E27FC236}">
                <a16:creationId xmlns:a16="http://schemas.microsoft.com/office/drawing/2014/main" xmlns="" id="{06D7EECD-4073-40C0-9845-A2B0E5F9A9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7984" y="3097763"/>
            <a:ext cx="4430266" cy="3544213"/>
          </a:xfrm>
          <a:prstGeom prst="rect">
            <a:avLst/>
          </a:prstGeom>
        </p:spPr>
      </p:pic>
    </p:spTree>
    <p:extLst>
      <p:ext uri="{BB962C8B-B14F-4D97-AF65-F5344CB8AC3E}">
        <p14:creationId xmlns:p14="http://schemas.microsoft.com/office/powerpoint/2010/main" val="3564345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arriveren</a:t>
            </a:r>
          </a:p>
        </p:txBody>
      </p:sp>
      <p:pic>
        <p:nvPicPr>
          <p:cNvPr id="3" name="Afbeelding 2">
            <a:extLst>
              <a:ext uri="{FF2B5EF4-FFF2-40B4-BE49-F238E27FC236}">
                <a16:creationId xmlns:a16="http://schemas.microsoft.com/office/drawing/2014/main" xmlns="" id="{EF3E4B95-9DD3-4A3F-ACB3-9C2F4AB7B4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88" y="1484784"/>
            <a:ext cx="5229200" cy="5229200"/>
          </a:xfrm>
          <a:prstGeom prst="rect">
            <a:avLst/>
          </a:prstGeom>
        </p:spPr>
      </p:pic>
      <p:pic>
        <p:nvPicPr>
          <p:cNvPr id="4" name="Afbeelding 3">
            <a:extLst>
              <a:ext uri="{FF2B5EF4-FFF2-40B4-BE49-F238E27FC236}">
                <a16:creationId xmlns:a16="http://schemas.microsoft.com/office/drawing/2014/main" xmlns="" id="{9CEFCE42-E47D-43AD-A037-606C8341AF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8484" y="5025893"/>
            <a:ext cx="954107" cy="542591"/>
          </a:xfrm>
          <a:prstGeom prst="rect">
            <a:avLst/>
          </a:prstGeom>
        </p:spPr>
      </p:pic>
    </p:spTree>
    <p:extLst>
      <p:ext uri="{BB962C8B-B14F-4D97-AF65-F5344CB8AC3E}">
        <p14:creationId xmlns:p14="http://schemas.microsoft.com/office/powerpoint/2010/main" val="366114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het oppervlak</a:t>
            </a:r>
          </a:p>
        </p:txBody>
      </p:sp>
      <p:pic>
        <p:nvPicPr>
          <p:cNvPr id="3" name="Afbeelding 2">
            <a:extLst>
              <a:ext uri="{FF2B5EF4-FFF2-40B4-BE49-F238E27FC236}">
                <a16:creationId xmlns:a16="http://schemas.microsoft.com/office/drawing/2014/main" xmlns="" id="{4E2A4D97-2C98-468B-B52B-C6301814EF1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484783"/>
            <a:ext cx="7704856" cy="4931107"/>
          </a:xfrm>
          <a:prstGeom prst="rect">
            <a:avLst/>
          </a:prstGeom>
        </p:spPr>
      </p:pic>
      <p:sp>
        <p:nvSpPr>
          <p:cNvPr id="4" name="Pijl: omlaag 3">
            <a:extLst>
              <a:ext uri="{FF2B5EF4-FFF2-40B4-BE49-F238E27FC236}">
                <a16:creationId xmlns:a16="http://schemas.microsoft.com/office/drawing/2014/main" xmlns="" id="{D37CB15C-7754-43B1-8CF8-8D549B118728}"/>
              </a:ext>
            </a:extLst>
          </p:cNvPr>
          <p:cNvSpPr/>
          <p:nvPr/>
        </p:nvSpPr>
        <p:spPr>
          <a:xfrm rot="2860289">
            <a:off x="4525824" y="3429001"/>
            <a:ext cx="504056"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348724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volgen</a:t>
            </a:r>
          </a:p>
        </p:txBody>
      </p:sp>
      <p:pic>
        <p:nvPicPr>
          <p:cNvPr id="2" name="Afbeelding 1">
            <a:extLst>
              <a:ext uri="{FF2B5EF4-FFF2-40B4-BE49-F238E27FC236}">
                <a16:creationId xmlns:a16="http://schemas.microsoft.com/office/drawing/2014/main" xmlns="" id="{5E1E804B-F516-4FDB-BE5B-101673765F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700808"/>
            <a:ext cx="8100392" cy="4285748"/>
          </a:xfrm>
          <a:prstGeom prst="rect">
            <a:avLst/>
          </a:prstGeom>
        </p:spPr>
      </p:pic>
    </p:spTree>
    <p:extLst>
      <p:ext uri="{BB962C8B-B14F-4D97-AF65-F5344CB8AC3E}">
        <p14:creationId xmlns:p14="http://schemas.microsoft.com/office/powerpoint/2010/main" val="35970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haarscherp</a:t>
            </a:r>
          </a:p>
        </p:txBody>
      </p:sp>
      <p:pic>
        <p:nvPicPr>
          <p:cNvPr id="3" name="Afbeelding 2" descr="Afbeelding met buiten, vliegen, vogel, watervogel&#10;&#10;Automatisch gegenereerde beschrijving">
            <a:extLst>
              <a:ext uri="{FF2B5EF4-FFF2-40B4-BE49-F238E27FC236}">
                <a16:creationId xmlns:a16="http://schemas.microsoft.com/office/drawing/2014/main" xmlns="" id="{8316940C-5CFD-4ADD-B649-2FF6A77A53D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484783"/>
            <a:ext cx="7776864" cy="5179391"/>
          </a:xfrm>
          <a:prstGeom prst="rect">
            <a:avLst/>
          </a:prstGeom>
        </p:spPr>
      </p:pic>
    </p:spTree>
    <p:extLst>
      <p:ext uri="{BB962C8B-B14F-4D97-AF65-F5344CB8AC3E}">
        <p14:creationId xmlns:p14="http://schemas.microsoft.com/office/powerpoint/2010/main" val="2226478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mogelijk</a:t>
            </a:r>
          </a:p>
        </p:txBody>
      </p:sp>
      <p:pic>
        <p:nvPicPr>
          <p:cNvPr id="3" name="Afbeelding 2" descr="Afbeelding met sneeuw, boom, buiten, lente&#10;&#10;Automatisch gegenereerde beschrijving">
            <a:extLst>
              <a:ext uri="{FF2B5EF4-FFF2-40B4-BE49-F238E27FC236}">
                <a16:creationId xmlns:a16="http://schemas.microsoft.com/office/drawing/2014/main" xmlns="" id="{9333CEA6-66CA-4F87-BCBB-B26BD42622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336" y="1412776"/>
            <a:ext cx="7813192" cy="5203586"/>
          </a:xfrm>
          <a:prstGeom prst="rect">
            <a:avLst/>
          </a:prstGeom>
        </p:spPr>
      </p:pic>
      <p:sp>
        <p:nvSpPr>
          <p:cNvPr id="2" name="Tekstvak 1">
            <a:extLst>
              <a:ext uri="{FF2B5EF4-FFF2-40B4-BE49-F238E27FC236}">
                <a16:creationId xmlns:a16="http://schemas.microsoft.com/office/drawing/2014/main" xmlns="" id="{E6BF47DC-2F46-4D46-9175-DAB878F9AB8E}"/>
              </a:ext>
            </a:extLst>
          </p:cNvPr>
          <p:cNvSpPr txBox="1"/>
          <p:nvPr/>
        </p:nvSpPr>
        <p:spPr>
          <a:xfrm>
            <a:off x="6588224" y="1916832"/>
            <a:ext cx="1296144" cy="3770263"/>
          </a:xfrm>
          <a:prstGeom prst="rect">
            <a:avLst/>
          </a:prstGeom>
          <a:noFill/>
        </p:spPr>
        <p:txBody>
          <a:bodyPr wrap="square" rtlCol="0">
            <a:spAutoFit/>
          </a:bodyPr>
          <a:lstStyle/>
          <a:p>
            <a:r>
              <a:rPr lang="nl-NL" sz="23900" dirty="0">
                <a:solidFill>
                  <a:srgbClr val="FF0000"/>
                </a:solidFill>
              </a:rPr>
              <a:t>?</a:t>
            </a:r>
          </a:p>
        </p:txBody>
      </p:sp>
    </p:spTree>
    <p:extLst>
      <p:ext uri="{BB962C8B-B14F-4D97-AF65-F5344CB8AC3E}">
        <p14:creationId xmlns:p14="http://schemas.microsoft.com/office/powerpoint/2010/main" val="258174638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28272</TotalTime>
  <Words>261</Words>
  <Application>Microsoft Office PowerPoint</Application>
  <PresentationFormat>Diavoorstelling (4:3)</PresentationFormat>
  <Paragraphs>246</Paragraphs>
  <Slides>22</Slides>
  <Notes>12</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5320</cp:revision>
  <cp:lastPrinted>2020-09-14T11:15:22Z</cp:lastPrinted>
  <dcterms:created xsi:type="dcterms:W3CDTF">2014-06-10T08:03:16Z</dcterms:created>
  <dcterms:modified xsi:type="dcterms:W3CDTF">2021-03-02T10:53:36Z</dcterms:modified>
</cp:coreProperties>
</file>