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290" r:id="rId2"/>
    <p:sldId id="1320" r:id="rId3"/>
    <p:sldId id="1308" r:id="rId4"/>
    <p:sldId id="548" r:id="rId5"/>
    <p:sldId id="1314" r:id="rId6"/>
    <p:sldId id="1226" r:id="rId7"/>
    <p:sldId id="1315" r:id="rId8"/>
    <p:sldId id="1238" r:id="rId9"/>
    <p:sldId id="1245" r:id="rId10"/>
    <p:sldId id="1244" r:id="rId11"/>
    <p:sldId id="1241" r:id="rId12"/>
    <p:sldId id="1265" r:id="rId13"/>
    <p:sldId id="1291" r:id="rId14"/>
    <p:sldId id="1266" r:id="rId15"/>
    <p:sldId id="1243" r:id="rId16"/>
    <p:sldId id="934" r:id="rId17"/>
    <p:sldId id="1301" r:id="rId18"/>
    <p:sldId id="1317" r:id="rId19"/>
    <p:sldId id="1316" r:id="rId20"/>
    <p:sldId id="1318" r:id="rId21"/>
    <p:sldId id="1303" r:id="rId22"/>
    <p:sldId id="1319" r:id="rId23"/>
    <p:sldId id="1284" r:id="rId24"/>
    <p:sldId id="1296"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290"/>
            <p14:sldId id="1320"/>
            <p14:sldId id="1308"/>
            <p14:sldId id="548"/>
            <p14:sldId id="1314"/>
            <p14:sldId id="1226"/>
            <p14:sldId id="1315"/>
            <p14:sldId id="1238"/>
            <p14:sldId id="1245"/>
            <p14:sldId id="1244"/>
            <p14:sldId id="1241"/>
            <p14:sldId id="1265"/>
            <p14:sldId id="1291"/>
            <p14:sldId id="1266"/>
            <p14:sldId id="1243"/>
            <p14:sldId id="934"/>
            <p14:sldId id="1301"/>
            <p14:sldId id="1317"/>
            <p14:sldId id="1316"/>
            <p14:sldId id="1318"/>
            <p14:sldId id="1303"/>
            <p14:sldId id="1319"/>
            <p14:sldId id="1284"/>
            <p14:sldId id="129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62" autoAdjust="0"/>
    <p:restoredTop sz="94063" autoAdjust="0"/>
  </p:normalViewPr>
  <p:slideViewPr>
    <p:cSldViewPr>
      <p:cViewPr>
        <p:scale>
          <a:sx n="70" d="100"/>
          <a:sy n="70" d="100"/>
        </p:scale>
        <p:origin x="-114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9-2-2021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9-2-2021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endParaRPr lang="nl-NL" sz="1400"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50698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58816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87330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9-2-2021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9-2-2021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9-2-2021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9-2-2021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9-2-2021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9-2-2021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9-2-2021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4UhKRbwZyv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16.pn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iZyVQeqZhhE"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De tweede dia van de PowerPoint is voor jullie als ouders. </a:t>
            </a:r>
            <a:br>
              <a:rPr lang="nl-NL" sz="1400" dirty="0"/>
            </a:br>
            <a:r>
              <a:rPr lang="nl-NL" sz="1400" dirty="0"/>
              <a:t>Op deze tweede dia staat een verhaaltje met daarin onderstreept de moeilijke woorden die in de </a:t>
            </a:r>
            <a:r>
              <a:rPr lang="nl-NL" sz="1400" dirty="0" err="1"/>
              <a:t>Nieuwsbegriptekst</a:t>
            </a:r>
            <a:r>
              <a:rPr lang="nl-NL" sz="1400" dirty="0"/>
              <a:t> staan. De tekst gaat doelbewust over iets anders dan de tekst van Nieuwsbegrip. Zo voorkom je dat kinderen al weten waar de Nieuwsbegripstekst over gaat. Je leest de tekst voor en bij elk onderstreept woord klik je op de dia in de PowerPoint. Jullie kind ziet nu een plaatje, foto, tekening of uitleg van het onderstreepte woord. </a:t>
            </a:r>
            <a:br>
              <a:rPr lang="nl-NL" sz="1400" dirty="0"/>
            </a:br>
            <a:r>
              <a:rPr lang="nl-NL" sz="1400" b="1" cap="all" dirty="0"/>
              <a:t/>
            </a: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 Hier zien jullie de woorden nogmaals maar dan in relatie met een ander woord / andere woorden. Jullie bekijken en lezen deze woorden nadat je het verhaaltje hebt voorgelezen. Kies 2 woorden uit die jullie de komende week extra gaan oefenen. Misschien lukt het om ze uit te printen. Anders laat je je kind de woorden overschrijven en een tekening erbij maken. Plak het woord op de koelkast of op de muur. Laat het woord vaker terugkomen in gesprekken en gebruik het woord soms ook expres! Jullie kunnen er ook spelletjes mee doen. Op deze manier zal je kind het woord gemakkelijker onthouden en zelf gaan gebruiken.  </a:t>
            </a:r>
          </a:p>
          <a:p>
            <a:endParaRPr lang="nl-NL" sz="1400" dirty="0"/>
          </a:p>
          <a:p>
            <a:r>
              <a:rPr lang="nl-NL" sz="1400" b="1" dirty="0">
                <a:solidFill>
                  <a:srgbClr val="C00000"/>
                </a:solidFill>
              </a:rPr>
              <a:t>UITLEGFILMPJE</a:t>
            </a:r>
          </a:p>
          <a:p>
            <a:r>
              <a:rPr lang="nl-NL" sz="1400" dirty="0"/>
              <a:t>Wil je een demo-filmpje zien over het gebruik van weerwoord? Kijk dan hier: </a:t>
            </a:r>
            <a:r>
              <a:rPr lang="nl-NL" sz="1400" u="sng" dirty="0">
                <a:hlinkClick r:id="rId2"/>
              </a:rPr>
              <a:t>https://youtu.be/E8FCTOHToDM</a:t>
            </a:r>
            <a:r>
              <a:rPr lang="nl-NL" sz="1400" dirty="0"/>
              <a:t> Spelletjesideetjes vind je hier: </a:t>
            </a:r>
            <a:r>
              <a:rPr lang="nl-NL" sz="1400" dirty="0">
                <a:hlinkClick r:id="rId3"/>
              </a:rPr>
              <a:t>https://weerwoord.kentalis.nl/consolideerspelletjes</a:t>
            </a:r>
            <a:endParaRPr lang="nl-NL" sz="1400" dirty="0"/>
          </a:p>
          <a:p>
            <a:endParaRPr lang="nl-NL" sz="1400" b="1" cap="all" dirty="0"/>
          </a:p>
          <a:p>
            <a:r>
              <a:rPr lang="nl-NL" sz="1400" b="1" cap="all" dirty="0">
                <a:solidFill>
                  <a:srgbClr val="C00000"/>
                </a:solidFill>
              </a:rPr>
              <a:t>Samengevat:</a:t>
            </a:r>
            <a:endParaRPr lang="nl-NL" sz="1400" dirty="0">
              <a:solidFill>
                <a:srgbClr val="C00000"/>
              </a:solidFill>
            </a:endParaRPr>
          </a:p>
          <a:p>
            <a:pPr lvl="0"/>
            <a:r>
              <a:rPr lang="nl-NL" sz="1400" dirty="0"/>
              <a:t>1) Start de PowerPoint van Weerwoord. </a:t>
            </a:r>
          </a:p>
          <a:p>
            <a:pPr lvl="0"/>
            <a:r>
              <a:rPr lang="nl-NL" sz="1400" dirty="0"/>
              <a:t>2) Print de tweede dia uit zodat je deze kunt voorlezen. </a:t>
            </a:r>
          </a:p>
          <a:p>
            <a:pPr lvl="0"/>
            <a:r>
              <a:rPr lang="nl-NL" sz="1400" dirty="0"/>
              <a:t>3) Klik tijdens het voorlezen bij elk onderstreept woord op de dia. </a:t>
            </a:r>
          </a:p>
          <a:p>
            <a:pPr lvl="0"/>
            <a:r>
              <a:rPr lang="nl-NL" sz="1400" dirty="0"/>
              <a:t>4) Bekijk en praat samen over de woorden voor de woordmuur.</a:t>
            </a:r>
          </a:p>
          <a:p>
            <a:pPr lvl="0"/>
            <a:r>
              <a:rPr lang="nl-NL" sz="1400" dirty="0"/>
              <a:t>5) Kies er 2 die je deze week extra gaat oefenen</a:t>
            </a:r>
          </a:p>
          <a:p>
            <a:pPr lvl="0"/>
            <a:r>
              <a:rPr lang="nl-NL" sz="1400" dirty="0"/>
              <a:t>6) Print ze uit of laat jullie kind de woorden overschrijven</a:t>
            </a:r>
          </a:p>
          <a:p>
            <a:pPr lvl="0"/>
            <a:r>
              <a:rPr lang="nl-NL" sz="1400" dirty="0"/>
              <a:t>7) Gebruik de woorden regelmatig de komende week.</a:t>
            </a:r>
          </a:p>
          <a:p>
            <a:pPr lvl="0"/>
            <a:endParaRPr lang="nl-NL" sz="1200" dirty="0"/>
          </a:p>
          <a:p>
            <a:pPr lvl="0"/>
            <a:r>
              <a:rPr lang="nl-NL" sz="1400" b="1" dirty="0">
                <a:solidFill>
                  <a:srgbClr val="C00000"/>
                </a:solidFill>
              </a:rPr>
              <a:t>VRAGEN?</a:t>
            </a:r>
          </a:p>
          <a:p>
            <a:pPr lvl="0"/>
            <a:r>
              <a:rPr lang="nl-NL" sz="1400" dirty="0"/>
              <a:t>Mail ons gerust bij vragen: </a:t>
            </a:r>
            <a:r>
              <a:rPr lang="nl-NL" sz="1400" dirty="0">
                <a:hlinkClick r:id="rId4"/>
              </a:rPr>
              <a:t>weerwoord@kentalis.nl</a:t>
            </a:r>
            <a:r>
              <a:rPr lang="nl-NL" sz="1400" dirty="0"/>
              <a:t> </a:t>
            </a:r>
          </a:p>
          <a:p>
            <a:endParaRPr lang="nl-NL" sz="1600" dirty="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1911531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273" y="37980"/>
            <a:ext cx="9276048" cy="1323439"/>
          </a:xfrm>
          <a:prstGeom prst="rect">
            <a:avLst/>
          </a:prstGeom>
          <a:noFill/>
        </p:spPr>
        <p:txBody>
          <a:bodyPr wrap="square" rtlCol="0">
            <a:spAutoFit/>
          </a:bodyPr>
          <a:lstStyle/>
          <a:p>
            <a:r>
              <a:rPr lang="nl-NL" sz="8000" b="1" u="sng" dirty="0">
                <a:latin typeface="Century Gothic" panose="020B0502020202020204" pitchFamily="34" charset="0"/>
              </a:rPr>
              <a:t>verstoren</a:t>
            </a:r>
          </a:p>
        </p:txBody>
      </p:sp>
      <p:pic>
        <p:nvPicPr>
          <p:cNvPr id="4098" name="Picture 2" descr="C:\Users\dasg\Downloads\shutterstock_132870660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1640" y="1844824"/>
            <a:ext cx="6237156" cy="4166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543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7384"/>
            <a:ext cx="9361040" cy="1323439"/>
          </a:xfrm>
          <a:prstGeom prst="rect">
            <a:avLst/>
          </a:prstGeom>
          <a:noFill/>
        </p:spPr>
        <p:txBody>
          <a:bodyPr wrap="square" rtlCol="0">
            <a:spAutoFit/>
          </a:bodyPr>
          <a:lstStyle/>
          <a:p>
            <a:r>
              <a:rPr lang="nl-NL" sz="8000" b="1" u="sng" dirty="0">
                <a:latin typeface="Century Gothic" panose="020B0502020202020204" pitchFamily="34" charset="0"/>
              </a:rPr>
              <a:t>stremmen</a:t>
            </a:r>
          </a:p>
        </p:txBody>
      </p:sp>
      <p:pic>
        <p:nvPicPr>
          <p:cNvPr id="5122" name="Picture 2" descr="C:\Users\dasg\Downloads\shutterstock_22227362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7824" y="1412776"/>
            <a:ext cx="3986470" cy="522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861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7" y="25814"/>
            <a:ext cx="11665295" cy="1323439"/>
          </a:xfrm>
          <a:prstGeom prst="rect">
            <a:avLst/>
          </a:prstGeom>
          <a:noFill/>
        </p:spPr>
        <p:txBody>
          <a:bodyPr wrap="square" rtlCol="0">
            <a:spAutoFit/>
          </a:bodyPr>
          <a:lstStyle/>
          <a:p>
            <a:r>
              <a:rPr lang="nl-NL" sz="8000" b="1" u="sng" dirty="0">
                <a:latin typeface="Century Gothic" panose="020B0502020202020204" pitchFamily="34" charset="0"/>
              </a:rPr>
              <a:t>van oudsher</a:t>
            </a:r>
          </a:p>
        </p:txBody>
      </p:sp>
      <p:pic>
        <p:nvPicPr>
          <p:cNvPr id="6146" name="Picture 2" descr="C:\Users\dasg\Downloads\shutterstock_14096861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5064" y="1763099"/>
            <a:ext cx="6714349" cy="503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180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het letsel</a:t>
            </a:r>
          </a:p>
        </p:txBody>
      </p:sp>
      <p:pic>
        <p:nvPicPr>
          <p:cNvPr id="7170" name="Picture 2" descr="C:\Users\dasg\Downloads\shutterstock_49453789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11960" y="1628800"/>
            <a:ext cx="4274288" cy="467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27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10945216" cy="1323439"/>
          </a:xfrm>
          <a:prstGeom prst="rect">
            <a:avLst/>
          </a:prstGeom>
          <a:noFill/>
        </p:spPr>
        <p:txBody>
          <a:bodyPr wrap="square" rtlCol="0">
            <a:spAutoFit/>
          </a:bodyPr>
          <a:lstStyle/>
          <a:p>
            <a:r>
              <a:rPr lang="nl-NL" sz="8000" b="1" u="sng" dirty="0">
                <a:latin typeface="Century Gothic" panose="020B0502020202020204" pitchFamily="34" charset="0"/>
              </a:rPr>
              <a:t>de liefhebber</a:t>
            </a:r>
            <a:endParaRPr lang="nl-NL" sz="6800" b="1" u="sng" dirty="0">
              <a:latin typeface="Century Gothic" panose="020B0502020202020204" pitchFamily="34" charset="0"/>
            </a:endParaRPr>
          </a:p>
        </p:txBody>
      </p:sp>
      <p:pic>
        <p:nvPicPr>
          <p:cNvPr id="8194" name="Picture 2" descr="C:\Users\dasg\Downloads\shutterstock_122745924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1412776"/>
            <a:ext cx="7068277"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57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480" y="25814"/>
            <a:ext cx="11148256" cy="2308324"/>
          </a:xfrm>
          <a:prstGeom prst="rect">
            <a:avLst/>
          </a:prstGeom>
          <a:noFill/>
        </p:spPr>
        <p:txBody>
          <a:bodyPr wrap="square" rtlCol="0">
            <a:spAutoFit/>
          </a:bodyPr>
          <a:lstStyle/>
          <a:p>
            <a:r>
              <a:rPr lang="nl-NL" sz="7200" b="1" u="sng" dirty="0">
                <a:latin typeface="Century Gothic" panose="020B0502020202020204" pitchFamily="34" charset="0"/>
              </a:rPr>
              <a:t>zich iets kunnen veroorloven</a:t>
            </a:r>
            <a:endParaRPr lang="nl-NL" sz="6600" b="1" u="sng" dirty="0">
              <a:latin typeface="Century Gothic" panose="020B0502020202020204" pitchFamily="34" charset="0"/>
            </a:endParaRPr>
          </a:p>
        </p:txBody>
      </p:sp>
      <p:grpSp>
        <p:nvGrpSpPr>
          <p:cNvPr id="2" name="Groep 1"/>
          <p:cNvGrpSpPr/>
          <p:nvPr/>
        </p:nvGrpSpPr>
        <p:grpSpPr>
          <a:xfrm>
            <a:off x="387258" y="2852936"/>
            <a:ext cx="8656243" cy="3858768"/>
            <a:chOff x="387258" y="2852936"/>
            <a:chExt cx="8656243" cy="3858768"/>
          </a:xfrm>
        </p:grpSpPr>
        <p:pic>
          <p:nvPicPr>
            <p:cNvPr id="9218" name="Picture 2" descr="C:\Users\dasg\Downloads\shutterstock_49289160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1714" y="2852936"/>
              <a:ext cx="6841787" cy="385876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dasg\Downloads\shutterstock_116195122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7258" y="3501008"/>
              <a:ext cx="3628911" cy="24241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5129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3265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Century Gothic" panose="020B0502020202020204" pitchFamily="34" charset="0"/>
                <a:ea typeface="Calibri"/>
                <a:cs typeface="Times New Roman"/>
              </a:rPr>
              <a:t>stremmen</a:t>
            </a:r>
            <a:endParaRPr lang="nl-NL" sz="43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2692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Century Gothic" panose="020B0502020202020204" pitchFamily="34" charset="0"/>
                <a:ea typeface="Calibri"/>
                <a:cs typeface="Times New Roman"/>
              </a:rPr>
              <a:t>bevorderen</a:t>
            </a:r>
            <a:endParaRPr lang="nl-NL" sz="4300" dirty="0">
              <a:effectLst/>
              <a:latin typeface="Century Gothic" panose="020B0502020202020204" pitchFamily="34" charset="0"/>
              <a:ea typeface="Calibri"/>
              <a:cs typeface="Times New Roman"/>
            </a:endParaRPr>
          </a:p>
        </p:txBody>
      </p:sp>
      <p:pic>
        <p:nvPicPr>
          <p:cNvPr id="11266" name="Picture 2" descr="C:\Users\dasg\Downloads\shutterstock_183171029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4168" y="1700808"/>
            <a:ext cx="2797493" cy="3356992"/>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iets blokkeren, iets tegenhouden</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000" i="1" dirty="0" smtClean="0">
                <a:solidFill>
                  <a:srgbClr val="387038"/>
                </a:solidFill>
                <a:latin typeface="Century Gothic" panose="020B0502020202020204" pitchFamily="34" charset="0"/>
                <a:ea typeface="Calibri"/>
                <a:cs typeface="Times New Roman"/>
              </a:rPr>
              <a:t>Door het ongeluk was de weg </a:t>
            </a:r>
            <a:r>
              <a:rPr lang="nl-NL" sz="2000" i="1" u="sng" dirty="0" smtClean="0">
                <a:solidFill>
                  <a:srgbClr val="387038"/>
                </a:solidFill>
                <a:latin typeface="Century Gothic" panose="020B0502020202020204" pitchFamily="34" charset="0"/>
                <a:ea typeface="Calibri"/>
                <a:cs typeface="Times New Roman"/>
              </a:rPr>
              <a:t>gestremd</a:t>
            </a:r>
            <a:r>
              <a:rPr lang="nl-NL" sz="2000" i="1" dirty="0" smtClean="0">
                <a:solidFill>
                  <a:srgbClr val="387038"/>
                </a:solidFill>
                <a:latin typeface="Century Gothic" panose="020B0502020202020204" pitchFamily="34" charset="0"/>
                <a:ea typeface="Calibri"/>
                <a:cs typeface="Times New Roman"/>
              </a:rPr>
              <a:t> .</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smtClean="0">
                <a:effectLst/>
                <a:latin typeface="Century Gothic" panose="020B0502020202020204" pitchFamily="34" charset="0"/>
                <a:ea typeface="Calibri"/>
                <a:cs typeface="Times New Roman"/>
              </a:rPr>
              <a:t>het beter laten verlopen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endParaRPr lang="nl-NL" sz="2200" i="1" u="sng"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smtClean="0">
                <a:solidFill>
                  <a:srgbClr val="387038"/>
                </a:solidFill>
                <a:latin typeface="Century Gothic" panose="020B0502020202020204" pitchFamily="34" charset="0"/>
                <a:ea typeface="Calibri"/>
                <a:cs typeface="Times New Roman"/>
              </a:rPr>
              <a:t>De verkeerspolitie hielp het verkeer. Het </a:t>
            </a:r>
            <a:r>
              <a:rPr lang="nl-NL" sz="2000" i="1" u="sng" dirty="0" smtClean="0">
                <a:solidFill>
                  <a:srgbClr val="387038"/>
                </a:solidFill>
                <a:latin typeface="Century Gothic" panose="020B0502020202020204" pitchFamily="34" charset="0"/>
                <a:ea typeface="Calibri"/>
                <a:cs typeface="Times New Roman"/>
              </a:rPr>
              <a:t>bevorderde</a:t>
            </a:r>
            <a:r>
              <a:rPr lang="nl-NL" sz="2000" i="1" dirty="0" smtClean="0">
                <a:solidFill>
                  <a:srgbClr val="387038"/>
                </a:solidFill>
                <a:latin typeface="Century Gothic" panose="020B0502020202020204" pitchFamily="34" charset="0"/>
                <a:ea typeface="Calibri"/>
                <a:cs typeface="Times New Roman"/>
              </a:rPr>
              <a:t> het oplossen van de file  </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0" name="Picture 2" descr="C:\Users\dasg\Downloads\shutterstock_22227362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17506" y="2564904"/>
            <a:ext cx="2089388"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72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11760" y="476672"/>
            <a:ext cx="360040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82443" y="404664"/>
            <a:ext cx="2941685"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letsel</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3075058" cy="56018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16024" y="3881821"/>
            <a:ext cx="3491880"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brandwonden</a:t>
            </a:r>
            <a:endParaRPr lang="nl-NL" sz="2800" b="1" dirty="0">
              <a:effectLst/>
              <a:latin typeface="Century Gothic" panose="020B0502020202020204" pitchFamily="34" charset="0"/>
              <a:ea typeface="Calibri"/>
              <a:cs typeface="Times New Roman"/>
            </a:endParaRPr>
          </a:p>
        </p:txBody>
      </p:sp>
      <p:sp>
        <p:nvSpPr>
          <p:cNvPr id="9" name="Text Box 14"/>
          <p:cNvSpPr txBox="1"/>
          <p:nvPr/>
        </p:nvSpPr>
        <p:spPr>
          <a:xfrm>
            <a:off x="3635896" y="3861048"/>
            <a:ext cx="2736304" cy="5472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7864" y="3861986"/>
            <a:ext cx="331236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verlamming</a:t>
            </a:r>
            <a:endParaRPr lang="nl-NL" sz="2800" b="1" dirty="0">
              <a:effectLst/>
              <a:latin typeface="Century Gothic" panose="020B0502020202020204" pitchFamily="34" charset="0"/>
              <a:ea typeface="Calibri"/>
              <a:cs typeface="Times New Roman"/>
            </a:endParaRPr>
          </a:p>
        </p:txBody>
      </p:sp>
      <p:sp>
        <p:nvSpPr>
          <p:cNvPr id="11" name="Text Box 14"/>
          <p:cNvSpPr txBox="1"/>
          <p:nvPr/>
        </p:nvSpPr>
        <p:spPr>
          <a:xfrm>
            <a:off x="6481688" y="3861048"/>
            <a:ext cx="2230790" cy="5472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56176" y="3874030"/>
            <a:ext cx="280831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breuk</a:t>
            </a:r>
            <a:endParaRPr lang="nl-NL" sz="28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067349" y="476672"/>
            <a:ext cx="2679446" cy="138892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087876" y="515060"/>
            <a:ext cx="2679447"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rPr>
              <a:t>de beschadiging van het lichaam</a:t>
            </a:r>
            <a:endParaRPr lang="nl-NL" sz="1050" dirty="0">
              <a:effectLst/>
              <a:latin typeface="Century Gothic" panose="020B0502020202020204" pitchFamily="34" charset="0"/>
              <a:ea typeface="Calibri"/>
              <a:cs typeface="Times New Roman"/>
            </a:endParaRPr>
          </a:p>
        </p:txBody>
      </p:sp>
      <p:pic>
        <p:nvPicPr>
          <p:cNvPr id="3" name="Afbeelding 2" descr="Afbeelding met donker, licht&#10;&#10;Automatisch gegenereerde beschrijving">
            <a:extLst>
              <a:ext uri="{FF2B5EF4-FFF2-40B4-BE49-F238E27FC236}">
                <a16:creationId xmlns="" xmlns:a16="http://schemas.microsoft.com/office/drawing/2014/main" id="{82DEE936-CBA5-4C26-BB07-7000B12C6F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7238" y="4488022"/>
            <a:ext cx="2111937" cy="1533266"/>
          </a:xfrm>
          <a:prstGeom prst="rect">
            <a:avLst/>
          </a:prstGeom>
        </p:spPr>
      </p:pic>
      <p:pic>
        <p:nvPicPr>
          <p:cNvPr id="18" name="Afbeelding 17" descr="Afbeelding met persoon, gras, buiten, stoel&#10;&#10;Automatisch gegenereerde beschrijving">
            <a:extLst>
              <a:ext uri="{FF2B5EF4-FFF2-40B4-BE49-F238E27FC236}">
                <a16:creationId xmlns="" xmlns:a16="http://schemas.microsoft.com/office/drawing/2014/main" id="{92671ACE-618E-485E-9F6D-1D1010DE1D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50586" y="4458806"/>
            <a:ext cx="1673542" cy="1573129"/>
          </a:xfrm>
          <a:prstGeom prst="rect">
            <a:avLst/>
          </a:prstGeom>
        </p:spPr>
      </p:pic>
      <p:pic>
        <p:nvPicPr>
          <p:cNvPr id="20" name="Afbeelding 19" descr="Afbeelding met gras, persoon, buiten, hand&#10;&#10;Automatisch gegenereerde beschrijving">
            <a:extLst>
              <a:ext uri="{FF2B5EF4-FFF2-40B4-BE49-F238E27FC236}">
                <a16:creationId xmlns="" xmlns:a16="http://schemas.microsoft.com/office/drawing/2014/main" id="{A2D276DF-091A-4083-9784-0D8E970DF64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7085" y="4488022"/>
            <a:ext cx="2309136" cy="1533266"/>
          </a:xfrm>
          <a:prstGeom prst="rect">
            <a:avLst/>
          </a:prstGeom>
        </p:spPr>
      </p:pic>
    </p:spTree>
    <p:extLst>
      <p:ext uri="{BB962C8B-B14F-4D97-AF65-F5344CB8AC3E}">
        <p14:creationId xmlns:p14="http://schemas.microsoft.com/office/powerpoint/2010/main" val="2692544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259632" y="476672"/>
            <a:ext cx="475252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187624" y="433864"/>
            <a:ext cx="504056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smtClean="0">
                <a:latin typeface="Century Gothic" panose="020B0502020202020204" pitchFamily="34" charset="0"/>
                <a:ea typeface="Calibri"/>
                <a:cs typeface="Times New Roman"/>
              </a:rPr>
              <a:t>e uitdrukking</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39433" y="3848069"/>
            <a:ext cx="3953627" cy="56018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31421" y="3796510"/>
            <a:ext cx="4169651"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m</a:t>
            </a:r>
            <a:r>
              <a:rPr lang="nl-NL" sz="3600" b="1" dirty="0" smtClean="0">
                <a:latin typeface="Century Gothic" panose="020B0502020202020204" pitchFamily="34" charset="0"/>
                <a:ea typeface="Calibri"/>
                <a:cs typeface="Times New Roman"/>
              </a:rPr>
              <a:t>et het oog op</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4485922" y="3848069"/>
            <a:ext cx="4281402" cy="56018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4250899" y="3789040"/>
            <a:ext cx="475144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o</a:t>
            </a:r>
            <a:r>
              <a:rPr lang="nl-NL" sz="3200" b="1" dirty="0" smtClean="0">
                <a:latin typeface="Century Gothic" panose="020B0502020202020204" pitchFamily="34" charset="0"/>
                <a:ea typeface="Calibri"/>
                <a:cs typeface="Times New Roman"/>
              </a:rPr>
              <a:t>nder ogen komen</a:t>
            </a:r>
            <a:endParaRPr lang="nl-NL" sz="32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067349" y="476672"/>
            <a:ext cx="2679446" cy="93610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087876" y="515060"/>
            <a:ext cx="2679447"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smtClean="0">
                <a:latin typeface="Century Gothic" panose="020B0502020202020204" pitchFamily="34" charset="0"/>
              </a:rPr>
              <a:t>figuurlijk taalgebruik</a:t>
            </a:r>
            <a:endParaRPr lang="nl-NL" sz="1050" dirty="0">
              <a:effectLst/>
              <a:latin typeface="Century Gothic" panose="020B0502020202020204" pitchFamily="34" charset="0"/>
              <a:ea typeface="Calibri"/>
              <a:cs typeface="Times New Roman"/>
            </a:endParaRPr>
          </a:p>
        </p:txBody>
      </p:sp>
      <p:sp>
        <p:nvSpPr>
          <p:cNvPr id="17" name="Text Box 14"/>
          <p:cNvSpPr txBox="1"/>
          <p:nvPr/>
        </p:nvSpPr>
        <p:spPr>
          <a:xfrm>
            <a:off x="447472" y="3220119"/>
            <a:ext cx="3692479" cy="59621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447473" y="3285059"/>
            <a:ext cx="3945587" cy="53127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smtClean="0">
                <a:latin typeface="Century Gothic" panose="020B0502020202020204" pitchFamily="34" charset="0"/>
                <a:ea typeface="Calibri"/>
                <a:cs typeface="Times New Roman"/>
              </a:rPr>
              <a:t>rekening houden met</a:t>
            </a:r>
            <a:endParaRPr lang="nl-NL" sz="1050" dirty="0">
              <a:effectLst/>
              <a:latin typeface="Century Gothic" panose="020B0502020202020204" pitchFamily="34" charset="0"/>
              <a:ea typeface="Calibri"/>
              <a:cs typeface="Times New Roman"/>
            </a:endParaRPr>
          </a:p>
        </p:txBody>
      </p:sp>
      <p:sp>
        <p:nvSpPr>
          <p:cNvPr id="19" name="Text Box 14"/>
          <p:cNvSpPr txBox="1"/>
          <p:nvPr/>
        </p:nvSpPr>
        <p:spPr>
          <a:xfrm>
            <a:off x="5422556" y="3220118"/>
            <a:ext cx="2762022" cy="59621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0" name="Tekstvak 2"/>
          <p:cNvSpPr txBox="1">
            <a:spLocks noChangeArrowheads="1"/>
          </p:cNvSpPr>
          <p:nvPr/>
        </p:nvSpPr>
        <p:spPr bwMode="auto">
          <a:xfrm>
            <a:off x="5479110" y="3252587"/>
            <a:ext cx="3267685" cy="53127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smtClean="0">
                <a:latin typeface="Century Gothic" panose="020B0502020202020204" pitchFamily="34" charset="0"/>
                <a:ea typeface="Calibri"/>
                <a:cs typeface="Times New Roman"/>
              </a:rPr>
              <a:t>het laten zien</a:t>
            </a:r>
            <a:endParaRPr lang="nl-NL" sz="1050" dirty="0">
              <a:effectLst/>
              <a:latin typeface="Century Gothic" panose="020B0502020202020204" pitchFamily="34" charset="0"/>
              <a:ea typeface="Calibri"/>
              <a:cs typeface="Times New Roman"/>
            </a:endParaRPr>
          </a:p>
        </p:txBody>
      </p:sp>
      <p:pic>
        <p:nvPicPr>
          <p:cNvPr id="10242" name="Picture 2" descr="C:\Users\dasg\Downloads\shutterstock_34920998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99049" y="4459579"/>
            <a:ext cx="2312597" cy="154481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ep 22"/>
          <p:cNvGrpSpPr/>
          <p:nvPr/>
        </p:nvGrpSpPr>
        <p:grpSpPr>
          <a:xfrm>
            <a:off x="1101844" y="4488971"/>
            <a:ext cx="2462044" cy="1515424"/>
            <a:chOff x="4355976" y="4077072"/>
            <a:chExt cx="4119162" cy="2169617"/>
          </a:xfrm>
        </p:grpSpPr>
        <p:pic>
          <p:nvPicPr>
            <p:cNvPr id="24"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355976" y="4077072"/>
              <a:ext cx="4119162" cy="216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Ovaal 24"/>
            <p:cNvSpPr/>
            <p:nvPr/>
          </p:nvSpPr>
          <p:spPr>
            <a:xfrm>
              <a:off x="7308304" y="4077072"/>
              <a:ext cx="432048" cy="43204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Rechte verbindingslijn met pijl 25"/>
            <p:cNvCxnSpPr/>
            <p:nvPr/>
          </p:nvCxnSpPr>
          <p:spPr>
            <a:xfrm flipV="1">
              <a:off x="6300192" y="4509120"/>
              <a:ext cx="936104" cy="43204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3228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Filmpje voor thuisgebruik</a:t>
            </a:r>
            <a:endParaRPr lang="nl-NL" dirty="0"/>
          </a:p>
        </p:txBody>
      </p:sp>
      <p:sp>
        <p:nvSpPr>
          <p:cNvPr id="3" name="Tijdelijke aanduiding voor inhoud 2"/>
          <p:cNvSpPr>
            <a:spLocks noGrp="1"/>
          </p:cNvSpPr>
          <p:nvPr>
            <p:ph idx="1"/>
          </p:nvPr>
        </p:nvSpPr>
        <p:spPr>
          <a:xfrm>
            <a:off x="107504" y="1556792"/>
            <a:ext cx="8856984" cy="4525963"/>
          </a:xfrm>
        </p:spPr>
        <p:txBody>
          <a:bodyPr/>
          <a:lstStyle/>
          <a:p>
            <a:pPr marL="0" indent="0">
              <a:buNone/>
            </a:pPr>
            <a:r>
              <a:rPr lang="nl-NL" dirty="0">
                <a:hlinkClick r:id="rId2"/>
              </a:rPr>
              <a:t>https://</a:t>
            </a:r>
            <a:r>
              <a:rPr lang="nl-NL" dirty="0" smtClean="0">
                <a:hlinkClick r:id="rId2"/>
              </a:rPr>
              <a:t>www.youtube.com/watch?v=4UhKRbwZyvU</a:t>
            </a:r>
            <a:endParaRPr lang="nl-NL" dirty="0" smtClean="0"/>
          </a:p>
          <a:p>
            <a:pPr marL="0" indent="0">
              <a:buNone/>
            </a:pPr>
            <a:endParaRPr lang="nl-NL" dirty="0"/>
          </a:p>
        </p:txBody>
      </p:sp>
    </p:spTree>
    <p:extLst>
      <p:ext uri="{BB962C8B-B14F-4D97-AF65-F5344CB8AC3E}">
        <p14:creationId xmlns:p14="http://schemas.microsoft.com/office/powerpoint/2010/main" val="3684129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72008" y="404664"/>
            <a:ext cx="457200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de</a:t>
            </a:r>
            <a:r>
              <a:rPr lang="nl-NL" sz="2800" b="1" dirty="0">
                <a:solidFill>
                  <a:srgbClr val="387038"/>
                </a:solidFill>
                <a:latin typeface="Century Gothic" panose="020B0502020202020204" pitchFamily="34" charset="0"/>
                <a:ea typeface="Calibri"/>
                <a:cs typeface="Times New Roman"/>
              </a:rPr>
              <a:t> </a:t>
            </a:r>
            <a:r>
              <a:rPr lang="nl-NL" sz="4400" b="1" dirty="0">
                <a:solidFill>
                  <a:srgbClr val="387038"/>
                </a:solidFill>
                <a:latin typeface="Century Gothic" panose="020B0502020202020204" pitchFamily="34" charset="0"/>
                <a:ea typeface="Calibri"/>
                <a:cs typeface="Times New Roman"/>
              </a:rPr>
              <a:t>liefhebber</a:t>
            </a:r>
            <a:endParaRPr lang="nl-NL" sz="32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de</a:t>
            </a:r>
            <a:r>
              <a:rPr lang="nl-NL" sz="3600" b="1" dirty="0">
                <a:solidFill>
                  <a:srgbClr val="387038"/>
                </a:solidFill>
                <a:latin typeface="Century Gothic" panose="020B0502020202020204" pitchFamily="34" charset="0"/>
                <a:ea typeface="Calibri"/>
                <a:cs typeface="Times New Roman"/>
              </a:rPr>
              <a:t> </a:t>
            </a:r>
            <a:r>
              <a:rPr lang="nl-NL" sz="4400" b="1" dirty="0">
                <a:solidFill>
                  <a:srgbClr val="387038"/>
                </a:solidFill>
                <a:latin typeface="Century Gothic" panose="020B0502020202020204" pitchFamily="34" charset="0"/>
                <a:ea typeface="Calibri"/>
                <a:cs typeface="Times New Roman"/>
              </a:rPr>
              <a:t>mopperaar</a:t>
            </a:r>
            <a:endParaRPr lang="nl-NL" sz="36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die ergens van houdt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spcAft>
                <a:spcPts val="0"/>
              </a:spcAft>
            </a:pPr>
            <a:r>
              <a:rPr lang="nl-NL" sz="2400" dirty="0">
                <a:effectLst/>
                <a:latin typeface="Century Gothic" panose="020B0502020202020204" pitchFamily="34" charset="0"/>
                <a:ea typeface="Calibri"/>
                <a:cs typeface="Times New Roman"/>
              </a:rPr>
              <a:t>   </a:t>
            </a:r>
            <a:r>
              <a:rPr lang="nl-NL" sz="2000" dirty="0">
                <a:effectLst/>
                <a:latin typeface="Century Gothic" panose="020B0502020202020204" pitchFamily="34" charset="0"/>
                <a:ea typeface="Calibri"/>
                <a:cs typeface="Times New Roman"/>
              </a:rPr>
              <a:t> </a:t>
            </a:r>
          </a:p>
          <a:p>
            <a:pPr algn="ctr">
              <a:spcAft>
                <a:spcPts val="0"/>
              </a:spcAft>
            </a:pPr>
            <a:endParaRPr lang="nl-NL" sz="2200" i="1" dirty="0">
              <a:solidFill>
                <a:srgbClr val="387038"/>
              </a:solidFill>
              <a:latin typeface="Century Gothic" panose="020B0502020202020204" pitchFamily="34" charset="0"/>
              <a:ea typeface="Calibri"/>
              <a:cs typeface="Times New Roman"/>
            </a:endParaRPr>
          </a:p>
          <a:p>
            <a:pPr algn="ctr">
              <a:spcAft>
                <a:spcPts val="0"/>
              </a:spcAft>
            </a:pPr>
            <a:endParaRPr lang="nl-NL" sz="2200" i="1" dirty="0">
              <a:solidFill>
                <a:srgbClr val="387038"/>
              </a:solidFill>
              <a:latin typeface="Century Gothic" panose="020B0502020202020204" pitchFamily="34" charset="0"/>
              <a:ea typeface="Calibri"/>
              <a:cs typeface="Times New Roman"/>
            </a:endParaRPr>
          </a:p>
          <a:p>
            <a:pPr algn="ctr">
              <a:spcAft>
                <a:spcPts val="0"/>
              </a:spcAft>
            </a:pPr>
            <a:r>
              <a:rPr lang="nl-NL" sz="2200" i="1" dirty="0">
                <a:solidFill>
                  <a:srgbClr val="387038"/>
                </a:solidFill>
                <a:latin typeface="Century Gothic" panose="020B0502020202020204" pitchFamily="34" charset="0"/>
                <a:ea typeface="Calibri"/>
                <a:cs typeface="Times New Roman"/>
              </a:rPr>
              <a:t>Ik ben </a:t>
            </a:r>
            <a:r>
              <a:rPr lang="nl-NL" sz="2200" i="1" u="sng" dirty="0">
                <a:solidFill>
                  <a:srgbClr val="387038"/>
                </a:solidFill>
                <a:latin typeface="Century Gothic" panose="020B0502020202020204" pitchFamily="34" charset="0"/>
                <a:ea typeface="Calibri"/>
                <a:cs typeface="Times New Roman"/>
              </a:rPr>
              <a:t>een liefhebber</a:t>
            </a:r>
            <a:r>
              <a:rPr lang="nl-NL" sz="2200" i="1" dirty="0">
                <a:solidFill>
                  <a:srgbClr val="387038"/>
                </a:solidFill>
                <a:latin typeface="Century Gothic" panose="020B0502020202020204" pitchFamily="34" charset="0"/>
                <a:ea typeface="Calibri"/>
                <a:cs typeface="Times New Roman"/>
              </a:rPr>
              <a:t> van leuke acts.</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176464"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iemand die iets niet leuk vindt</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600" dirty="0">
              <a:latin typeface="Century Gothic" panose="020B0502020202020204" pitchFamily="34" charset="0"/>
              <a:ea typeface="Calibri"/>
              <a:cs typeface="Times New Roman"/>
            </a:endParaRPr>
          </a:p>
          <a:p>
            <a:pPr algn="ctr">
              <a:spcAft>
                <a:spcPts val="0"/>
              </a:spcAft>
            </a:pPr>
            <a:r>
              <a:rPr lang="nl-NL" sz="1600" dirty="0">
                <a:effectLst/>
                <a:latin typeface="Century Gothic" panose="020B0502020202020204" pitchFamily="34" charset="0"/>
                <a:ea typeface="Calibri"/>
                <a:cs typeface="Times New Roman"/>
              </a:rPr>
              <a:t> </a:t>
            </a:r>
            <a:r>
              <a:rPr lang="nl-NL" sz="1400" dirty="0">
                <a:effectLst/>
                <a:latin typeface="Century Gothic" panose="020B0502020202020204" pitchFamily="34" charset="0"/>
                <a:ea typeface="Calibri"/>
                <a:cs typeface="Times New Roman"/>
              </a:rPr>
              <a:t>  </a:t>
            </a:r>
          </a:p>
          <a:p>
            <a:pPr algn="ctr">
              <a:spcAft>
                <a:spcPts val="0"/>
              </a:spcAft>
            </a:pPr>
            <a:endParaRPr lang="nl-NL" sz="2200" i="1" dirty="0">
              <a:solidFill>
                <a:srgbClr val="387038"/>
              </a:solidFill>
              <a:latin typeface="Century Gothic" panose="020B0502020202020204" pitchFamily="34" charset="0"/>
              <a:ea typeface="Calibri"/>
              <a:cs typeface="Times New Roman"/>
            </a:endParaRPr>
          </a:p>
          <a:p>
            <a:pPr algn="ctr">
              <a:spcAft>
                <a:spcPts val="0"/>
              </a:spcAft>
            </a:pPr>
            <a:endParaRPr lang="nl-NL" sz="2200" i="1" dirty="0">
              <a:solidFill>
                <a:srgbClr val="387038"/>
              </a:solidFill>
              <a:latin typeface="Century Gothic" panose="020B0502020202020204" pitchFamily="34" charset="0"/>
              <a:ea typeface="Calibri"/>
              <a:cs typeface="Times New Roman"/>
            </a:endParaRPr>
          </a:p>
          <a:p>
            <a:pPr algn="ctr">
              <a:spcAft>
                <a:spcPts val="0"/>
              </a:spcAft>
            </a:pPr>
            <a:r>
              <a:rPr lang="nl-NL" sz="2200" i="1" dirty="0">
                <a:solidFill>
                  <a:srgbClr val="387038"/>
                </a:solidFill>
                <a:latin typeface="Century Gothic" panose="020B0502020202020204" pitchFamily="34" charset="0"/>
                <a:ea typeface="Calibri"/>
                <a:cs typeface="Times New Roman"/>
              </a:rPr>
              <a:t>Hij geniet bijna nergens </a:t>
            </a:r>
            <a:r>
              <a:rPr lang="nl-NL" sz="2200" i="1" dirty="0" smtClean="0">
                <a:solidFill>
                  <a:srgbClr val="387038"/>
                </a:solidFill>
                <a:latin typeface="Century Gothic" panose="020B0502020202020204" pitchFamily="34" charset="0"/>
                <a:ea typeface="Calibri"/>
                <a:cs typeface="Times New Roman"/>
              </a:rPr>
              <a:t>van. </a:t>
            </a:r>
            <a:r>
              <a:rPr lang="nl-NL" sz="2200" i="1" dirty="0">
                <a:solidFill>
                  <a:srgbClr val="387038"/>
                </a:solidFill>
                <a:latin typeface="Century Gothic" panose="020B0502020202020204" pitchFamily="34" charset="0"/>
                <a:ea typeface="Calibri"/>
                <a:cs typeface="Times New Roman"/>
              </a:rPr>
              <a:t>W</a:t>
            </a:r>
            <a:r>
              <a:rPr lang="nl-NL" sz="2200" i="1" dirty="0" smtClean="0">
                <a:solidFill>
                  <a:srgbClr val="387038"/>
                </a:solidFill>
                <a:latin typeface="Century Gothic" panose="020B0502020202020204" pitchFamily="34" charset="0"/>
                <a:ea typeface="Calibri"/>
                <a:cs typeface="Times New Roman"/>
              </a:rPr>
              <a:t>at </a:t>
            </a:r>
            <a:r>
              <a:rPr lang="nl-NL" sz="2200" i="1" u="sng" dirty="0">
                <a:solidFill>
                  <a:srgbClr val="387038"/>
                </a:solidFill>
                <a:latin typeface="Century Gothic" panose="020B0502020202020204" pitchFamily="34" charset="0"/>
                <a:ea typeface="Calibri"/>
                <a:cs typeface="Times New Roman"/>
              </a:rPr>
              <a:t>een mopperaar</a:t>
            </a:r>
            <a:r>
              <a:rPr lang="nl-NL" sz="2200" i="1" dirty="0">
                <a:solidFill>
                  <a:srgbClr val="387038"/>
                </a:solidFill>
                <a:effectLst/>
                <a:latin typeface="Century Gothic" panose="020B0502020202020204" pitchFamily="34" charset="0"/>
                <a:ea typeface="Calibri"/>
                <a:cs typeface="Times New Roman"/>
              </a:rPr>
              <a:t>.  </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Picture 2" descr="C:\Users\dasg\Downloads\shutterstock_1227459244.jpg">
            <a:extLst>
              <a:ext uri="{FF2B5EF4-FFF2-40B4-BE49-F238E27FC236}">
                <a16:creationId xmlns="" xmlns:a16="http://schemas.microsoft.com/office/drawing/2014/main" id="{90238AEE-3ECD-42C6-A82C-121287B8408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576" y="2700300"/>
            <a:ext cx="3275856" cy="2456892"/>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persoon, person, kostuum, kleding&#10;&#10;Automatisch gegenereerde beschrijving">
            <a:extLst>
              <a:ext uri="{FF2B5EF4-FFF2-40B4-BE49-F238E27FC236}">
                <a16:creationId xmlns="" xmlns:a16="http://schemas.microsoft.com/office/drawing/2014/main" id="{245199E5-2D12-4692-94C0-E6C26DB924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6055" y="2717588"/>
            <a:ext cx="3685203" cy="2439604"/>
          </a:xfrm>
          <a:prstGeom prst="rect">
            <a:avLst/>
          </a:prstGeom>
        </p:spPr>
      </p:pic>
    </p:spTree>
    <p:extLst>
      <p:ext uri="{BB962C8B-B14F-4D97-AF65-F5344CB8AC3E}">
        <p14:creationId xmlns:p14="http://schemas.microsoft.com/office/powerpoint/2010/main" val="743317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4" name="Tekstvak 2"/>
          <p:cNvSpPr txBox="1">
            <a:spLocks noChangeArrowheads="1"/>
          </p:cNvSpPr>
          <p:nvPr/>
        </p:nvSpPr>
        <p:spPr bwMode="auto">
          <a:xfrm>
            <a:off x="251520" y="1628800"/>
            <a:ext cx="4392488"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hinderen, ervoor zorgen dat iets niet kan</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smtClean="0">
              <a:effectLst/>
              <a:latin typeface="Century Gothic" panose="020B0502020202020204" pitchFamily="34" charset="0"/>
              <a:ea typeface="Calibri"/>
              <a:cs typeface="Times New Roman"/>
            </a:endParaRPr>
          </a:p>
          <a:p>
            <a:pPr>
              <a:lnSpc>
                <a:spcPct val="107000"/>
              </a:lnSpc>
              <a:spcAft>
                <a:spcPts val="0"/>
              </a:spcAft>
            </a:pPr>
            <a:endParaRPr lang="nl-NL" sz="2800" dirty="0" smtClean="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spcAft>
                <a:spcPts val="0"/>
              </a:spcAft>
            </a:pPr>
            <a:r>
              <a:rPr lang="nl-NL" sz="2200" i="1" dirty="0" smtClean="0">
                <a:solidFill>
                  <a:srgbClr val="387038"/>
                </a:solidFill>
                <a:latin typeface="Century Gothic" panose="020B0502020202020204" pitchFamily="34" charset="0"/>
                <a:ea typeface="Calibri"/>
                <a:cs typeface="Times New Roman"/>
              </a:rPr>
              <a:t>De act midden op straat </a:t>
            </a:r>
            <a:r>
              <a:rPr lang="nl-NL" sz="2200" i="1" u="sng" dirty="0" smtClean="0">
                <a:solidFill>
                  <a:srgbClr val="387038"/>
                </a:solidFill>
                <a:latin typeface="Century Gothic" panose="020B0502020202020204" pitchFamily="34" charset="0"/>
                <a:ea typeface="Calibri"/>
                <a:cs typeface="Times New Roman"/>
              </a:rPr>
              <a:t>verstoorde</a:t>
            </a:r>
            <a:r>
              <a:rPr lang="nl-NL" sz="2200" i="1" dirty="0" smtClean="0">
                <a:solidFill>
                  <a:srgbClr val="387038"/>
                </a:solidFill>
                <a:latin typeface="Century Gothic" panose="020B0502020202020204" pitchFamily="34" charset="0"/>
                <a:ea typeface="Calibri"/>
                <a:cs typeface="Times New Roman"/>
              </a:rPr>
              <a:t> het verkeer.</a:t>
            </a:r>
            <a:endParaRPr lang="nl-NL" sz="22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6" y="1624654"/>
            <a:ext cx="4355977"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helpen, ervoor </a:t>
            </a:r>
            <a:r>
              <a:rPr lang="nl-NL" sz="2800" dirty="0">
                <a:latin typeface="Century Gothic" panose="020B0502020202020204" pitchFamily="34" charset="0"/>
                <a:ea typeface="Calibri"/>
                <a:cs typeface="Times New Roman"/>
              </a:rPr>
              <a:t>z</a:t>
            </a:r>
            <a:r>
              <a:rPr lang="nl-NL" sz="2800" dirty="0" smtClean="0">
                <a:latin typeface="Century Gothic" panose="020B0502020202020204" pitchFamily="34" charset="0"/>
                <a:ea typeface="Calibri"/>
                <a:cs typeface="Times New Roman"/>
              </a:rPr>
              <a:t>orgen dat iets kan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dirty="0" smtClean="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lnSpc>
                <a:spcPct val="107000"/>
              </a:lnSpc>
            </a:pPr>
            <a:r>
              <a:rPr lang="nl-NL" sz="2200" i="1" dirty="0" smtClean="0">
                <a:solidFill>
                  <a:srgbClr val="387038"/>
                </a:solidFill>
                <a:latin typeface="Century Gothic" panose="020B0502020202020204" pitchFamily="34" charset="0"/>
                <a:ea typeface="Calibri"/>
                <a:cs typeface="Times New Roman"/>
              </a:rPr>
              <a:t>Duidelijke verkeersborden </a:t>
            </a:r>
            <a:r>
              <a:rPr lang="nl-NL" sz="2200" i="1" u="sng" dirty="0" smtClean="0">
                <a:solidFill>
                  <a:srgbClr val="387038"/>
                </a:solidFill>
                <a:latin typeface="Century Gothic" panose="020B0502020202020204" pitchFamily="34" charset="0"/>
                <a:ea typeface="Calibri"/>
                <a:cs typeface="Times New Roman"/>
              </a:rPr>
              <a:t>stimuleren</a:t>
            </a:r>
            <a:r>
              <a:rPr lang="nl-NL" sz="2200" i="1" dirty="0" smtClean="0">
                <a:solidFill>
                  <a:srgbClr val="387038"/>
                </a:solidFill>
                <a:latin typeface="Century Gothic" panose="020B0502020202020204" pitchFamily="34" charset="0"/>
                <a:ea typeface="Calibri"/>
                <a:cs typeface="Times New Roman"/>
              </a:rPr>
              <a:t> een veilig verkeer.</a:t>
            </a: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1035456" y="326926"/>
            <a:ext cx="6912768" cy="72581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Century Gothic" panose="020B0502020202020204" pitchFamily="34" charset="0"/>
                <a:ea typeface="Calibri"/>
                <a:cs typeface="Times New Roman"/>
              </a:rPr>
              <a:t>verstoren</a:t>
            </a:r>
            <a:endParaRPr lang="nl-NL" sz="4000" dirty="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4716016" y="332656"/>
            <a:ext cx="4248472" cy="72581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Century Gothic" panose="020B0502020202020204" pitchFamily="34" charset="0"/>
                <a:ea typeface="Calibri"/>
                <a:cs typeface="Times New Roman"/>
              </a:rPr>
              <a:t>stimuleren</a:t>
            </a:r>
            <a:endParaRPr lang="nl-NL" sz="4400" dirty="0">
              <a:effectLst/>
              <a:latin typeface="Century Gothic" panose="020B0502020202020204" pitchFamily="34" charset="0"/>
              <a:ea typeface="Calibri"/>
              <a:cs typeface="Times New Roman"/>
            </a:endParaRPr>
          </a:p>
        </p:txBody>
      </p:sp>
      <p:pic>
        <p:nvPicPr>
          <p:cNvPr id="12290" name="Picture 2" descr="C:\Users\dasg\Downloads\shutterstock_184684185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593" y="3033138"/>
            <a:ext cx="1940335"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dasg\Downloads\shutterstock_132870660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95736" y="3669266"/>
            <a:ext cx="1976095" cy="1320032"/>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dasg\Downloads\shutterstock_44638049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37820" y="2776636"/>
            <a:ext cx="3312368" cy="221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795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0" y="-15290"/>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Afbeelding 2">
            <a:extLst>
              <a:ext uri="{FF2B5EF4-FFF2-40B4-BE49-F238E27FC236}">
                <a16:creationId xmlns="" xmlns:a16="http://schemas.microsoft.com/office/drawing/2014/main" id="{A70B4E70-A1E2-4DFA-ABA0-E78C58474E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2199" y="358362"/>
            <a:ext cx="1513485" cy="1008990"/>
          </a:xfrm>
          <a:prstGeom prst="rect">
            <a:avLst/>
          </a:prstGeom>
        </p:spPr>
      </p:pic>
      <p:pic>
        <p:nvPicPr>
          <p:cNvPr id="17" name="Picture 2" descr="C:\Users\dasg\Downloads\shutterstock_1612803379.jpg">
            <a:extLst>
              <a:ext uri="{FF2B5EF4-FFF2-40B4-BE49-F238E27FC236}">
                <a16:creationId xmlns="" xmlns:a16="http://schemas.microsoft.com/office/drawing/2014/main" id="{ADD1C0FE-AF1E-4D1A-B5F2-CE43008C994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908902">
            <a:off x="340181" y="3354483"/>
            <a:ext cx="2159869" cy="1105854"/>
          </a:xfrm>
          <a:prstGeom prst="rect">
            <a:avLst/>
          </a:prstGeom>
          <a:noFill/>
          <a:extLst>
            <a:ext uri="{909E8E84-426E-40DD-AFC4-6F175D3DCCD1}">
              <a14:hiddenFill xmlns:a14="http://schemas.microsoft.com/office/drawing/2010/main">
                <a:solidFill>
                  <a:srgbClr val="FFFFFF"/>
                </a:solidFill>
              </a14:hiddenFill>
            </a:ext>
          </a:extLst>
        </p:spPr>
      </p:pic>
      <p:pic>
        <p:nvPicPr>
          <p:cNvPr id="32" name="Afbeelding 31"/>
          <p:cNvPicPr/>
          <p:nvPr/>
        </p:nvPicPr>
        <p:blipFill>
          <a:blip r:embed="rId5"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cxnSp>
        <p:nvCxnSpPr>
          <p:cNvPr id="20" name="Rechte verbindingslijn 19"/>
          <p:cNvCxnSpPr/>
          <p:nvPr/>
        </p:nvCxnSpPr>
        <p:spPr>
          <a:xfrm>
            <a:off x="3525897" y="1056005"/>
            <a:ext cx="501333" cy="1517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H="1">
            <a:off x="5110540" y="1628800"/>
            <a:ext cx="1882776" cy="944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Box 14"/>
          <p:cNvSpPr txBox="1"/>
          <p:nvPr/>
        </p:nvSpPr>
        <p:spPr>
          <a:xfrm>
            <a:off x="539552" y="2407796"/>
            <a:ext cx="4929193" cy="8051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24" name="Text Box 14"/>
          <p:cNvSpPr txBox="1"/>
          <p:nvPr/>
        </p:nvSpPr>
        <p:spPr>
          <a:xfrm>
            <a:off x="251520" y="2343914"/>
            <a:ext cx="5247640" cy="94107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5400" b="1" dirty="0">
                <a:solidFill>
                  <a:srgbClr val="000000"/>
                </a:solidFill>
                <a:latin typeface="Trebuchet MS"/>
                <a:ea typeface="Calibri"/>
              </a:rPr>
              <a:t>het parcours</a:t>
            </a:r>
            <a:endParaRPr lang="nl-NL" sz="1200" dirty="0">
              <a:effectLst/>
              <a:latin typeface="Times New Roman"/>
              <a:ea typeface="Times New Roman"/>
            </a:endParaRPr>
          </a:p>
        </p:txBody>
      </p:sp>
      <p:cxnSp>
        <p:nvCxnSpPr>
          <p:cNvPr id="25" name="Rechte verbindingslijn 24"/>
          <p:cNvCxnSpPr/>
          <p:nvPr/>
        </p:nvCxnSpPr>
        <p:spPr>
          <a:xfrm>
            <a:off x="4984181" y="3212976"/>
            <a:ext cx="888994" cy="1601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Box 14"/>
          <p:cNvSpPr txBox="1"/>
          <p:nvPr/>
        </p:nvSpPr>
        <p:spPr>
          <a:xfrm>
            <a:off x="3814685" y="4766791"/>
            <a:ext cx="3500895" cy="606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4800" kern="1200">
                <a:solidFill>
                  <a:srgbClr val="000000"/>
                </a:solidFill>
                <a:effectLst/>
                <a:latin typeface="Century Gothic"/>
                <a:ea typeface="Calibri"/>
              </a:rPr>
              <a:t> </a:t>
            </a:r>
            <a:endParaRPr lang="nl-NL" sz="1200">
              <a:effectLst/>
              <a:latin typeface="Times New Roman"/>
              <a:ea typeface="Times New Roman"/>
            </a:endParaRPr>
          </a:p>
        </p:txBody>
      </p:sp>
      <p:sp>
        <p:nvSpPr>
          <p:cNvPr id="26" name="Text Box 14"/>
          <p:cNvSpPr txBox="1"/>
          <p:nvPr/>
        </p:nvSpPr>
        <p:spPr>
          <a:xfrm>
            <a:off x="3600555" y="4730459"/>
            <a:ext cx="3779757"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3600" dirty="0">
                <a:solidFill>
                  <a:srgbClr val="000000"/>
                </a:solidFill>
                <a:latin typeface="Trebuchet MS"/>
                <a:ea typeface="Calibri"/>
              </a:rPr>
              <a:t> het regelement</a:t>
            </a:r>
            <a:endParaRPr lang="nl-NL" sz="1200" dirty="0">
              <a:effectLst/>
              <a:latin typeface="Times New Roman"/>
              <a:ea typeface="Times New Roman"/>
            </a:endParaRPr>
          </a:p>
        </p:txBody>
      </p:sp>
      <p:sp>
        <p:nvSpPr>
          <p:cNvPr id="39" name="Text Box 14"/>
          <p:cNvSpPr txBox="1"/>
          <p:nvPr/>
        </p:nvSpPr>
        <p:spPr>
          <a:xfrm>
            <a:off x="1896095" y="508679"/>
            <a:ext cx="3467993" cy="606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4800" kern="1200">
                <a:solidFill>
                  <a:srgbClr val="000000"/>
                </a:solidFill>
                <a:effectLst/>
                <a:latin typeface="Century Gothic"/>
                <a:ea typeface="Calibri"/>
              </a:rPr>
              <a:t> </a:t>
            </a:r>
            <a:endParaRPr lang="nl-NL" sz="1200">
              <a:effectLst/>
              <a:latin typeface="Times New Roman"/>
              <a:ea typeface="Times New Roman"/>
            </a:endParaRPr>
          </a:p>
        </p:txBody>
      </p:sp>
      <p:sp>
        <p:nvSpPr>
          <p:cNvPr id="27" name="Text Box 14"/>
          <p:cNvSpPr txBox="1"/>
          <p:nvPr/>
        </p:nvSpPr>
        <p:spPr>
          <a:xfrm>
            <a:off x="1891143" y="508680"/>
            <a:ext cx="3616961"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3600" dirty="0">
                <a:solidFill>
                  <a:srgbClr val="000000"/>
                </a:solidFill>
                <a:latin typeface="Trebuchet MS"/>
                <a:ea typeface="Times New Roman"/>
              </a:rPr>
              <a:t>de hindernis</a:t>
            </a:r>
            <a:endParaRPr lang="nl-NL" sz="1200" dirty="0">
              <a:effectLst/>
              <a:latin typeface="Times New Roman"/>
              <a:ea typeface="Times New Roman"/>
            </a:endParaRPr>
          </a:p>
        </p:txBody>
      </p:sp>
      <p:sp>
        <p:nvSpPr>
          <p:cNvPr id="41" name="Text Box 14"/>
          <p:cNvSpPr txBox="1"/>
          <p:nvPr/>
        </p:nvSpPr>
        <p:spPr>
          <a:xfrm>
            <a:off x="5767298" y="1391924"/>
            <a:ext cx="3046393" cy="606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4800" kern="1200">
                <a:solidFill>
                  <a:srgbClr val="000000"/>
                </a:solidFill>
                <a:effectLst/>
                <a:latin typeface="Century Gothic"/>
                <a:ea typeface="Calibri"/>
              </a:rPr>
              <a:t> </a:t>
            </a:r>
            <a:endParaRPr lang="nl-NL" sz="1200">
              <a:effectLst/>
              <a:latin typeface="Times New Roman"/>
              <a:ea typeface="Times New Roman"/>
            </a:endParaRPr>
          </a:p>
        </p:txBody>
      </p:sp>
      <p:sp>
        <p:nvSpPr>
          <p:cNvPr id="31" name="Text Box 14"/>
          <p:cNvSpPr txBox="1"/>
          <p:nvPr/>
        </p:nvSpPr>
        <p:spPr>
          <a:xfrm>
            <a:off x="5555275" y="1375727"/>
            <a:ext cx="3470440"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3600" dirty="0">
                <a:solidFill>
                  <a:srgbClr val="000000"/>
                </a:solidFill>
                <a:latin typeface="Trebuchet MS"/>
                <a:ea typeface="Calibri"/>
              </a:rPr>
              <a:t>d</a:t>
            </a:r>
            <a:r>
              <a:rPr lang="nl-NL" sz="3600" kern="1200" dirty="0">
                <a:solidFill>
                  <a:srgbClr val="000000"/>
                </a:solidFill>
                <a:effectLst/>
                <a:latin typeface="Trebuchet MS"/>
                <a:ea typeface="Calibri"/>
              </a:rPr>
              <a:t>e afstand</a:t>
            </a:r>
            <a:endParaRPr lang="nl-NL" sz="1200" dirty="0">
              <a:effectLst/>
              <a:latin typeface="Times New Roman"/>
              <a:ea typeface="Times New Roman"/>
            </a:endParaRPr>
          </a:p>
        </p:txBody>
      </p:sp>
      <p:sp>
        <p:nvSpPr>
          <p:cNvPr id="29" name="Text Box 14"/>
          <p:cNvSpPr txBox="1"/>
          <p:nvPr/>
        </p:nvSpPr>
        <p:spPr>
          <a:xfrm>
            <a:off x="2591473" y="3217990"/>
            <a:ext cx="4156595" cy="8570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30" name="Tekstvak 2"/>
          <p:cNvSpPr txBox="1">
            <a:spLocks noChangeArrowheads="1"/>
          </p:cNvSpPr>
          <p:nvPr/>
        </p:nvSpPr>
        <p:spPr bwMode="auto">
          <a:xfrm>
            <a:off x="2617849" y="3313176"/>
            <a:ext cx="4156595" cy="71511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Century Gothic" panose="020B0502020202020204" pitchFamily="34" charset="0"/>
                <a:ea typeface="Calibri"/>
                <a:cs typeface="Times New Roman"/>
              </a:rPr>
              <a:t>= </a:t>
            </a:r>
            <a:r>
              <a:rPr lang="nl-NL" sz="2000" dirty="0">
                <a:latin typeface="Century Gothic" panose="020B0502020202020204" pitchFamily="34" charset="0"/>
                <a:ea typeface="Calibri"/>
                <a:cs typeface="Times New Roman"/>
              </a:rPr>
              <a:t>de route die deelnemers aan een wedstrijdmoeten afleggen</a:t>
            </a:r>
            <a:endParaRPr lang="nl-NL" sz="1000" dirty="0">
              <a:effectLst/>
              <a:latin typeface="Century Gothic" panose="020B0502020202020204" pitchFamily="34" charset="0"/>
              <a:ea typeface="Calibri"/>
              <a:cs typeface="Times New Roman"/>
            </a:endParaRPr>
          </a:p>
        </p:txBody>
      </p:sp>
      <p:pic>
        <p:nvPicPr>
          <p:cNvPr id="5" name="Afbeelding 4" descr="Afbeelding met gebouw, buiten, straat, weg&#10;&#10;Automatisch gegenereerde beschrijving">
            <a:extLst>
              <a:ext uri="{FF2B5EF4-FFF2-40B4-BE49-F238E27FC236}">
                <a16:creationId xmlns="" xmlns:a16="http://schemas.microsoft.com/office/drawing/2014/main" id="{1B6FF95C-3EDE-4114-B9AB-8C32335D61F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8136" y="419419"/>
            <a:ext cx="1529097" cy="886876"/>
          </a:xfrm>
          <a:prstGeom prst="rect">
            <a:avLst/>
          </a:prstGeom>
        </p:spPr>
      </p:pic>
      <p:grpSp>
        <p:nvGrpSpPr>
          <p:cNvPr id="2" name="Groep 1"/>
          <p:cNvGrpSpPr/>
          <p:nvPr/>
        </p:nvGrpSpPr>
        <p:grpSpPr>
          <a:xfrm>
            <a:off x="7456645" y="4233218"/>
            <a:ext cx="1190847" cy="1512376"/>
            <a:chOff x="6879265" y="4292888"/>
            <a:chExt cx="1190847" cy="1512376"/>
          </a:xfrm>
        </p:grpSpPr>
        <p:pic>
          <p:nvPicPr>
            <p:cNvPr id="7" name="Afbeelding 6">
              <a:extLst>
                <a:ext uri="{FF2B5EF4-FFF2-40B4-BE49-F238E27FC236}">
                  <a16:creationId xmlns="" xmlns:a16="http://schemas.microsoft.com/office/drawing/2014/main" id="{9AE40AD8-C362-4C6B-A8BE-A3F996C258B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79265" y="4292888"/>
              <a:ext cx="1190847" cy="1512376"/>
            </a:xfrm>
            <a:prstGeom prst="rect">
              <a:avLst/>
            </a:prstGeom>
          </p:spPr>
        </p:pic>
        <p:sp>
          <p:nvSpPr>
            <p:cNvPr id="8" name="Tekstvak 7">
              <a:extLst>
                <a:ext uri="{FF2B5EF4-FFF2-40B4-BE49-F238E27FC236}">
                  <a16:creationId xmlns="" xmlns:a16="http://schemas.microsoft.com/office/drawing/2014/main" id="{46F40E5B-19D6-4A97-8A3E-A7BE1E212173}"/>
                </a:ext>
              </a:extLst>
            </p:cNvPr>
            <p:cNvSpPr txBox="1"/>
            <p:nvPr/>
          </p:nvSpPr>
          <p:spPr>
            <a:xfrm>
              <a:off x="7308304" y="4758574"/>
              <a:ext cx="648072" cy="230832"/>
            </a:xfrm>
            <a:prstGeom prst="rect">
              <a:avLst/>
            </a:prstGeom>
            <a:solidFill>
              <a:schemeClr val="bg1"/>
            </a:solidFill>
          </p:spPr>
          <p:txBody>
            <a:bodyPr wrap="square" rtlCol="0">
              <a:spAutoFit/>
            </a:bodyPr>
            <a:lstStyle/>
            <a:p>
              <a:r>
                <a:rPr lang="nl-NL" sz="900" dirty="0" smtClean="0"/>
                <a:t>de regels</a:t>
              </a:r>
              <a:endParaRPr lang="nl-NL" sz="1000" dirty="0"/>
            </a:p>
          </p:txBody>
        </p:sp>
      </p:grpSp>
    </p:spTree>
    <p:extLst>
      <p:ext uri="{BB962C8B-B14F-4D97-AF65-F5344CB8AC3E}">
        <p14:creationId xmlns:p14="http://schemas.microsoft.com/office/powerpoint/2010/main" val="2864916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2739211"/>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v</a:t>
            </a:r>
            <a:r>
              <a:rPr lang="nl-NL" sz="8000" b="1" u="sng" dirty="0" smtClean="0">
                <a:solidFill>
                  <a:prstClr val="black"/>
                </a:solidFill>
                <a:latin typeface="Century Gothic" panose="020B0502020202020204" pitchFamily="34" charset="0"/>
              </a:rPr>
              <a:t>an oudsher</a:t>
            </a:r>
            <a:r>
              <a:rPr lang="nl-NL" sz="8000" b="1" u="sng" dirty="0">
                <a:solidFill>
                  <a:prstClr val="black"/>
                </a:solidFill>
                <a:latin typeface="Century Gothic" panose="020B0502020202020204" pitchFamily="34" charset="0"/>
              </a:rPr>
              <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800" dirty="0" smtClean="0">
                <a:latin typeface="Century Gothic" panose="020B0502020202020204" pitchFamily="34" charset="0"/>
              </a:rPr>
              <a:t>al heel lang</a:t>
            </a:r>
            <a:endParaRPr lang="nl-NL" sz="4800" dirty="0">
              <a:solidFill>
                <a:srgbClr val="00B050"/>
              </a:solidFill>
              <a:latin typeface="Century Gothic" panose="020B0502020202020204" pitchFamily="34" charset="0"/>
            </a:endParaRPr>
          </a:p>
          <a:p>
            <a:pPr lvl="0"/>
            <a:endParaRPr lang="nl-NL" sz="1400" i="1" dirty="0">
              <a:solidFill>
                <a:srgbClr val="00B050"/>
              </a:solidFill>
              <a:latin typeface="Century Gothic" panose="020B0502020202020204" pitchFamily="34" charset="0"/>
            </a:endParaRPr>
          </a:p>
          <a:p>
            <a:pPr lvl="0"/>
            <a:r>
              <a:rPr lang="nl-NL" sz="3000" i="1" dirty="0" smtClean="0">
                <a:solidFill>
                  <a:srgbClr val="00B050"/>
                </a:solidFill>
                <a:latin typeface="Century Gothic" panose="020B0502020202020204" pitchFamily="34" charset="0"/>
              </a:rPr>
              <a:t>Koorddansen is </a:t>
            </a:r>
            <a:r>
              <a:rPr lang="nl-NL" sz="3000" i="1" u="sng" dirty="0" smtClean="0">
                <a:solidFill>
                  <a:srgbClr val="00B050"/>
                </a:solidFill>
                <a:latin typeface="Century Gothic" panose="020B0502020202020204" pitchFamily="34" charset="0"/>
              </a:rPr>
              <a:t>van oudsher</a:t>
            </a:r>
            <a:r>
              <a:rPr lang="nl-NL" sz="3000" i="1" dirty="0" smtClean="0">
                <a:solidFill>
                  <a:srgbClr val="00B050"/>
                </a:solidFill>
                <a:latin typeface="Century Gothic" panose="020B0502020202020204" pitchFamily="34" charset="0"/>
              </a:rPr>
              <a:t> een circusact. </a:t>
            </a:r>
            <a:endParaRPr lang="nl-NL" sz="3000" i="1" dirty="0">
              <a:solidFill>
                <a:prstClr val="black"/>
              </a:solidFill>
              <a:latin typeface="Century Gothic" panose="020B0502020202020204" pitchFamily="34" charset="0"/>
            </a:endParaRPr>
          </a:p>
        </p:txBody>
      </p:sp>
      <p:sp>
        <p:nvSpPr>
          <p:cNvPr id="6" name="Tekstvak 5"/>
          <p:cNvSpPr txBox="1"/>
          <p:nvPr/>
        </p:nvSpPr>
        <p:spPr>
          <a:xfrm>
            <a:off x="-12283" y="2708920"/>
            <a:ext cx="9264803" cy="3970318"/>
          </a:xfrm>
          <a:prstGeom prst="rect">
            <a:avLst/>
          </a:prstGeom>
          <a:noFill/>
        </p:spPr>
        <p:txBody>
          <a:bodyPr wrap="square" rtlCol="0">
            <a:spAutoFit/>
          </a:bodyPr>
          <a:lstStyle/>
          <a:p>
            <a:pPr fontAlgn="t"/>
            <a:r>
              <a:rPr lang="nl-NL" sz="8000" b="1" u="sng" dirty="0" smtClean="0">
                <a:solidFill>
                  <a:prstClr val="black"/>
                </a:solidFill>
                <a:latin typeface="Century Gothic" panose="020B0502020202020204" pitchFamily="34" charset="0"/>
              </a:rPr>
              <a:t>zich iets kunnen veroorloven</a:t>
            </a:r>
            <a:r>
              <a:rPr lang="nl-NL" sz="8000" b="1" u="sng" dirty="0">
                <a:solidFill>
                  <a:prstClr val="black"/>
                </a:solidFill>
                <a:latin typeface="Century Gothic" panose="020B0502020202020204" pitchFamily="34" charset="0"/>
              </a:rPr>
              <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800" dirty="0" smtClean="0">
                <a:latin typeface="Century Gothic" panose="020B0502020202020204" pitchFamily="34" charset="0"/>
              </a:rPr>
              <a:t>iets kunnen betalen</a:t>
            </a:r>
            <a:endParaRPr lang="nl-NL" sz="4800" dirty="0">
              <a:solidFill>
                <a:srgbClr val="00B050"/>
              </a:solidFill>
              <a:latin typeface="Century Gothic" panose="020B0502020202020204" pitchFamily="34" charset="0"/>
            </a:endParaRPr>
          </a:p>
          <a:p>
            <a:pPr lvl="0"/>
            <a:endParaRPr lang="nl-NL" sz="1400" i="1" dirty="0">
              <a:solidFill>
                <a:srgbClr val="00B050"/>
              </a:solidFill>
              <a:latin typeface="Century Gothic" panose="020B0502020202020204" pitchFamily="34" charset="0"/>
            </a:endParaRPr>
          </a:p>
          <a:p>
            <a:pPr lvl="0"/>
            <a:r>
              <a:rPr lang="nl-NL" sz="3000" i="1" dirty="0" smtClean="0">
                <a:solidFill>
                  <a:srgbClr val="00B050"/>
                </a:solidFill>
                <a:latin typeface="Century Gothic" panose="020B0502020202020204" pitchFamily="34" charset="0"/>
              </a:rPr>
              <a:t>Zij </a:t>
            </a:r>
            <a:r>
              <a:rPr lang="nl-NL" sz="3000" i="1" u="sng" dirty="0" smtClean="0">
                <a:solidFill>
                  <a:srgbClr val="00B050"/>
                </a:solidFill>
                <a:latin typeface="Century Gothic" panose="020B0502020202020204" pitchFamily="34" charset="0"/>
              </a:rPr>
              <a:t>kan zich</a:t>
            </a:r>
            <a:r>
              <a:rPr lang="nl-NL" sz="3000" i="1" dirty="0" smtClean="0">
                <a:solidFill>
                  <a:srgbClr val="00B050"/>
                </a:solidFill>
                <a:latin typeface="Century Gothic" panose="020B0502020202020204" pitchFamily="34" charset="0"/>
              </a:rPr>
              <a:t> een Tesla </a:t>
            </a:r>
            <a:r>
              <a:rPr lang="nl-NL" sz="3000" i="1" u="sng" dirty="0" smtClean="0">
                <a:solidFill>
                  <a:srgbClr val="00B050"/>
                </a:solidFill>
                <a:latin typeface="Century Gothic" panose="020B0502020202020204" pitchFamily="34" charset="0"/>
              </a:rPr>
              <a:t>veroorloven</a:t>
            </a:r>
            <a:r>
              <a:rPr lang="nl-NL" sz="3000" i="1" dirty="0" smtClean="0">
                <a:solidFill>
                  <a:srgbClr val="00B050"/>
                </a:solidFill>
                <a:latin typeface="Century Gothic" panose="020B0502020202020204" pitchFamily="34" charset="0"/>
              </a:rPr>
              <a:t>. </a:t>
            </a:r>
            <a:endParaRPr lang="nl-NL" sz="3000" i="1" dirty="0">
              <a:solidFill>
                <a:prstClr val="black"/>
              </a:solidFill>
              <a:latin typeface="Century Gothic" panose="020B0502020202020204" pitchFamily="34" charset="0"/>
            </a:endParaRPr>
          </a:p>
        </p:txBody>
      </p:sp>
      <p:pic>
        <p:nvPicPr>
          <p:cNvPr id="9" name="Picture 2" descr="C:\Users\dasg\Downloads\shutterstock_14096861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43932" y="188640"/>
            <a:ext cx="2648824" cy="198674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ep 9"/>
          <p:cNvGrpSpPr/>
          <p:nvPr/>
        </p:nvGrpSpPr>
        <p:grpSpPr>
          <a:xfrm>
            <a:off x="6376632" y="4120149"/>
            <a:ext cx="2616124" cy="1230438"/>
            <a:chOff x="387258" y="2852936"/>
            <a:chExt cx="8656243" cy="3858768"/>
          </a:xfrm>
        </p:grpSpPr>
        <p:pic>
          <p:nvPicPr>
            <p:cNvPr id="11" name="Picture 2" descr="C:\Users\dasg\Downloads\shutterstock_4928916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1714" y="2852936"/>
              <a:ext cx="6841787" cy="38587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dasg\Downloads\shutterstock_116195122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7258" y="3501008"/>
              <a:ext cx="3628911" cy="24241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26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0" y="-27384"/>
            <a:ext cx="9144067" cy="3431709"/>
          </a:xfrm>
          <a:prstGeom prst="rect">
            <a:avLst/>
          </a:prstGeom>
          <a:noFill/>
        </p:spPr>
        <p:txBody>
          <a:bodyPr wrap="square" rtlCol="0">
            <a:spAutoFit/>
          </a:bodyPr>
          <a:lstStyle/>
          <a:p>
            <a:pPr fontAlgn="t"/>
            <a:r>
              <a:rPr lang="nl-NL" sz="8000" b="1" u="sng" dirty="0" smtClean="0">
                <a:solidFill>
                  <a:prstClr val="black"/>
                </a:solidFill>
                <a:latin typeface="Century Gothic" panose="020B0502020202020204" pitchFamily="34" charset="0"/>
              </a:rPr>
              <a:t>idyllisch</a:t>
            </a:r>
            <a:r>
              <a:rPr lang="nl-NL" sz="8000" b="1" u="sng" dirty="0">
                <a:solidFill>
                  <a:prstClr val="black"/>
                </a:solidFill>
                <a:latin typeface="Century Gothic" panose="020B0502020202020204" pitchFamily="34" charset="0"/>
              </a:rPr>
              <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800" dirty="0" smtClean="0">
                <a:solidFill>
                  <a:prstClr val="black"/>
                </a:solidFill>
                <a:latin typeface="Century Gothic" panose="020B0502020202020204" pitchFamily="34" charset="0"/>
              </a:rPr>
              <a:t>heel erg mooi, sprookjesachtig</a:t>
            </a:r>
            <a:endParaRPr lang="nl-NL" sz="1600" i="1" dirty="0">
              <a:solidFill>
                <a:srgbClr val="00B050"/>
              </a:solidFill>
              <a:latin typeface="Century Gothic" panose="020B0502020202020204" pitchFamily="34" charset="0"/>
            </a:endParaRPr>
          </a:p>
          <a:p>
            <a:pPr lvl="0"/>
            <a:endParaRPr lang="nl-NL" sz="1050" i="1" dirty="0">
              <a:solidFill>
                <a:srgbClr val="00B050"/>
              </a:solidFill>
              <a:latin typeface="Century Gothic" panose="020B0502020202020204" pitchFamily="34" charset="0"/>
            </a:endParaRPr>
          </a:p>
          <a:p>
            <a:pPr lvl="0"/>
            <a:r>
              <a:rPr lang="nl-NL" sz="3000" i="1" dirty="0" smtClean="0">
                <a:solidFill>
                  <a:srgbClr val="00B050"/>
                </a:solidFill>
                <a:latin typeface="Century Gothic" panose="020B0502020202020204" pitchFamily="34" charset="0"/>
              </a:rPr>
              <a:t>Het is buiten echt </a:t>
            </a:r>
            <a:r>
              <a:rPr lang="nl-NL" sz="3000" i="1" u="sng" dirty="0" smtClean="0">
                <a:solidFill>
                  <a:srgbClr val="00B050"/>
                </a:solidFill>
                <a:latin typeface="Century Gothic" panose="020B0502020202020204" pitchFamily="34" charset="0"/>
              </a:rPr>
              <a:t>idyllisch</a:t>
            </a:r>
            <a:r>
              <a:rPr lang="nl-NL" sz="3000" i="1" dirty="0" smtClean="0">
                <a:solidFill>
                  <a:srgbClr val="00B050"/>
                </a:solidFill>
                <a:latin typeface="Century Gothic" panose="020B0502020202020204" pitchFamily="34" charset="0"/>
              </a:rPr>
              <a:t> door al die sneeuw. </a:t>
            </a:r>
            <a:endParaRPr lang="nl-NL" sz="3000" i="1" dirty="0">
              <a:solidFill>
                <a:prstClr val="black"/>
              </a:solidFill>
              <a:latin typeface="Century Gothic" panose="020B0502020202020204" pitchFamily="34" charset="0"/>
            </a:endParaRPr>
          </a:p>
        </p:txBody>
      </p:sp>
      <p:pic>
        <p:nvPicPr>
          <p:cNvPr id="5" name="Picture 2" descr="C:\Users\dasg\Downloads\shutterstock_7504425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8104" y="404664"/>
            <a:ext cx="3303816" cy="2206949"/>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17967" y="3645024"/>
            <a:ext cx="9144067" cy="3293209"/>
          </a:xfrm>
          <a:prstGeom prst="rect">
            <a:avLst/>
          </a:prstGeom>
          <a:noFill/>
        </p:spPr>
        <p:txBody>
          <a:bodyPr wrap="square" rtlCol="0">
            <a:spAutoFit/>
          </a:bodyPr>
          <a:lstStyle/>
          <a:p>
            <a:pPr fontAlgn="t"/>
            <a:r>
              <a:rPr lang="nl-NL" sz="8000" b="1" u="sng" dirty="0" smtClean="0">
                <a:solidFill>
                  <a:prstClr val="black"/>
                </a:solidFill>
                <a:latin typeface="Century Gothic" panose="020B0502020202020204" pitchFamily="34" charset="0"/>
              </a:rPr>
              <a:t>inhouden</a:t>
            </a:r>
            <a:r>
              <a:rPr lang="nl-NL" sz="8000" b="1" u="sng" dirty="0">
                <a:solidFill>
                  <a:prstClr val="black"/>
                </a:solidFill>
                <a:latin typeface="Century Gothic" panose="020B0502020202020204" pitchFamily="34" charset="0"/>
              </a:rPr>
              <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800" dirty="0" smtClean="0">
                <a:solidFill>
                  <a:prstClr val="black"/>
                </a:solidFill>
                <a:latin typeface="Century Gothic" panose="020B0502020202020204" pitchFamily="34" charset="0"/>
              </a:rPr>
              <a:t>betekenen</a:t>
            </a:r>
            <a:endParaRPr lang="nl-NL" sz="16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r>
              <a:rPr lang="nl-NL" sz="3000" i="1" dirty="0" smtClean="0">
                <a:solidFill>
                  <a:srgbClr val="00B050"/>
                </a:solidFill>
                <a:latin typeface="Century Gothic" panose="020B0502020202020204" pitchFamily="34" charset="0"/>
              </a:rPr>
              <a:t>Het vriest buiten </a:t>
            </a:r>
            <a:r>
              <a:rPr lang="nl-NL" sz="3000" i="1" u="sng" dirty="0" smtClean="0">
                <a:solidFill>
                  <a:srgbClr val="00B050"/>
                </a:solidFill>
                <a:latin typeface="Century Gothic" panose="020B0502020202020204" pitchFamily="34" charset="0"/>
              </a:rPr>
              <a:t>houdt in</a:t>
            </a:r>
            <a:r>
              <a:rPr lang="nl-NL" sz="3000" i="1" dirty="0" smtClean="0">
                <a:solidFill>
                  <a:srgbClr val="00B050"/>
                </a:solidFill>
                <a:latin typeface="Century Gothic" panose="020B0502020202020204" pitchFamily="34" charset="0"/>
              </a:rPr>
              <a:t> dat </a:t>
            </a:r>
            <a:br>
              <a:rPr lang="nl-NL" sz="3000" i="1" dirty="0" smtClean="0">
                <a:solidFill>
                  <a:srgbClr val="00B050"/>
                </a:solidFill>
                <a:latin typeface="Century Gothic" panose="020B0502020202020204" pitchFamily="34" charset="0"/>
              </a:rPr>
            </a:br>
            <a:r>
              <a:rPr lang="nl-NL" sz="3000" i="1" dirty="0" smtClean="0">
                <a:solidFill>
                  <a:srgbClr val="00B050"/>
                </a:solidFill>
                <a:latin typeface="Century Gothic" panose="020B0502020202020204" pitchFamily="34" charset="0"/>
              </a:rPr>
              <a:t>de temperatuur onder nul is. </a:t>
            </a:r>
            <a:endParaRPr lang="nl-NL" sz="3000" i="1" dirty="0">
              <a:solidFill>
                <a:prstClr val="black"/>
              </a:solidFill>
              <a:latin typeface="Century Gothic" panose="020B0502020202020204" pitchFamily="34" charset="0"/>
            </a:endParaRPr>
          </a:p>
        </p:txBody>
      </p:sp>
      <p:pic>
        <p:nvPicPr>
          <p:cNvPr id="13314" name="Picture 2" descr="C:\Users\dasg\Downloads\shutterstock_102725266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8124" y="4068170"/>
            <a:ext cx="2943776" cy="196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1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27384"/>
            <a:ext cx="9144000" cy="6858000"/>
          </a:xfrm>
        </p:spPr>
        <p:txBody>
          <a:bodyPr>
            <a:noAutofit/>
          </a:bodyPr>
          <a:lstStyle/>
          <a:p>
            <a:pPr marL="0" indent="0">
              <a:buNone/>
            </a:pPr>
            <a:r>
              <a:rPr lang="nl-NL" sz="1900" u="sng" dirty="0"/>
              <a:t>Semantisatieverhaal B:</a:t>
            </a:r>
            <a:br>
              <a:rPr lang="nl-NL" sz="1900" u="sng" dirty="0"/>
            </a:br>
            <a:r>
              <a:rPr lang="nl-NL" sz="1800" dirty="0" smtClean="0"/>
              <a:t>Als </a:t>
            </a:r>
            <a:r>
              <a:rPr lang="nl-NL" sz="1800" dirty="0"/>
              <a:t>ik naar school </a:t>
            </a:r>
            <a:r>
              <a:rPr lang="nl-NL" sz="1800" dirty="0" smtClean="0"/>
              <a:t>ga, </a:t>
            </a:r>
            <a:r>
              <a:rPr lang="nl-NL" sz="1800" dirty="0"/>
              <a:t>is het altijd druk op de weg. Er is veel verkeer. En je moet goed opletten op alle verkeersregels: stoplichten, voorrangswegen, drempels. Iedereen wil op tijd op zijn werk zijn. Soms vind ik het net </a:t>
            </a:r>
            <a:r>
              <a:rPr lang="nl-NL" sz="1800" b="1" u="sng" dirty="0"/>
              <a:t>een parcours</a:t>
            </a:r>
            <a:r>
              <a:rPr lang="nl-NL" sz="1800" dirty="0"/>
              <a:t> dat ik afleg. Een parcours is </a:t>
            </a:r>
            <a:r>
              <a:rPr lang="nl-NL" sz="1800" b="1" i="1" dirty="0"/>
              <a:t>een route die deelnemers aan een wedstrijd moeten afleggen</a:t>
            </a:r>
            <a:r>
              <a:rPr lang="nl-NL" sz="1800" dirty="0"/>
              <a:t>. Ik word ingehaald, er wordt getoeterd, iedereen heeft haast. Het lijkt wel een wedstrijd! Veel mensen zijn chagrijnig in het verkeer. Ik niet hoor! Ik kijk ook goed om me heen en geniet ook van de natuur als ik in de auto </a:t>
            </a:r>
            <a:r>
              <a:rPr lang="nl-NL" sz="1800" dirty="0" smtClean="0"/>
              <a:t>rijd </a:t>
            </a:r>
            <a:r>
              <a:rPr lang="nl-NL" sz="1800" dirty="0"/>
              <a:t>of op de fiets </a:t>
            </a:r>
            <a:r>
              <a:rPr lang="nl-NL" sz="1800" dirty="0" smtClean="0"/>
              <a:t>zit</a:t>
            </a:r>
            <a:r>
              <a:rPr lang="nl-NL" sz="1800" dirty="0"/>
              <a:t>. Nu met al die sneeuw vind ik het er </a:t>
            </a:r>
            <a:r>
              <a:rPr lang="nl-NL" sz="1800" b="1" u="sng" dirty="0"/>
              <a:t>idyllisch</a:t>
            </a:r>
            <a:r>
              <a:rPr lang="nl-NL" sz="1800" dirty="0"/>
              <a:t> uit zien. Ik vind het er </a:t>
            </a:r>
            <a:r>
              <a:rPr lang="nl-NL" sz="1800" b="1" i="1" dirty="0"/>
              <a:t>heel erg mooi uit zien, sprookjesachtig</a:t>
            </a:r>
            <a:r>
              <a:rPr lang="nl-NL" sz="1800" dirty="0"/>
              <a:t>. Echt idyllisch. Daar kan ik echt van genieten. En als ik dit zou zien zou ik ook genieten, moet je kijken: </a:t>
            </a:r>
            <a:r>
              <a:rPr lang="nl-NL" sz="1800" b="1" u="sng" dirty="0">
                <a:solidFill>
                  <a:srgbClr val="00B050"/>
                </a:solidFill>
              </a:rPr>
              <a:t>klik</a:t>
            </a:r>
            <a:r>
              <a:rPr lang="nl-NL" sz="1800" dirty="0"/>
              <a:t> </a:t>
            </a:r>
            <a:r>
              <a:rPr lang="nl-NL" sz="1800" dirty="0" smtClean="0"/>
              <a:t/>
            </a:r>
            <a:br>
              <a:rPr lang="nl-NL" sz="1800" dirty="0" smtClean="0"/>
            </a:br>
            <a:r>
              <a:rPr lang="nl-NL" sz="1800" dirty="0" smtClean="0"/>
              <a:t>Ik </a:t>
            </a:r>
            <a:r>
              <a:rPr lang="nl-NL" sz="1800" dirty="0"/>
              <a:t>vind dit zo leuk! Die artiest doet zijn act als het stoplicht </a:t>
            </a:r>
            <a:r>
              <a:rPr lang="nl-NL" sz="1800" dirty="0" smtClean="0"/>
              <a:t>voor de voetgangers op groen is</a:t>
            </a:r>
            <a:r>
              <a:rPr lang="nl-NL" sz="1800" dirty="0"/>
              <a:t>. </a:t>
            </a:r>
            <a:r>
              <a:rPr lang="nl-NL" sz="1800" b="1" u="sng" dirty="0"/>
              <a:t>Met het oog </a:t>
            </a:r>
            <a:r>
              <a:rPr lang="nl-NL" sz="1800" dirty="0"/>
              <a:t>op de korte tijd die hij heeft, doet hij een snelle act. Met het oog op betekent </a:t>
            </a:r>
            <a:r>
              <a:rPr lang="nl-NL" sz="1800" b="1" i="1" dirty="0"/>
              <a:t>rekening houden met.</a:t>
            </a:r>
            <a:r>
              <a:rPr lang="nl-NL" sz="1800" dirty="0"/>
              <a:t> Het </a:t>
            </a:r>
            <a:r>
              <a:rPr lang="nl-NL" sz="1800" b="1" u="sng" dirty="0"/>
              <a:t>houdt in</a:t>
            </a:r>
            <a:r>
              <a:rPr lang="nl-NL" sz="1800" dirty="0"/>
              <a:t>, het </a:t>
            </a:r>
            <a:r>
              <a:rPr lang="nl-NL" sz="1800" b="1" i="1" dirty="0"/>
              <a:t>betekent</a:t>
            </a:r>
            <a:r>
              <a:rPr lang="nl-NL" sz="1800" dirty="0"/>
              <a:t>, dat de artiest rekening houdt met de korte tijd die hij heeft om zijn act te doen. Hij stopt op tijd. Het is niet de bedoeling dat hij het verkeer gaat </a:t>
            </a:r>
            <a:r>
              <a:rPr lang="nl-NL" sz="1800" b="1" u="sng" dirty="0"/>
              <a:t>verstoren</a:t>
            </a:r>
            <a:r>
              <a:rPr lang="nl-NL" sz="1800" dirty="0"/>
              <a:t>. </a:t>
            </a:r>
            <a:r>
              <a:rPr lang="nl-NL" sz="1800" dirty="0" smtClean="0"/>
              <a:t> Dat hij het gaat </a:t>
            </a:r>
            <a:r>
              <a:rPr lang="nl-NL" sz="1800" b="1" i="1" dirty="0" smtClean="0"/>
              <a:t>hinderen</a:t>
            </a:r>
            <a:r>
              <a:rPr lang="nl-NL" sz="1800" dirty="0" smtClean="0"/>
              <a:t>. Als </a:t>
            </a:r>
            <a:r>
              <a:rPr lang="nl-NL" sz="1800" dirty="0"/>
              <a:t>hij </a:t>
            </a:r>
            <a:r>
              <a:rPr lang="nl-NL" sz="1800" dirty="0" smtClean="0"/>
              <a:t>het verkeer wel verstoort, raken mensen </a:t>
            </a:r>
            <a:r>
              <a:rPr lang="nl-NL" sz="1800" b="1" u="sng" dirty="0" smtClean="0"/>
              <a:t>gestremd</a:t>
            </a:r>
            <a:r>
              <a:rPr lang="nl-NL" sz="1800" dirty="0" smtClean="0"/>
              <a:t>. De weg is dan </a:t>
            </a:r>
            <a:r>
              <a:rPr lang="nl-NL" sz="1800" b="1" i="1" dirty="0" smtClean="0"/>
              <a:t>geblokkeerd</a:t>
            </a:r>
            <a:r>
              <a:rPr lang="nl-NL" sz="1800" dirty="0" smtClean="0"/>
              <a:t> en mensen kunnen dan niet verder. En </a:t>
            </a:r>
            <a:r>
              <a:rPr lang="nl-NL" sz="1800" dirty="0"/>
              <a:t>daar is niemand blij mee. De artiest doet een act die </a:t>
            </a:r>
            <a:r>
              <a:rPr lang="nl-NL" sz="1800" b="1" u="sng" dirty="0"/>
              <a:t>van oudsher</a:t>
            </a:r>
            <a:r>
              <a:rPr lang="nl-NL" sz="1800" dirty="0"/>
              <a:t> in het circus te zien </a:t>
            </a:r>
            <a:r>
              <a:rPr lang="nl-NL" sz="1800" dirty="0" smtClean="0"/>
              <a:t>is (het is </a:t>
            </a:r>
            <a:r>
              <a:rPr lang="nl-NL" sz="1800" b="1" i="1" dirty="0" smtClean="0"/>
              <a:t>al heel lang </a:t>
            </a:r>
            <a:r>
              <a:rPr lang="nl-NL" sz="1800" dirty="0" smtClean="0"/>
              <a:t>te zien in het circus): </a:t>
            </a:r>
            <a:r>
              <a:rPr lang="nl-NL" sz="1800" dirty="0"/>
              <a:t>koorddansen en jongleren. Wat kan hij het goed </a:t>
            </a:r>
            <a:r>
              <a:rPr lang="nl-NL" sz="1800" dirty="0" smtClean="0"/>
              <a:t>hè. </a:t>
            </a:r>
            <a:r>
              <a:rPr lang="nl-NL" sz="1800" dirty="0"/>
              <a:t>Fijn dat hij niet valt. Niemand kijkt graag naar een straatartiest met </a:t>
            </a:r>
            <a:r>
              <a:rPr lang="nl-NL" sz="1800" b="1" u="sng" dirty="0"/>
              <a:t>letsel</a:t>
            </a:r>
            <a:r>
              <a:rPr lang="nl-NL" sz="1800" dirty="0"/>
              <a:t>. Naar een straatartiest die zijn </a:t>
            </a:r>
            <a:r>
              <a:rPr lang="nl-NL" sz="1800" b="1" i="1" dirty="0"/>
              <a:t>lichaam beschadigt </a:t>
            </a:r>
            <a:r>
              <a:rPr lang="nl-NL" sz="1800" dirty="0"/>
              <a:t>doordat ‘ie valt. Zou jij het leuk vinden om naar een act te kijken als je voor een stoplicht </a:t>
            </a:r>
            <a:r>
              <a:rPr lang="nl-NL" sz="1800" dirty="0" smtClean="0"/>
              <a:t>moet </a:t>
            </a:r>
            <a:r>
              <a:rPr lang="nl-NL" sz="1800" dirty="0"/>
              <a:t>wachten? Ik wel. Ik ben wel </a:t>
            </a:r>
            <a:r>
              <a:rPr lang="nl-NL" sz="1800" b="1" u="sng" dirty="0"/>
              <a:t>een liefhebber</a:t>
            </a:r>
            <a:r>
              <a:rPr lang="nl-NL" sz="1800" dirty="0"/>
              <a:t> hiervan. </a:t>
            </a:r>
            <a:r>
              <a:rPr lang="nl-NL" sz="1800" b="1" i="1" dirty="0"/>
              <a:t>Ik hou hier wel van</a:t>
            </a:r>
            <a:r>
              <a:rPr lang="nl-NL" sz="1800" dirty="0"/>
              <a:t>. Als ik zo om mij heen kijk tijdens het autorijden zou ik trouwens ook wel een andere auto willen. Een mooie grote witte Tesla bijvoorbeeld</a:t>
            </a:r>
            <a:r>
              <a:rPr lang="nl-NL" sz="1800" dirty="0" smtClean="0"/>
              <a:t>. Ik wou dat ik me dat kon </a:t>
            </a:r>
            <a:r>
              <a:rPr lang="nl-NL" sz="1800" b="1" u="sng" dirty="0" smtClean="0"/>
              <a:t>veroorloven</a:t>
            </a:r>
            <a:r>
              <a:rPr lang="nl-NL" sz="1800" dirty="0" smtClean="0"/>
              <a:t>. Dat ik dat kan </a:t>
            </a:r>
            <a:r>
              <a:rPr lang="nl-NL" sz="1800" b="1" i="1" dirty="0" smtClean="0"/>
              <a:t>betalen</a:t>
            </a:r>
            <a:r>
              <a:rPr lang="nl-NL" sz="1800" dirty="0" smtClean="0"/>
              <a:t>… maar helaas. Dat </a:t>
            </a:r>
            <a:r>
              <a:rPr lang="nl-NL" sz="1800" dirty="0"/>
              <a:t>kan ik mij niet veroorloven. Dat kan ik niet betalen</a:t>
            </a:r>
            <a:r>
              <a:rPr lang="nl-NL" sz="1800" dirty="0" smtClean="0"/>
              <a:t>…  </a:t>
            </a:r>
            <a:endParaRPr lang="nl-NL" sz="1800" dirty="0"/>
          </a:p>
          <a:p>
            <a:pPr marL="0" indent="0">
              <a:buNone/>
            </a:pPr>
            <a:endParaRPr lang="nl-NL" sz="1800" dirty="0"/>
          </a:p>
          <a:p>
            <a:pPr marL="0" indent="0">
              <a:buNone/>
            </a:pPr>
            <a:endParaRPr lang="nl-NL" sz="1800" dirty="0"/>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smtClean="0"/>
              <a:t>B</a:t>
            </a:r>
            <a:endParaRPr lang="nl-NL" b="1" dirty="0"/>
          </a:p>
        </p:txBody>
      </p:sp>
    </p:spTree>
    <p:extLst>
      <p:ext uri="{BB962C8B-B14F-4D97-AF65-F5344CB8AC3E}">
        <p14:creationId xmlns:p14="http://schemas.microsoft.com/office/powerpoint/2010/main" val="829588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6 – 9 </a:t>
            </a:r>
            <a:r>
              <a:rPr lang="nl-NL" dirty="0">
                <a:solidFill>
                  <a:srgbClr val="C00000"/>
                </a:solidFill>
                <a:latin typeface="Century Gothic" panose="020B0502020202020204" pitchFamily="34" charset="0"/>
              </a:rPr>
              <a:t>februari 2021</a:t>
            </a: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10945216" cy="1323439"/>
          </a:xfrm>
          <a:prstGeom prst="rect">
            <a:avLst/>
          </a:prstGeom>
          <a:noFill/>
        </p:spPr>
        <p:txBody>
          <a:bodyPr wrap="square" rtlCol="0">
            <a:spAutoFit/>
          </a:bodyPr>
          <a:lstStyle/>
          <a:p>
            <a:r>
              <a:rPr lang="nl-NL" sz="8000" b="1" u="sng" dirty="0">
                <a:latin typeface="Century Gothic" panose="020B0502020202020204" pitchFamily="34" charset="0"/>
              </a:rPr>
              <a:t>het parcours</a:t>
            </a:r>
            <a:endParaRPr lang="nl-NL" sz="6800" b="1" u="sng" dirty="0">
              <a:latin typeface="Century Gothic" panose="020B0502020202020204" pitchFamily="34" charset="0"/>
            </a:endParaRPr>
          </a:p>
        </p:txBody>
      </p:sp>
      <p:pic>
        <p:nvPicPr>
          <p:cNvPr id="1026" name="Picture 2" descr="C:\Users\dasg\Downloads\shutterstock_161280337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1916832"/>
            <a:ext cx="7093374" cy="363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421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idyllisch</a:t>
            </a:r>
          </a:p>
        </p:txBody>
      </p:sp>
      <p:pic>
        <p:nvPicPr>
          <p:cNvPr id="2050" name="Picture 2" descr="C:\Users\dasg\Downloads\shutterstock_75044253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28224" y="1988840"/>
            <a:ext cx="6090592" cy="406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494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005096" y="3244334"/>
            <a:ext cx="3133807" cy="369332"/>
          </a:xfrm>
          <a:prstGeom prst="rect">
            <a:avLst/>
          </a:prstGeom>
        </p:spPr>
        <p:txBody>
          <a:bodyPr wrap="none">
            <a:spAutoFit/>
          </a:bodyPr>
          <a:lstStyle/>
          <a:p>
            <a:r>
              <a:rPr lang="nl-NL" dirty="0">
                <a:hlinkClick r:id="rId2"/>
              </a:rPr>
              <a:t>https://youtu.be/iZyVQeqZhhE</a:t>
            </a:r>
            <a:r>
              <a:rPr lang="nl-NL" dirty="0"/>
              <a:t> </a:t>
            </a:r>
          </a:p>
        </p:txBody>
      </p:sp>
    </p:spTree>
    <p:extLst>
      <p:ext uri="{BB962C8B-B14F-4D97-AF65-F5344CB8AC3E}">
        <p14:creationId xmlns:p14="http://schemas.microsoft.com/office/powerpoint/2010/main" val="1892806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10585176" cy="1323439"/>
          </a:xfrm>
          <a:prstGeom prst="rect">
            <a:avLst/>
          </a:prstGeom>
          <a:noFill/>
        </p:spPr>
        <p:txBody>
          <a:bodyPr wrap="square" rtlCol="0">
            <a:spAutoFit/>
          </a:bodyPr>
          <a:lstStyle/>
          <a:p>
            <a:r>
              <a:rPr lang="nl-NL" sz="8000" b="1" u="sng" dirty="0">
                <a:latin typeface="Century Gothic" panose="020B0502020202020204" pitchFamily="34" charset="0"/>
              </a:rPr>
              <a:t>met het oog op</a:t>
            </a:r>
            <a:endParaRPr lang="nl-NL" sz="7200" b="1" u="sng" dirty="0">
              <a:latin typeface="Century Gothic" panose="020B0502020202020204" pitchFamily="34" charset="0"/>
            </a:endParaRPr>
          </a:p>
        </p:txBody>
      </p:sp>
      <p:grpSp>
        <p:nvGrpSpPr>
          <p:cNvPr id="8" name="Groep 7"/>
          <p:cNvGrpSpPr/>
          <p:nvPr/>
        </p:nvGrpSpPr>
        <p:grpSpPr>
          <a:xfrm>
            <a:off x="107504" y="1628800"/>
            <a:ext cx="8880843" cy="5040560"/>
            <a:chOff x="4355976" y="4077072"/>
            <a:chExt cx="4119162" cy="2169617"/>
          </a:xfrm>
        </p:grpSpPr>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55976" y="4077072"/>
              <a:ext cx="4119162" cy="216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al 3"/>
            <p:cNvSpPr/>
            <p:nvPr/>
          </p:nvSpPr>
          <p:spPr>
            <a:xfrm>
              <a:off x="7308304" y="4077072"/>
              <a:ext cx="432048" cy="43204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met pijl 6"/>
            <p:cNvCxnSpPr/>
            <p:nvPr/>
          </p:nvCxnSpPr>
          <p:spPr>
            <a:xfrm flipV="1">
              <a:off x="6300192" y="4509120"/>
              <a:ext cx="936104" cy="43204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2772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0"/>
            <a:ext cx="8229600" cy="114300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inhouden</a:t>
            </a:r>
            <a:endParaRPr lang="nl-NL" sz="8000" b="1" u="sng" kern="1200" dirty="0">
              <a:latin typeface="Century Gothic" panose="020B0502020202020204" pitchFamily="34" charset="0"/>
              <a:ea typeface="+mj-ea"/>
              <a:cs typeface="+mj-cs"/>
            </a:endParaRPr>
          </a:p>
        </p:txBody>
      </p:sp>
      <p:pic>
        <p:nvPicPr>
          <p:cNvPr id="14338" name="Picture 2" descr="C:\Users\dasg\Downloads\shutterstock_57356584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3728" y="1700808"/>
            <a:ext cx="5342681" cy="43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169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TotalTime>
  <Words>173</Words>
  <Application>Microsoft Office PowerPoint</Application>
  <PresentationFormat>Diavoorstelling (4:3)</PresentationFormat>
  <Paragraphs>177</Paragraphs>
  <Slides>24</Slides>
  <Notes>12</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Kantoorthema</vt:lpstr>
      <vt:lpstr>PowerPoint-presentatie</vt:lpstr>
      <vt:lpstr>Filmpje voor thuisgebruik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Koster, Mariët</cp:lastModifiedBy>
  <cp:revision>197</cp:revision>
  <dcterms:created xsi:type="dcterms:W3CDTF">2020-12-15T09:16:44Z</dcterms:created>
  <dcterms:modified xsi:type="dcterms:W3CDTF">2021-02-09T14:07:07Z</dcterms:modified>
</cp:coreProperties>
</file>