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290" r:id="rId2"/>
    <p:sldId id="1300" r:id="rId3"/>
    <p:sldId id="1221" r:id="rId4"/>
    <p:sldId id="548" r:id="rId5"/>
    <p:sldId id="1226" r:id="rId6"/>
    <p:sldId id="1245" r:id="rId7"/>
    <p:sldId id="1291" r:id="rId8"/>
    <p:sldId id="1238" r:id="rId9"/>
    <p:sldId id="1241" r:id="rId10"/>
    <p:sldId id="1244" r:id="rId11"/>
    <p:sldId id="1265" r:id="rId12"/>
    <p:sldId id="1243" r:id="rId13"/>
    <p:sldId id="1266" r:id="rId14"/>
    <p:sldId id="1239" r:id="rId15"/>
    <p:sldId id="934" r:id="rId16"/>
    <p:sldId id="1298" r:id="rId17"/>
    <p:sldId id="1295" r:id="rId18"/>
    <p:sldId id="1297" r:id="rId19"/>
    <p:sldId id="1294" r:id="rId20"/>
    <p:sldId id="1274" r:id="rId21"/>
    <p:sldId id="1289" r:id="rId22"/>
    <p:sldId id="1284" r:id="rId23"/>
    <p:sldId id="1296" r:id="rId24"/>
    <p:sldId id="1299"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90"/>
            <p14:sldId id="1300"/>
            <p14:sldId id="1221"/>
            <p14:sldId id="548"/>
            <p14:sldId id="1226"/>
            <p14:sldId id="1245"/>
            <p14:sldId id="1291"/>
            <p14:sldId id="1238"/>
            <p14:sldId id="1241"/>
            <p14:sldId id="1244"/>
            <p14:sldId id="1265"/>
            <p14:sldId id="1243"/>
            <p14:sldId id="1266"/>
            <p14:sldId id="1239"/>
            <p14:sldId id="934"/>
            <p14:sldId id="1298"/>
            <p14:sldId id="1295"/>
            <p14:sldId id="1297"/>
            <p14:sldId id="1294"/>
            <p14:sldId id="1274"/>
            <p14:sldId id="1289"/>
            <p14:sldId id="1284"/>
            <p14:sldId id="1296"/>
            <p14:sldId id="12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2" autoAdjust="0"/>
    <p:restoredTop sz="94063" autoAdjust="0"/>
  </p:normalViewPr>
  <p:slideViewPr>
    <p:cSldViewPr>
      <p:cViewPr>
        <p:scale>
          <a:sx n="70" d="100"/>
          <a:sy n="70" d="100"/>
        </p:scale>
        <p:origin x="-11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72062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4.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1YSEmt_icb4&amp;feature=youtu.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19115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beweren</a:t>
            </a:r>
            <a:endParaRPr lang="nl-NL" sz="8000" b="1" u="sng" dirty="0">
              <a:latin typeface="Century Gothic" panose="020B0502020202020204" pitchFamily="34" charset="0"/>
            </a:endParaRPr>
          </a:p>
        </p:txBody>
      </p:sp>
      <p:grpSp>
        <p:nvGrpSpPr>
          <p:cNvPr id="4" name="Groep 3"/>
          <p:cNvGrpSpPr/>
          <p:nvPr/>
        </p:nvGrpSpPr>
        <p:grpSpPr>
          <a:xfrm>
            <a:off x="2771800" y="2276872"/>
            <a:ext cx="6286320" cy="3960440"/>
            <a:chOff x="2771800" y="2276872"/>
            <a:chExt cx="6286320" cy="3960440"/>
          </a:xfrm>
        </p:grpSpPr>
        <p:pic>
          <p:nvPicPr>
            <p:cNvPr id="8194" name="Picture 2" descr="C:\Users\dasg\Downloads\shutterstock_5455802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9999" y="2951988"/>
              <a:ext cx="5248121" cy="3285324"/>
            </a:xfrm>
            <a:prstGeom prst="rect">
              <a:avLst/>
            </a:prstGeom>
            <a:noFill/>
            <a:extLst>
              <a:ext uri="{909E8E84-426E-40DD-AFC4-6F175D3DCCD1}">
                <a14:hiddenFill xmlns:a14="http://schemas.microsoft.com/office/drawing/2010/main">
                  <a:solidFill>
                    <a:srgbClr val="FFFFFF"/>
                  </a:solidFill>
                </a14:hiddenFill>
              </a:ext>
            </a:extLst>
          </p:spPr>
        </p:pic>
        <p:sp>
          <p:nvSpPr>
            <p:cNvPr id="2" name="Toelichting met afgeronde rechthoek 1"/>
            <p:cNvSpPr/>
            <p:nvPr/>
          </p:nvSpPr>
          <p:spPr>
            <a:xfrm>
              <a:off x="2771800" y="2276872"/>
              <a:ext cx="2808312" cy="1080120"/>
            </a:xfrm>
            <a:prstGeom prst="wedgeRoundRectCallout">
              <a:avLst>
                <a:gd name="adj1" fmla="val 80737"/>
                <a:gd name="adj2" fmla="val 991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2843808" y="2381979"/>
              <a:ext cx="3240360" cy="830997"/>
            </a:xfrm>
            <a:prstGeom prst="rect">
              <a:avLst/>
            </a:prstGeom>
            <a:noFill/>
          </p:spPr>
          <p:txBody>
            <a:bodyPr wrap="square" rtlCol="0">
              <a:spAutoFit/>
            </a:bodyPr>
            <a:lstStyle/>
            <a:p>
              <a:r>
                <a:rPr lang="nl-NL" sz="2400" dirty="0" smtClean="0">
                  <a:latin typeface="Rockwell" panose="02060603020205020403" pitchFamily="18" charset="0"/>
                </a:rPr>
                <a:t>Ik weet het zeker. </a:t>
              </a:r>
            </a:p>
            <a:p>
              <a:r>
                <a:rPr lang="nl-NL" sz="2400" dirty="0" smtClean="0">
                  <a:latin typeface="Rockwell" panose="02060603020205020403" pitchFamily="18" charset="0"/>
                </a:rPr>
                <a:t>Het is zo!</a:t>
              </a:r>
              <a:endParaRPr lang="nl-NL" sz="2400" dirty="0">
                <a:latin typeface="Rockwell" panose="02060603020205020403" pitchFamily="18" charset="0"/>
              </a:endParaRPr>
            </a:p>
          </p:txBody>
        </p:sp>
      </p:grpSp>
    </p:spTree>
    <p:extLst>
      <p:ext uri="{BB962C8B-B14F-4D97-AF65-F5344CB8AC3E}">
        <p14:creationId xmlns:p14="http://schemas.microsoft.com/office/powerpoint/2010/main" val="19875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1" y="25814"/>
            <a:ext cx="11665295" cy="1323439"/>
          </a:xfrm>
          <a:prstGeom prst="rect">
            <a:avLst/>
          </a:prstGeom>
          <a:noFill/>
        </p:spPr>
        <p:txBody>
          <a:bodyPr wrap="square" rtlCol="0">
            <a:spAutoFit/>
          </a:bodyPr>
          <a:lstStyle/>
          <a:p>
            <a:r>
              <a:rPr lang="nl-NL" sz="8000" b="1" u="sng" dirty="0" smtClean="0">
                <a:latin typeface="Century Gothic" panose="020B0502020202020204" pitchFamily="34" charset="0"/>
              </a:rPr>
              <a:t>logisch</a:t>
            </a:r>
            <a:endParaRPr lang="nl-NL" sz="8000" b="1" u="sng" dirty="0">
              <a:latin typeface="Century Gothic" panose="020B0502020202020204" pitchFamily="34" charset="0"/>
            </a:endParaRPr>
          </a:p>
        </p:txBody>
      </p:sp>
      <p:pic>
        <p:nvPicPr>
          <p:cNvPr id="3"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4634" y="1844824"/>
            <a:ext cx="4767935" cy="478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descr="C:\Users\Kosterm\Downloads\shutterstock_144329607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59027" y="2814397"/>
            <a:ext cx="2042556" cy="3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8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baseren</a:t>
            </a:r>
            <a:endParaRPr lang="nl-NL" sz="8000" b="1" u="sng" dirty="0">
              <a:latin typeface="Century Gothic" panose="020B0502020202020204" pitchFamily="34" charset="0"/>
            </a:endParaRPr>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2140253"/>
            <a:ext cx="3625208" cy="2025585"/>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ep 3"/>
          <p:cNvGrpSpPr/>
          <p:nvPr/>
        </p:nvGrpSpPr>
        <p:grpSpPr>
          <a:xfrm>
            <a:off x="4439488" y="3068960"/>
            <a:ext cx="5029056" cy="3168352"/>
            <a:chOff x="2771800" y="2276872"/>
            <a:chExt cx="6286320" cy="3960440"/>
          </a:xfrm>
        </p:grpSpPr>
        <p:pic>
          <p:nvPicPr>
            <p:cNvPr id="5" name="Picture 2" descr="C:\Users\dasg\Downloads\shutterstock_5455802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9999" y="2951988"/>
              <a:ext cx="5248121" cy="3285324"/>
            </a:xfrm>
            <a:prstGeom prst="rect">
              <a:avLst/>
            </a:prstGeom>
            <a:noFill/>
            <a:extLst>
              <a:ext uri="{909E8E84-426E-40DD-AFC4-6F175D3DCCD1}">
                <a14:hiddenFill xmlns:a14="http://schemas.microsoft.com/office/drawing/2010/main">
                  <a:solidFill>
                    <a:srgbClr val="FFFFFF"/>
                  </a:solidFill>
                </a14:hiddenFill>
              </a:ext>
            </a:extLst>
          </p:spPr>
        </p:pic>
        <p:sp>
          <p:nvSpPr>
            <p:cNvPr id="7" name="Toelichting met afgeronde rechthoek 6"/>
            <p:cNvSpPr/>
            <p:nvPr/>
          </p:nvSpPr>
          <p:spPr>
            <a:xfrm>
              <a:off x="2771800" y="2276872"/>
              <a:ext cx="2808312" cy="1080120"/>
            </a:xfrm>
            <a:prstGeom prst="wedgeRoundRectCallout">
              <a:avLst>
                <a:gd name="adj1" fmla="val 80737"/>
                <a:gd name="adj2" fmla="val 991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2843807" y="2381979"/>
              <a:ext cx="3240360" cy="884858"/>
            </a:xfrm>
            <a:prstGeom prst="rect">
              <a:avLst/>
            </a:prstGeom>
            <a:noFill/>
          </p:spPr>
          <p:txBody>
            <a:bodyPr wrap="square" rtlCol="0">
              <a:spAutoFit/>
            </a:bodyPr>
            <a:lstStyle/>
            <a:p>
              <a:r>
                <a:rPr lang="nl-NL" sz="2000" dirty="0" smtClean="0">
                  <a:latin typeface="Rockwell" panose="02060603020205020403" pitchFamily="18" charset="0"/>
                </a:rPr>
                <a:t>Ik weet het zeker. </a:t>
              </a:r>
            </a:p>
            <a:p>
              <a:r>
                <a:rPr lang="nl-NL" sz="2000" dirty="0" smtClean="0">
                  <a:latin typeface="Rockwell" panose="02060603020205020403" pitchFamily="18" charset="0"/>
                </a:rPr>
                <a:t>Het is zo!</a:t>
              </a:r>
              <a:endParaRPr lang="nl-NL" sz="2000" dirty="0">
                <a:latin typeface="Rockwell" panose="02060603020205020403" pitchFamily="18" charset="0"/>
              </a:endParaRPr>
            </a:p>
          </p:txBody>
        </p:sp>
      </p:grpSp>
      <p:sp>
        <p:nvSpPr>
          <p:cNvPr id="2" name="PIJL-OMLAAG 1"/>
          <p:cNvSpPr/>
          <p:nvPr/>
        </p:nvSpPr>
        <p:spPr>
          <a:xfrm rot="8609284">
            <a:off x="3476495" y="4056674"/>
            <a:ext cx="2004529" cy="2160240"/>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129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a:t>
            </a:r>
            <a:r>
              <a:rPr lang="nl-NL" sz="8000" b="1" u="sng" dirty="0" smtClean="0">
                <a:latin typeface="Century Gothic" panose="020B0502020202020204" pitchFamily="34" charset="0"/>
              </a:rPr>
              <a:t>e capaciteit</a:t>
            </a:r>
            <a:endParaRPr lang="nl-NL" sz="8000" b="1" u="sng" dirty="0">
              <a:latin typeface="Century Gothic" panose="020B0502020202020204" pitchFamily="34" charset="0"/>
            </a:endParaRPr>
          </a:p>
        </p:txBody>
      </p:sp>
      <p:pic>
        <p:nvPicPr>
          <p:cNvPr id="10242" name="Picture 2" descr="C:\Users\dasg\Downloads\shutterstock_77350677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3140" y="1700808"/>
            <a:ext cx="6840760" cy="482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7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ver schoppen</a:t>
            </a:r>
            <a:endParaRPr lang="nl-NL" sz="8000" b="1" u="sng" dirty="0">
              <a:latin typeface="Century Gothic" panose="020B0502020202020204" pitchFamily="34" charset="0"/>
            </a:endParaRPr>
          </a:p>
        </p:txBody>
      </p:sp>
      <p:pic>
        <p:nvPicPr>
          <p:cNvPr id="3" name="Picture 2" descr="C:\Users\Kosterm\Downloads\shutterstock_106091714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2204864"/>
            <a:ext cx="6135067" cy="40982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sg\Downloads\shutterstock_17478636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3807" y="1592877"/>
            <a:ext cx="2907820" cy="276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1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95536" y="193873"/>
            <a:ext cx="3898551" cy="8588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Trebuchet MS"/>
                <a:ea typeface="Calibri"/>
                <a:cs typeface="Times New Roman"/>
              </a:rPr>
              <a:t>h</a:t>
            </a:r>
            <a:r>
              <a:rPr lang="nl-NL" sz="4800" b="1" dirty="0" smtClean="0">
                <a:solidFill>
                  <a:srgbClr val="387038"/>
                </a:solidFill>
                <a:latin typeface="Trebuchet MS"/>
                <a:ea typeface="Calibri"/>
                <a:cs typeface="Times New Roman"/>
              </a:rPr>
              <a:t>et ver</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932040" y="379730"/>
            <a:ext cx="3789723" cy="81702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stagneren</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smtClean="0">
                <a:latin typeface="Century Gothic" panose="020B0502020202020204" pitchFamily="34" charset="0"/>
                <a:ea typeface="Calibri"/>
                <a:cs typeface="Times New Roman"/>
              </a:rPr>
              <a:t>vooruitkomen in het leven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
            </a:r>
            <a:br>
              <a:rPr lang="nl-NL" sz="2800" dirty="0" smtClean="0">
                <a:effectLst/>
                <a:latin typeface="Trebuchet MS"/>
                <a:ea typeface="Calibri"/>
                <a:cs typeface="Times New Roman"/>
              </a:rPr>
            </a:br>
            <a:r>
              <a:rPr lang="nl-NL" sz="2000" dirty="0" smtClean="0">
                <a:effectLst/>
                <a:latin typeface="Trebuchet MS"/>
                <a:ea typeface="Calibri"/>
                <a:cs typeface="Times New Roman"/>
              </a:rPr>
              <a:t> </a:t>
            </a:r>
            <a:endParaRPr lang="nl-NL" sz="900" dirty="0" smtClean="0">
              <a:effectLst/>
              <a:latin typeface="Trebuchet MS"/>
              <a:ea typeface="Calibri"/>
              <a:cs typeface="Times New Roman"/>
            </a:endParaRPr>
          </a:p>
          <a:p>
            <a:pPr algn="ctr">
              <a:lnSpc>
                <a:spcPct val="107000"/>
              </a:lnSpc>
              <a:spcAft>
                <a:spcPts val="0"/>
              </a:spcAft>
            </a:pPr>
            <a:r>
              <a:rPr lang="nl-NL" sz="2200" i="1" dirty="0" smtClean="0">
                <a:solidFill>
                  <a:srgbClr val="387038"/>
                </a:solidFill>
                <a:latin typeface="Century Gothic" panose="020B0502020202020204" pitchFamily="34" charset="0"/>
                <a:ea typeface="Calibri"/>
                <a:cs typeface="Times New Roman"/>
              </a:rPr>
              <a:t>Als je eerlijk bent, zal je </a:t>
            </a:r>
            <a:br>
              <a:rPr lang="nl-NL" sz="2200" i="1" dirty="0" smtClean="0">
                <a:solidFill>
                  <a:srgbClr val="387038"/>
                </a:solidFill>
                <a:latin typeface="Century Gothic" panose="020B0502020202020204" pitchFamily="34" charset="0"/>
                <a:ea typeface="Calibri"/>
                <a:cs typeface="Times New Roman"/>
              </a:rPr>
            </a:br>
            <a:r>
              <a:rPr lang="nl-NL" sz="2200" i="1" u="sng" dirty="0" smtClean="0">
                <a:solidFill>
                  <a:srgbClr val="387038"/>
                </a:solidFill>
                <a:latin typeface="Century Gothic" panose="020B0502020202020204" pitchFamily="34" charset="0"/>
                <a:ea typeface="Calibri"/>
                <a:cs typeface="Times New Roman"/>
              </a:rPr>
              <a:t>het ver schoppen</a:t>
            </a:r>
            <a:r>
              <a:rPr lang="nl-NL" sz="2200" i="1" dirty="0" smtClean="0">
                <a:solidFill>
                  <a:srgbClr val="387038"/>
                </a:solidFill>
                <a:latin typeface="Century Gothic" panose="020B0502020202020204" pitchFamily="34" charset="0"/>
                <a:ea typeface="Calibri"/>
                <a:cs typeface="Times New Roman"/>
              </a:rPr>
              <a:t>. </a:t>
            </a:r>
            <a:endParaRPr lang="nl-NL" sz="2200" dirty="0">
              <a:latin typeface="Century Gothic" panose="020B0502020202020204" pitchFamily="34" charset="0"/>
              <a:ea typeface="Calibri"/>
              <a:cs typeface="Times New Roman"/>
            </a:endParaRPr>
          </a:p>
          <a:p>
            <a:pPr>
              <a:lnSpc>
                <a:spcPct val="107000"/>
              </a:lnSpc>
              <a:spcAft>
                <a:spcPts val="800"/>
              </a:spcAft>
            </a:pPr>
            <a:r>
              <a:rPr lang="nl-NL" sz="2400" dirty="0">
                <a:latin typeface="Trebuchet MS"/>
                <a:ea typeface="Calibri"/>
                <a:cs typeface="Times New Roman"/>
              </a:rPr>
              <a:t> </a:t>
            </a:r>
            <a:endParaRPr lang="nl-NL" sz="1050" dirty="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Century Gothic" panose="020B0502020202020204" pitchFamily="34" charset="0"/>
                <a:ea typeface="Calibri"/>
                <a:cs typeface="Times New Roman"/>
              </a:rPr>
              <a:t>stilstaan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3200" dirty="0">
                <a:effectLst/>
                <a:latin typeface="Trebuchet MS"/>
                <a:ea typeface="Calibri"/>
                <a:cs typeface="Times New Roman"/>
              </a:rPr>
              <a:t> </a:t>
            </a:r>
            <a:endParaRPr lang="nl-NL" sz="3200" dirty="0">
              <a:latin typeface="Trebuchet MS"/>
              <a:ea typeface="Calibri"/>
              <a:cs typeface="Times New Roman"/>
            </a:endParaRPr>
          </a:p>
          <a:p>
            <a:pPr algn="ctr">
              <a:lnSpc>
                <a:spcPct val="107000"/>
              </a:lnSpc>
            </a:pPr>
            <a:endParaRPr lang="nl-NL" sz="900" i="1" u="sng" dirty="0" smtClean="0">
              <a:solidFill>
                <a:srgbClr val="387038"/>
              </a:solidFill>
              <a:latin typeface="Century Gothic" panose="020B0502020202020204" pitchFamily="34" charset="0"/>
              <a:ea typeface="Calibri"/>
              <a:cs typeface="Times New Roman"/>
            </a:endParaRPr>
          </a:p>
          <a:p>
            <a:pPr algn="ctr">
              <a:lnSpc>
                <a:spcPct val="107000"/>
              </a:lnSpc>
            </a:pPr>
            <a:endParaRPr lang="nl-NL" sz="900" i="1" u="sng" dirty="0">
              <a:solidFill>
                <a:srgbClr val="387038"/>
              </a:solidFill>
              <a:latin typeface="Century Gothic" panose="020B0502020202020204" pitchFamily="34" charset="0"/>
              <a:ea typeface="Calibri"/>
              <a:cs typeface="Times New Roman"/>
            </a:endParaRPr>
          </a:p>
          <a:p>
            <a:pPr algn="ctr">
              <a:lnSpc>
                <a:spcPct val="107000"/>
              </a:lnSpc>
            </a:pPr>
            <a:endParaRPr lang="nl-NL" sz="900" i="1" u="sng" dirty="0" smtClean="0">
              <a:solidFill>
                <a:srgbClr val="387038"/>
              </a:solidFill>
              <a:latin typeface="Century Gothic" panose="020B0502020202020204" pitchFamily="34" charset="0"/>
              <a:ea typeface="Calibri"/>
              <a:cs typeface="Times New Roman"/>
            </a:endParaRPr>
          </a:p>
          <a:p>
            <a:pPr algn="ctr">
              <a:lnSpc>
                <a:spcPct val="107000"/>
              </a:lnSpc>
            </a:pPr>
            <a:endParaRPr lang="nl-NL" sz="900" i="1" u="sng" dirty="0">
              <a:solidFill>
                <a:srgbClr val="387038"/>
              </a:solidFill>
              <a:latin typeface="Century Gothic" panose="020B0502020202020204" pitchFamily="34" charset="0"/>
              <a:ea typeface="Calibri"/>
              <a:cs typeface="Times New Roman"/>
            </a:endParaRPr>
          </a:p>
          <a:p>
            <a:pPr algn="ctr">
              <a:lnSpc>
                <a:spcPct val="107000"/>
              </a:lnSpc>
            </a:pPr>
            <a:endParaRPr lang="nl-NL" sz="900" i="1" u="sng" dirty="0" smtClean="0">
              <a:solidFill>
                <a:srgbClr val="387038"/>
              </a:solidFill>
              <a:latin typeface="Century Gothic" panose="020B0502020202020204" pitchFamily="34" charset="0"/>
              <a:ea typeface="Calibri"/>
              <a:cs typeface="Times New Roman"/>
            </a:endParaRPr>
          </a:p>
          <a:p>
            <a:pPr algn="ctr">
              <a:lnSpc>
                <a:spcPct val="107000"/>
              </a:lnSpc>
            </a:pPr>
            <a:endParaRPr lang="nl-NL" sz="900" i="1" u="sng" dirty="0" smtClean="0">
              <a:solidFill>
                <a:srgbClr val="387038"/>
              </a:solidFill>
              <a:latin typeface="Century Gothic" panose="020B0502020202020204" pitchFamily="34" charset="0"/>
              <a:ea typeface="Calibri"/>
              <a:cs typeface="Times New Roman"/>
            </a:endParaRPr>
          </a:p>
          <a:p>
            <a:pPr algn="ctr">
              <a:lnSpc>
                <a:spcPct val="107000"/>
              </a:lnSpc>
            </a:pPr>
            <a:r>
              <a:rPr lang="nl-NL" sz="2200" i="1" dirty="0" smtClean="0">
                <a:solidFill>
                  <a:srgbClr val="387038"/>
                </a:solidFill>
                <a:latin typeface="Century Gothic" panose="020B0502020202020204" pitchFamily="34" charset="0"/>
                <a:ea typeface="Calibri"/>
                <a:cs typeface="Times New Roman"/>
              </a:rPr>
              <a:t>Als je spijbelt, </a:t>
            </a:r>
            <a:r>
              <a:rPr lang="nl-NL" sz="2200" i="1" u="sng" dirty="0" smtClean="0">
                <a:solidFill>
                  <a:srgbClr val="387038"/>
                </a:solidFill>
                <a:latin typeface="Century Gothic" panose="020B0502020202020204" pitchFamily="34" charset="0"/>
                <a:ea typeface="Calibri"/>
                <a:cs typeface="Times New Roman"/>
              </a:rPr>
              <a:t>stagneer</a:t>
            </a:r>
            <a:r>
              <a:rPr lang="nl-NL" sz="2200" i="1" dirty="0" smtClean="0">
                <a:solidFill>
                  <a:srgbClr val="387038"/>
                </a:solidFill>
                <a:latin typeface="Century Gothic" panose="020B0502020202020204" pitchFamily="34" charset="0"/>
                <a:ea typeface="Calibri"/>
                <a:cs typeface="Times New Roman"/>
              </a:rPr>
              <a:t> je.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a:extLst>
              <a:ext uri="{FF2B5EF4-FFF2-40B4-BE49-F238E27FC236}">
                <a16:creationId xmlns:a16="http://schemas.microsoft.com/office/drawing/2014/main" xmlns="" id="{623C7674-62BA-4596-9F71-4F8B9699F77C}"/>
              </a:ext>
            </a:extLst>
          </p:cNvPr>
          <p:cNvSpPr txBox="1">
            <a:spLocks noChangeArrowheads="1"/>
          </p:cNvSpPr>
          <p:nvPr/>
        </p:nvSpPr>
        <p:spPr bwMode="auto">
          <a:xfrm>
            <a:off x="467544" y="697929"/>
            <a:ext cx="3798442" cy="8588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schoppen</a:t>
            </a:r>
            <a:endParaRPr lang="nl-NL" sz="6000" dirty="0">
              <a:effectLst/>
              <a:latin typeface="Calibri"/>
              <a:ea typeface="Calibri"/>
              <a:cs typeface="Times New Roman"/>
            </a:endParaRPr>
          </a:p>
        </p:txBody>
      </p:sp>
      <p:pic>
        <p:nvPicPr>
          <p:cNvPr id="2050" name="Picture 2" descr="C:\Users\Kosterm\Downloads\shutterstock_10609171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3291213"/>
            <a:ext cx="2718322" cy="18158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term\Downloads\shutterstock_77621406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24465" y="3332732"/>
            <a:ext cx="2612044" cy="174484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asg\Downloads\shutterstock_1747863644.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3766" y="2679225"/>
            <a:ext cx="1288395" cy="1223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dasg\Downloads\shutterstock_1747863644.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148064" y="2577625"/>
            <a:ext cx="1288395" cy="1223975"/>
          </a:xfrm>
          <a:prstGeom prst="rect">
            <a:avLst/>
          </a:prstGeom>
          <a:noFill/>
          <a:extLst>
            <a:ext uri="{909E8E84-426E-40DD-AFC4-6F175D3DCCD1}">
              <a14:hiddenFill xmlns:a14="http://schemas.microsoft.com/office/drawing/2010/main">
                <a:solidFill>
                  <a:srgbClr val="FFFFFF"/>
                </a:solidFill>
              </a14:hiddenFill>
            </a:ext>
          </a:extLst>
        </p:spPr>
      </p:pic>
      <p:sp>
        <p:nvSpPr>
          <p:cNvPr id="8" name="Vermenigvuldigen 7"/>
          <p:cNvSpPr/>
          <p:nvPr/>
        </p:nvSpPr>
        <p:spPr>
          <a:xfrm>
            <a:off x="5076056" y="2708920"/>
            <a:ext cx="1296144" cy="1127868"/>
          </a:xfrm>
          <a:prstGeom prst="mathMultiply">
            <a:avLst>
              <a:gd name="adj1" fmla="val 65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6409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smtClean="0">
                <a:solidFill>
                  <a:srgbClr val="387038"/>
                </a:solidFill>
                <a:latin typeface="Century Gothic" panose="020B0502020202020204" pitchFamily="34" charset="0"/>
                <a:ea typeface="Calibri"/>
                <a:cs typeface="Times New Roman"/>
              </a:rPr>
              <a:t>beweren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smtClean="0">
                <a:solidFill>
                  <a:srgbClr val="387038"/>
                </a:solidFill>
                <a:effectLst/>
                <a:latin typeface="Century Gothic" panose="020B0502020202020204" pitchFamily="34" charset="0"/>
                <a:ea typeface="Calibri"/>
                <a:cs typeface="Times New Roman"/>
              </a:rPr>
              <a:t>ontkennen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zeggen dat het zo is</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Mijn vriend </a:t>
            </a:r>
            <a:r>
              <a:rPr lang="nl-NL" sz="2400" i="1" u="sng" dirty="0" smtClean="0">
                <a:solidFill>
                  <a:srgbClr val="387038"/>
                </a:solidFill>
                <a:latin typeface="Century Gothic" panose="020B0502020202020204" pitchFamily="34" charset="0"/>
                <a:ea typeface="Calibri"/>
                <a:cs typeface="Times New Roman"/>
              </a:rPr>
              <a:t>beweert</a:t>
            </a:r>
            <a:r>
              <a:rPr lang="nl-NL" sz="2400" i="1" dirty="0" smtClean="0">
                <a:solidFill>
                  <a:srgbClr val="387038"/>
                </a:solidFill>
                <a:latin typeface="Century Gothic" panose="020B0502020202020204" pitchFamily="34" charset="0"/>
                <a:ea typeface="Calibri"/>
                <a:cs typeface="Times New Roman"/>
              </a:rPr>
              <a:t> dat Erik de Mol 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zeggen dat het niet zo is</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Hij bleef </a:t>
            </a:r>
            <a:r>
              <a:rPr lang="nl-NL" sz="2400" i="1" u="sng" dirty="0" smtClean="0">
                <a:solidFill>
                  <a:srgbClr val="387038"/>
                </a:solidFill>
                <a:effectLst/>
                <a:latin typeface="Century Gothic" panose="020B0502020202020204" pitchFamily="34" charset="0"/>
                <a:ea typeface="Calibri"/>
                <a:cs typeface="Times New Roman"/>
              </a:rPr>
              <a:t>ontkennen</a:t>
            </a:r>
            <a:r>
              <a:rPr lang="nl-NL" sz="2400" i="1" dirty="0" smtClean="0">
                <a:solidFill>
                  <a:srgbClr val="387038"/>
                </a:solidFill>
                <a:effectLst/>
                <a:latin typeface="Century Gothic" panose="020B0502020202020204" pitchFamily="34" charset="0"/>
                <a:ea typeface="Calibri"/>
                <a:cs typeface="Times New Roman"/>
              </a:rPr>
              <a:t> dat hij het gedaan had.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Picture 2" descr="C:\Users\dasg\Downloads\shutterstock_5455802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94380" y="2496815"/>
            <a:ext cx="2633603" cy="2800473"/>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369680" y="2204864"/>
            <a:ext cx="2042080" cy="936104"/>
          </a:xfrm>
          <a:prstGeom prst="wedgeRoundRectCallout">
            <a:avLst>
              <a:gd name="adj1" fmla="val 71380"/>
              <a:gd name="adj2" fmla="val 609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395536" y="2318973"/>
            <a:ext cx="3240360" cy="646331"/>
          </a:xfrm>
          <a:prstGeom prst="rect">
            <a:avLst/>
          </a:prstGeom>
          <a:noFill/>
        </p:spPr>
        <p:txBody>
          <a:bodyPr wrap="square" rtlCol="0">
            <a:spAutoFit/>
          </a:bodyPr>
          <a:lstStyle/>
          <a:p>
            <a:r>
              <a:rPr lang="nl-NL" dirty="0" smtClean="0">
                <a:latin typeface="Rockwell" panose="02060603020205020403" pitchFamily="18" charset="0"/>
              </a:rPr>
              <a:t>Ik weet het zeker. </a:t>
            </a:r>
          </a:p>
          <a:p>
            <a:r>
              <a:rPr lang="nl-NL" dirty="0" smtClean="0">
                <a:latin typeface="Rockwell" panose="02060603020205020403" pitchFamily="18" charset="0"/>
              </a:rPr>
              <a:t>Het is zo!</a:t>
            </a:r>
            <a:endParaRPr lang="nl-NL" dirty="0">
              <a:latin typeface="Rockwell" panose="02060603020205020403" pitchFamily="18" charset="0"/>
            </a:endParaRPr>
          </a:p>
        </p:txBody>
      </p:sp>
      <p:pic>
        <p:nvPicPr>
          <p:cNvPr id="16" name="Picture 2" descr="C:\Users\Kosterm\Downloads\shutterstock_43113831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24129" y="2246690"/>
            <a:ext cx="2448272" cy="305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2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smtClean="0">
                <a:solidFill>
                  <a:srgbClr val="387038"/>
                </a:solidFill>
                <a:latin typeface="Century Gothic" panose="020B0502020202020204" pitchFamily="34" charset="0"/>
                <a:ea typeface="Calibri"/>
                <a:cs typeface="Times New Roman"/>
              </a:rPr>
              <a:t>logisch</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smtClean="0">
                <a:solidFill>
                  <a:srgbClr val="387038"/>
                </a:solidFill>
                <a:effectLst/>
                <a:latin typeface="Century Gothic" panose="020B0502020202020204" pitchFamily="34" charset="0"/>
                <a:ea typeface="Calibri"/>
                <a:cs typeface="Times New Roman"/>
              </a:rPr>
              <a:t>onlogisch</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wat je vanzelf snapt</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smtClean="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Deze opdracht is </a:t>
            </a:r>
            <a:r>
              <a:rPr lang="nl-NL" sz="2400" i="1" u="sng" dirty="0" smtClean="0">
                <a:solidFill>
                  <a:srgbClr val="387038"/>
                </a:solidFill>
                <a:latin typeface="Century Gothic" panose="020B0502020202020204" pitchFamily="34" charset="0"/>
                <a:ea typeface="Calibri"/>
                <a:cs typeface="Times New Roman"/>
              </a:rPr>
              <a:t>logisch</a:t>
            </a:r>
            <a:r>
              <a:rPr lang="nl-NL" sz="2400" i="1" dirty="0" smtClean="0">
                <a:solidFill>
                  <a:srgbClr val="387038"/>
                </a:solidFill>
                <a:latin typeface="Century Gothic" panose="020B0502020202020204" pitchFamily="34" charset="0"/>
                <a:ea typeface="Calibri"/>
                <a:cs typeface="Times New Roman"/>
              </a:rPr>
              <a:t>.</a:t>
            </a:r>
            <a:r>
              <a:rPr lang="nl-NL" sz="2800" dirty="0" smtClean="0">
                <a:effectLst/>
                <a:latin typeface="Century Gothic" panose="020B0502020202020204" pitchFamily="34" charset="0"/>
                <a:ea typeface="Calibri"/>
                <a:cs typeface="Times New Roman"/>
              </a:rPr>
              <a:t> </a:t>
            </a:r>
            <a:endParaRPr lang="nl-NL" sz="1100" dirty="0" smtClean="0">
              <a:effectLst/>
              <a:latin typeface="Century Gothic" panose="020B0502020202020204" pitchFamily="34" charset="0"/>
              <a:ea typeface="Calibri"/>
              <a:cs typeface="Times New Roman"/>
            </a:endParaRPr>
          </a:p>
          <a:p>
            <a:pPr>
              <a:lnSpc>
                <a:spcPct val="107000"/>
              </a:lnSpc>
              <a:spcAft>
                <a:spcPts val="800"/>
              </a:spcAft>
            </a:pPr>
            <a:r>
              <a:rPr lang="nl-NL" sz="2800" dirty="0" smtClean="0">
                <a:effectLst/>
                <a:latin typeface="Century Gothic" panose="020B0502020202020204" pitchFamily="34" charset="0"/>
                <a:ea typeface="Calibri"/>
                <a:cs typeface="Times New Roman"/>
              </a:rPr>
              <a:t> </a:t>
            </a:r>
            <a:endParaRPr lang="nl-NL" sz="1100" dirty="0" smtClean="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4654"/>
            <a:ext cx="4320479"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wat je niet vanzelf snapt, niet logisch </a:t>
            </a:r>
            <a:endParaRPr lang="nl-NL" sz="1100" dirty="0" smtClean="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Deze opdracht is </a:t>
            </a:r>
            <a:r>
              <a:rPr lang="nl-NL" sz="2400" i="1" u="sng" dirty="0" smtClean="0">
                <a:solidFill>
                  <a:srgbClr val="387038"/>
                </a:solidFill>
                <a:effectLst/>
                <a:latin typeface="Century Gothic" panose="020B0502020202020204" pitchFamily="34" charset="0"/>
                <a:ea typeface="Calibri"/>
                <a:cs typeface="Times New Roman"/>
              </a:rPr>
              <a:t>onlogisch</a:t>
            </a:r>
            <a:r>
              <a:rPr lang="nl-NL" sz="2400" i="1" dirty="0" smtClean="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2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8161" y="2204864"/>
            <a:ext cx="3446690" cy="345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23213" y="2555678"/>
            <a:ext cx="3441000" cy="317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C:\Users\Kosterm\Downloads\shutterstock_1443296078.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35696" y="2852936"/>
            <a:ext cx="2042556" cy="315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osterm\Downloads\shutterstock_144329607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5436096" y="2763899"/>
            <a:ext cx="1656184" cy="101826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884368" y="1854984"/>
            <a:ext cx="878767" cy="1862048"/>
          </a:xfrm>
          <a:prstGeom prst="rect">
            <a:avLst/>
          </a:prstGeom>
          <a:noFill/>
        </p:spPr>
        <p:txBody>
          <a:bodyPr wrap="none" rtlCol="0">
            <a:spAutoFit/>
          </a:bodyPr>
          <a:lstStyle/>
          <a:p>
            <a:r>
              <a:rPr lang="nl-NL" sz="11500" dirty="0" smtClean="0">
                <a:latin typeface="Aharoni" panose="02010803020104030203" pitchFamily="2" charset="-79"/>
                <a:cs typeface="Aharoni" panose="02010803020104030203" pitchFamily="2" charset="-79"/>
              </a:rPr>
              <a:t>?</a:t>
            </a:r>
            <a:endParaRPr lang="nl-NL" sz="115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3784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4382677" y="332656"/>
            <a:ext cx="4869843" cy="81702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eenvoudig</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smtClean="0">
                <a:latin typeface="Century Gothic" panose="020B0502020202020204" pitchFamily="34" charset="0"/>
                <a:ea typeface="Calibri"/>
                <a:cs typeface="Times New Roman"/>
              </a:rPr>
              <a:t>ingewikkeld</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
            </a:r>
            <a:br>
              <a:rPr lang="nl-NL" sz="2800" dirty="0" smtClean="0">
                <a:effectLst/>
                <a:latin typeface="Trebuchet MS"/>
                <a:ea typeface="Calibri"/>
                <a:cs typeface="Times New Roman"/>
              </a:rPr>
            </a:br>
            <a:r>
              <a:rPr lang="nl-NL" sz="2000" dirty="0" smtClean="0">
                <a:effectLst/>
                <a:latin typeface="Trebuchet MS"/>
                <a:ea typeface="Calibri"/>
                <a:cs typeface="Times New Roman"/>
              </a:rPr>
              <a:t> </a:t>
            </a:r>
          </a:p>
          <a:p>
            <a:pPr algn="ctr">
              <a:lnSpc>
                <a:spcPct val="107000"/>
              </a:lnSpc>
              <a:spcAft>
                <a:spcPts val="0"/>
              </a:spcAft>
            </a:pPr>
            <a:endParaRPr lang="nl-NL" sz="2000" dirty="0" smtClean="0">
              <a:effectLst/>
              <a:latin typeface="Trebuchet MS"/>
              <a:ea typeface="Calibri"/>
              <a:cs typeface="Times New Roman"/>
            </a:endParaRPr>
          </a:p>
          <a:p>
            <a:pPr algn="ctr">
              <a:lnSpc>
                <a:spcPct val="107000"/>
              </a:lnSpc>
              <a:spcAft>
                <a:spcPts val="0"/>
              </a:spcAft>
            </a:pPr>
            <a:endParaRPr lang="nl-NL" sz="900" dirty="0" smtClean="0">
              <a:effectLst/>
              <a:latin typeface="Trebuchet MS"/>
              <a:ea typeface="Calibri"/>
              <a:cs typeface="Times New Roman"/>
            </a:endParaRPr>
          </a:p>
          <a:p>
            <a:pPr algn="ctr">
              <a:lnSpc>
                <a:spcPct val="107000"/>
              </a:lnSpc>
              <a:spcAft>
                <a:spcPts val="0"/>
              </a:spcAft>
            </a:pPr>
            <a:r>
              <a:rPr lang="nl-NL" sz="2200" i="1" dirty="0" smtClean="0">
                <a:solidFill>
                  <a:srgbClr val="387038"/>
                </a:solidFill>
                <a:latin typeface="Century Gothic" panose="020B0502020202020204" pitchFamily="34" charset="0"/>
                <a:ea typeface="Calibri"/>
                <a:cs typeface="Times New Roman"/>
              </a:rPr>
              <a:t>Wie is de Mol? is een </a:t>
            </a:r>
            <a:r>
              <a:rPr lang="nl-NL" sz="2200" i="1" u="sng" dirty="0" smtClean="0">
                <a:solidFill>
                  <a:srgbClr val="387038"/>
                </a:solidFill>
                <a:latin typeface="Century Gothic" panose="020B0502020202020204" pitchFamily="34" charset="0"/>
                <a:ea typeface="Calibri"/>
                <a:cs typeface="Times New Roman"/>
              </a:rPr>
              <a:t>complex</a:t>
            </a:r>
            <a:r>
              <a:rPr lang="nl-NL" sz="2200" i="1" dirty="0" smtClean="0">
                <a:solidFill>
                  <a:srgbClr val="387038"/>
                </a:solidFill>
                <a:latin typeface="Century Gothic" panose="020B0502020202020204" pitchFamily="34" charset="0"/>
                <a:ea typeface="Calibri"/>
                <a:cs typeface="Times New Roman"/>
              </a:rPr>
              <a:t> spel.</a:t>
            </a:r>
            <a:endParaRPr lang="nl-NL" sz="2200" dirty="0">
              <a:latin typeface="Century Gothic" panose="020B0502020202020204" pitchFamily="34" charset="0"/>
              <a:ea typeface="Calibri"/>
              <a:cs typeface="Times New Roman"/>
            </a:endParaRPr>
          </a:p>
          <a:p>
            <a:pPr>
              <a:lnSpc>
                <a:spcPct val="107000"/>
              </a:lnSpc>
              <a:spcAft>
                <a:spcPts val="800"/>
              </a:spcAft>
            </a:pPr>
            <a:r>
              <a:rPr lang="nl-NL" sz="2400" dirty="0">
                <a:latin typeface="Trebuchet MS"/>
                <a:ea typeface="Calibri"/>
                <a:cs typeface="Times New Roman"/>
              </a:rPr>
              <a:t> </a:t>
            </a:r>
            <a:endParaRPr lang="nl-NL" sz="1050" dirty="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Century Gothic" panose="020B0502020202020204" pitchFamily="34" charset="0"/>
                <a:ea typeface="Calibri"/>
                <a:cs typeface="Times New Roman"/>
              </a:rPr>
              <a:t>meteen duidelijk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3200" dirty="0">
                <a:effectLst/>
                <a:latin typeface="Trebuchet MS"/>
                <a:ea typeface="Calibri"/>
                <a:cs typeface="Times New Roman"/>
              </a:rPr>
              <a:t> </a:t>
            </a:r>
            <a:endParaRPr lang="nl-NL" sz="3200" dirty="0" smtClean="0">
              <a:effectLst/>
              <a:latin typeface="Trebuchet MS"/>
              <a:ea typeface="Calibri"/>
              <a:cs typeface="Times New Roman"/>
            </a:endParaRPr>
          </a:p>
          <a:p>
            <a:pPr>
              <a:lnSpc>
                <a:spcPct val="107000"/>
              </a:lnSpc>
              <a:spcAft>
                <a:spcPts val="0"/>
              </a:spcAft>
            </a:pPr>
            <a:r>
              <a:rPr lang="nl-NL" dirty="0">
                <a:latin typeface="Trebuchet MS"/>
                <a:ea typeface="Calibri"/>
                <a:cs typeface="Times New Roman"/>
              </a:rPr>
              <a:t> </a:t>
            </a:r>
            <a:r>
              <a:rPr lang="nl-NL" dirty="0" smtClean="0">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900" i="1" u="sng" dirty="0" smtClean="0">
              <a:solidFill>
                <a:srgbClr val="387038"/>
              </a:solidFill>
              <a:latin typeface="Century Gothic" panose="020B0502020202020204" pitchFamily="34" charset="0"/>
              <a:ea typeface="Calibri"/>
              <a:cs typeface="Times New Roman"/>
            </a:endParaRPr>
          </a:p>
          <a:p>
            <a:pPr algn="ctr">
              <a:lnSpc>
                <a:spcPct val="107000"/>
              </a:lnSpc>
            </a:pPr>
            <a:r>
              <a:rPr lang="nl-NL" sz="2200" i="1" dirty="0" smtClean="0">
                <a:solidFill>
                  <a:srgbClr val="387038"/>
                </a:solidFill>
                <a:latin typeface="Century Gothic" panose="020B0502020202020204" pitchFamily="34" charset="0"/>
                <a:ea typeface="Calibri"/>
                <a:cs typeface="Times New Roman"/>
              </a:rPr>
              <a:t>De spelregels van tikkertje </a:t>
            </a:r>
            <a:br>
              <a:rPr lang="nl-NL" sz="2200" i="1" dirty="0" smtClean="0">
                <a:solidFill>
                  <a:srgbClr val="387038"/>
                </a:solidFill>
                <a:latin typeface="Century Gothic" panose="020B0502020202020204" pitchFamily="34" charset="0"/>
                <a:ea typeface="Calibri"/>
                <a:cs typeface="Times New Roman"/>
              </a:rPr>
            </a:br>
            <a:r>
              <a:rPr lang="nl-NL" sz="2200" i="1" dirty="0" smtClean="0">
                <a:solidFill>
                  <a:srgbClr val="387038"/>
                </a:solidFill>
                <a:latin typeface="Century Gothic" panose="020B0502020202020204" pitchFamily="34" charset="0"/>
                <a:ea typeface="Calibri"/>
                <a:cs typeface="Times New Roman"/>
              </a:rPr>
              <a:t>zijn </a:t>
            </a:r>
            <a:r>
              <a:rPr lang="nl-NL" sz="2200" i="1" u="sng" dirty="0" smtClean="0">
                <a:solidFill>
                  <a:srgbClr val="387038"/>
                </a:solidFill>
                <a:latin typeface="Century Gothic" panose="020B0502020202020204" pitchFamily="34" charset="0"/>
                <a:ea typeface="Calibri"/>
                <a:cs typeface="Times New Roman"/>
              </a:rPr>
              <a:t>eenvoudig</a:t>
            </a:r>
            <a:r>
              <a:rPr lang="nl-NL" sz="2200" i="1" dirty="0" smtClean="0">
                <a:solidFill>
                  <a:srgbClr val="387038"/>
                </a:solidFill>
                <a:latin typeface="Century Gothic" panose="020B0502020202020204" pitchFamily="34" charset="0"/>
                <a:ea typeface="Calibri"/>
                <a:cs typeface="Times New Roman"/>
              </a:rPr>
              <a:t>: ben je getikt, dan ben je af.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a:extLst>
              <a:ext uri="{FF2B5EF4-FFF2-40B4-BE49-F238E27FC236}">
                <a16:creationId xmlns:a16="http://schemas.microsoft.com/office/drawing/2014/main" xmlns="" id="{623C7674-62BA-4596-9F71-4F8B9699F77C}"/>
              </a:ext>
            </a:extLst>
          </p:cNvPr>
          <p:cNvSpPr txBox="1">
            <a:spLocks noChangeArrowheads="1"/>
          </p:cNvSpPr>
          <p:nvPr/>
        </p:nvSpPr>
        <p:spPr bwMode="auto">
          <a:xfrm>
            <a:off x="467544" y="332656"/>
            <a:ext cx="3798442" cy="8588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complex</a:t>
            </a:r>
            <a:endParaRPr lang="nl-NL" sz="6000" dirty="0">
              <a:effectLst/>
              <a:latin typeface="Calibri"/>
              <a:ea typeface="Calibri"/>
              <a:cs typeface="Times New Roman"/>
            </a:endParaRPr>
          </a:p>
        </p:txBody>
      </p:sp>
      <p:pic>
        <p:nvPicPr>
          <p:cNvPr id="17" name="Picture 3" descr="C:\Users\dasg\Downloads\shutterstock_11760374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22" y="2492896"/>
            <a:ext cx="3045406" cy="24916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dasg\Downloads\shutterstock_50928073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7194" y="2348880"/>
            <a:ext cx="2960807" cy="211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3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395536" y="1556792"/>
            <a:ext cx="8568952" cy="4525963"/>
          </a:xfrm>
        </p:spPr>
        <p:txBody>
          <a:bodyPr/>
          <a:lstStyle/>
          <a:p>
            <a:pPr marL="0" indent="0">
              <a:buNone/>
            </a:pPr>
            <a:r>
              <a:rPr lang="nl-NL" dirty="0" smtClean="0">
                <a:hlinkClick r:id="rId2"/>
              </a:rPr>
              <a:t>https</a:t>
            </a:r>
            <a:r>
              <a:rPr lang="nl-NL" dirty="0">
                <a:hlinkClick r:id="rId2"/>
              </a:rPr>
              <a:t>://</a:t>
            </a:r>
            <a:r>
              <a:rPr lang="nl-NL" dirty="0" smtClean="0">
                <a:hlinkClick r:id="rId2"/>
              </a:rPr>
              <a:t>www.youtube.com/watch?v=1YSEmt_icb4&amp;feature=youtu.be</a:t>
            </a:r>
            <a:endParaRPr lang="nl-NL" dirty="0" smtClean="0"/>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731463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68450"/>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87624" y="476672"/>
            <a:ext cx="4752529"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899592" y="494674"/>
            <a:ext cx="5328592" cy="7740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smtClean="0">
                <a:latin typeface="Century Gothic" panose="020B0502020202020204" pitchFamily="34" charset="0"/>
                <a:ea typeface="Calibri"/>
                <a:cs typeface="Times New Roman"/>
              </a:rPr>
              <a:t>et tijdverdrijf</a:t>
            </a:r>
            <a:endParaRPr lang="nl-NL" sz="5400" b="1" dirty="0">
              <a:effectLst/>
              <a:latin typeface="Century Gothic" panose="020B0502020202020204" pitchFamily="34" charset="0"/>
              <a:ea typeface="Calibri"/>
              <a:cs typeface="Times New Roman"/>
            </a:endParaRPr>
          </a:p>
        </p:txBody>
      </p:sp>
      <p:sp>
        <p:nvSpPr>
          <p:cNvPr id="7" name="Text Box 14"/>
          <p:cNvSpPr txBox="1"/>
          <p:nvPr/>
        </p:nvSpPr>
        <p:spPr>
          <a:xfrm>
            <a:off x="416822" y="3611242"/>
            <a:ext cx="2669308" cy="6517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63687" y="3590553"/>
            <a:ext cx="2906618" cy="7289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Century Gothic" panose="020B0502020202020204" pitchFamily="34" charset="0"/>
                <a:ea typeface="Calibri"/>
                <a:cs typeface="Times New Roman"/>
              </a:rPr>
              <a:t>sporten</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155963" y="3611241"/>
            <a:ext cx="2716889" cy="6517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10250" y="3596031"/>
            <a:ext cx="2829902" cy="84108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Century Gothic" panose="020B0502020202020204" pitchFamily="34" charset="0"/>
                <a:ea typeface="Calibri"/>
                <a:cs typeface="Times New Roman"/>
              </a:rPr>
              <a:t>t</a:t>
            </a:r>
            <a:r>
              <a:rPr lang="nl-NL" sz="3600" b="1" dirty="0">
                <a:latin typeface="Century Gothic" panose="020B0502020202020204" pitchFamily="34" charset="0"/>
                <a:ea typeface="Calibri"/>
                <a:cs typeface="Times New Roman"/>
              </a:rPr>
              <a:t>v</a:t>
            </a:r>
            <a:r>
              <a:rPr lang="nl-NL" sz="3600" b="1" dirty="0" smtClean="0">
                <a:latin typeface="Century Gothic" panose="020B0502020202020204" pitchFamily="34" charset="0"/>
                <a:ea typeface="Calibri"/>
                <a:cs typeface="Times New Roman"/>
              </a:rPr>
              <a:t> kijken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40152" y="3611242"/>
            <a:ext cx="2906618" cy="6517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72852" y="3330609"/>
            <a:ext cx="3066673" cy="96248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1050" b="1" dirty="0">
              <a:latin typeface="Century Gothic" panose="020B0502020202020204" pitchFamily="34" charset="0"/>
              <a:ea typeface="Calibri"/>
              <a:cs typeface="Times New Roman"/>
            </a:endParaRPr>
          </a:p>
          <a:p>
            <a:pPr algn="ctr">
              <a:lnSpc>
                <a:spcPct val="107000"/>
              </a:lnSpc>
              <a:spcAft>
                <a:spcPts val="800"/>
              </a:spcAft>
            </a:pPr>
            <a:r>
              <a:rPr lang="nl-NL" sz="3600" b="1" dirty="0" smtClean="0">
                <a:latin typeface="Century Gothic" panose="020B0502020202020204" pitchFamily="34" charset="0"/>
                <a:ea typeface="Calibri"/>
                <a:cs typeface="Times New Roman"/>
              </a:rPr>
              <a:t>chatten</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985862" y="476672"/>
            <a:ext cx="2618586"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012160" y="476672"/>
            <a:ext cx="2736304" cy="1425644"/>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3200" dirty="0" smtClean="0">
                <a:latin typeface="Century Gothic" panose="020B0502020202020204" pitchFamily="34" charset="0"/>
                <a:cs typeface="Times New Roman"/>
              </a:rPr>
              <a:t>= </a:t>
            </a:r>
            <a:r>
              <a:rPr lang="nl-NL" sz="2800" dirty="0">
                <a:latin typeface="Century Gothic" panose="020B0502020202020204" pitchFamily="34" charset="0"/>
              </a:rPr>
              <a:t>iets wat je doet dat leuk is, om de tijd mee te vullen</a:t>
            </a:r>
          </a:p>
          <a:p>
            <a:pPr>
              <a:lnSpc>
                <a:spcPct val="107000"/>
              </a:lnSpc>
              <a:spcAft>
                <a:spcPts val="800"/>
              </a:spcAft>
            </a:pPr>
            <a:endParaRPr lang="nl-NL" sz="1200" dirty="0">
              <a:effectLst/>
              <a:latin typeface="Century Gothic" panose="020B0502020202020204" pitchFamily="34" charset="0"/>
              <a:ea typeface="Calibri"/>
              <a:cs typeface="Times New Roman"/>
            </a:endParaRPr>
          </a:p>
        </p:txBody>
      </p:sp>
      <p:pic>
        <p:nvPicPr>
          <p:cNvPr id="2050" name="Picture 2" descr="C:\Users\dasg\Downloads\shutterstock_4310160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4372144"/>
            <a:ext cx="2160240" cy="14430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sg\Downloads\shutterstock_29104157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4372144"/>
            <a:ext cx="2160240" cy="144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sg\Downloads\shutterstock_1421357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6233" y="4372143"/>
            <a:ext cx="1899309" cy="145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99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3408"/>
            <a:ext cx="914400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8557" y="4677093"/>
            <a:ext cx="2669267" cy="6961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275855" y="4096112"/>
            <a:ext cx="252028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84167" y="3429000"/>
            <a:ext cx="2664297" cy="7151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087" y="4730061"/>
            <a:ext cx="3267769"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smtClean="0">
                <a:latin typeface="Trebuchet MS"/>
                <a:ea typeface="Calibri"/>
                <a:cs typeface="Times New Roman"/>
              </a:rPr>
              <a:t>visualiseren</a:t>
            </a:r>
            <a:endParaRPr lang="nl-NL" sz="3800" dirty="0">
              <a:effectLst/>
              <a:ea typeface="Calibri"/>
              <a:cs typeface="Times New Roman"/>
            </a:endParaRPr>
          </a:p>
        </p:txBody>
      </p:sp>
      <p:sp>
        <p:nvSpPr>
          <p:cNvPr id="11" name="Text Box 14"/>
          <p:cNvSpPr txBox="1"/>
          <p:nvPr/>
        </p:nvSpPr>
        <p:spPr>
          <a:xfrm>
            <a:off x="400507" y="33165"/>
            <a:ext cx="8347957" cy="154170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latin typeface="Century Gothic" panose="020B0502020202020204" pitchFamily="34" charset="0"/>
                <a:ea typeface="Calibri"/>
                <a:cs typeface="Times New Roman"/>
              </a:rPr>
              <a:t>De deelnemers </a:t>
            </a:r>
            <a:r>
              <a:rPr lang="nl-NL" sz="2000" i="1" u="sng" dirty="0" smtClean="0">
                <a:solidFill>
                  <a:srgbClr val="387038"/>
                </a:solidFill>
                <a:latin typeface="Century Gothic" panose="020B0502020202020204" pitchFamily="34" charset="0"/>
                <a:ea typeface="Calibri"/>
                <a:cs typeface="Times New Roman"/>
              </a:rPr>
              <a:t>analyseren</a:t>
            </a:r>
            <a:r>
              <a:rPr lang="nl-NL" sz="2000" i="1" dirty="0" smtClean="0">
                <a:solidFill>
                  <a:srgbClr val="387038"/>
                </a:solidFill>
                <a:latin typeface="Century Gothic" panose="020B0502020202020204" pitchFamily="34" charset="0"/>
                <a:ea typeface="Calibri"/>
                <a:cs typeface="Times New Roman"/>
              </a:rPr>
              <a:t> alles goed. Ze </a:t>
            </a:r>
            <a:r>
              <a:rPr lang="nl-NL" sz="2000" i="1" u="sng" dirty="0" smtClean="0">
                <a:solidFill>
                  <a:srgbClr val="387038"/>
                </a:solidFill>
                <a:latin typeface="Century Gothic" panose="020B0502020202020204" pitchFamily="34" charset="0"/>
                <a:ea typeface="Calibri"/>
                <a:cs typeface="Times New Roman"/>
              </a:rPr>
              <a:t>visualiseren</a:t>
            </a:r>
            <a:r>
              <a:rPr lang="nl-NL" sz="2000" i="1" dirty="0" smtClean="0">
                <a:solidFill>
                  <a:srgbClr val="387038"/>
                </a:solidFill>
                <a:latin typeface="Century Gothic" panose="020B0502020202020204" pitchFamily="34" charset="0"/>
                <a:ea typeface="Calibri"/>
                <a:cs typeface="Times New Roman"/>
              </a:rPr>
              <a:t> de opdrachten. En dan gaan ze redenen. Tot ze </a:t>
            </a:r>
            <a:r>
              <a:rPr lang="nl-NL" sz="2000" i="1" u="sng" dirty="0" smtClean="0">
                <a:solidFill>
                  <a:srgbClr val="387038"/>
                </a:solidFill>
                <a:latin typeface="Century Gothic" panose="020B0502020202020204" pitchFamily="34" charset="0"/>
                <a:ea typeface="Calibri"/>
                <a:cs typeface="Times New Roman"/>
              </a:rPr>
              <a:t>het inzicht</a:t>
            </a:r>
            <a:r>
              <a:rPr lang="nl-NL" sz="2000" i="1" dirty="0" smtClean="0">
                <a:solidFill>
                  <a:srgbClr val="387038"/>
                </a:solidFill>
                <a:latin typeface="Century Gothic" panose="020B0502020202020204" pitchFamily="34" charset="0"/>
                <a:ea typeface="Calibri"/>
                <a:cs typeface="Times New Roman"/>
              </a:rPr>
              <a:t> hebben. </a:t>
            </a:r>
            <a:endParaRPr lang="nl-NL" sz="1100" b="1" dirty="0">
              <a:effectLst/>
              <a:latin typeface="Century Gothic" panose="020B0502020202020204" pitchFamily="34" charset="0"/>
              <a:ea typeface="Calibri"/>
              <a:cs typeface="Times New Roman"/>
            </a:endParaRPr>
          </a:p>
        </p:txBody>
      </p:sp>
      <p:sp>
        <p:nvSpPr>
          <p:cNvPr id="14" name="Text Box 14"/>
          <p:cNvSpPr txBox="1"/>
          <p:nvPr/>
        </p:nvSpPr>
        <p:spPr>
          <a:xfrm>
            <a:off x="318557" y="5554049"/>
            <a:ext cx="6053643" cy="5392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23528" y="5589240"/>
            <a:ext cx="7049037" cy="586682"/>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2000" dirty="0" smtClean="0">
                <a:latin typeface="Century Gothic" panose="020B0502020202020204" pitchFamily="34" charset="0"/>
              </a:rPr>
              <a:t>= voor </a:t>
            </a:r>
            <a:r>
              <a:rPr lang="nl-NL" sz="2000" dirty="0">
                <a:latin typeface="Century Gothic" panose="020B0502020202020204" pitchFamily="34" charset="0"/>
              </a:rPr>
              <a:t>je zien, een gedachte omzetten in beeld</a:t>
            </a:r>
          </a:p>
        </p:txBody>
      </p:sp>
      <p:sp>
        <p:nvSpPr>
          <p:cNvPr id="19" name="Text Box 14">
            <a:extLst>
              <a:ext uri="{FF2B5EF4-FFF2-40B4-BE49-F238E27FC236}">
                <a16:creationId xmlns:a16="http://schemas.microsoft.com/office/drawing/2014/main" xmlns="" id="{D418E430-834E-4826-88DD-A93DACC15374}"/>
              </a:ext>
            </a:extLst>
          </p:cNvPr>
          <p:cNvSpPr txBox="1"/>
          <p:nvPr/>
        </p:nvSpPr>
        <p:spPr>
          <a:xfrm>
            <a:off x="3140657" y="4081989"/>
            <a:ext cx="2799495"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smtClean="0">
                <a:latin typeface="Trebuchet MS"/>
                <a:ea typeface="Calibri"/>
                <a:cs typeface="Times New Roman"/>
              </a:rPr>
              <a:t>redeneren</a:t>
            </a:r>
            <a:endParaRPr lang="nl-NL" sz="3800" dirty="0">
              <a:effectLst/>
              <a:ea typeface="Calibri"/>
              <a:cs typeface="Times New Roman"/>
            </a:endParaRPr>
          </a:p>
        </p:txBody>
      </p:sp>
      <p:sp>
        <p:nvSpPr>
          <p:cNvPr id="22" name="Text Box 14">
            <a:extLst>
              <a:ext uri="{FF2B5EF4-FFF2-40B4-BE49-F238E27FC236}">
                <a16:creationId xmlns:a16="http://schemas.microsoft.com/office/drawing/2014/main" xmlns="" id="{9992F40F-F0D4-4F89-9841-110EECD3CB75}"/>
              </a:ext>
            </a:extLst>
          </p:cNvPr>
          <p:cNvSpPr txBox="1"/>
          <p:nvPr/>
        </p:nvSpPr>
        <p:spPr>
          <a:xfrm>
            <a:off x="5616624" y="3501008"/>
            <a:ext cx="3635896"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Trebuchet MS"/>
                <a:ea typeface="Calibri"/>
                <a:cs typeface="Times New Roman"/>
              </a:rPr>
              <a:t>h</a:t>
            </a:r>
            <a:r>
              <a:rPr lang="nl-NL" sz="3800" dirty="0" smtClean="0">
                <a:latin typeface="Trebuchet MS"/>
                <a:ea typeface="Calibri"/>
                <a:cs typeface="Times New Roman"/>
              </a:rPr>
              <a:t>et inzicht</a:t>
            </a:r>
            <a:endParaRPr lang="nl-NL" sz="3800" dirty="0">
              <a:effectLst/>
              <a:ea typeface="Calibri"/>
              <a:cs typeface="Times New Roman"/>
            </a:endParaRPr>
          </a:p>
        </p:txBody>
      </p:sp>
      <p:sp>
        <p:nvSpPr>
          <p:cNvPr id="3" name="Rechteraccolade 2"/>
          <p:cNvSpPr/>
          <p:nvPr/>
        </p:nvSpPr>
        <p:spPr>
          <a:xfrm rot="15572207">
            <a:off x="3588261" y="-1561707"/>
            <a:ext cx="1559163" cy="8368565"/>
          </a:xfrm>
          <a:prstGeom prst="rightBrace">
            <a:avLst>
              <a:gd name="adj1" fmla="val 90969"/>
              <a:gd name="adj2" fmla="val 1905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20" name="Text Box 14"/>
          <p:cNvSpPr txBox="1"/>
          <p:nvPr/>
        </p:nvSpPr>
        <p:spPr>
          <a:xfrm>
            <a:off x="395536" y="804020"/>
            <a:ext cx="303315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xt Box 14">
            <a:extLst>
              <a:ext uri="{FF2B5EF4-FFF2-40B4-BE49-F238E27FC236}">
                <a16:creationId xmlns:a16="http://schemas.microsoft.com/office/drawing/2014/main" xmlns="" id="{D418E430-834E-4826-88DD-A93DACC15374}"/>
              </a:ext>
            </a:extLst>
          </p:cNvPr>
          <p:cNvSpPr txBox="1"/>
          <p:nvPr/>
        </p:nvSpPr>
        <p:spPr>
          <a:xfrm>
            <a:off x="485179" y="764704"/>
            <a:ext cx="2799495" cy="7871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analyseren</a:t>
            </a:r>
            <a:endParaRPr lang="nl-NL" sz="1100" dirty="0">
              <a:effectLst/>
              <a:ea typeface="Calibri"/>
              <a:cs typeface="Times New Roman"/>
            </a:endParaRPr>
          </a:p>
        </p:txBody>
      </p:sp>
      <p:sp>
        <p:nvSpPr>
          <p:cNvPr id="24" name="Text Box 14"/>
          <p:cNvSpPr txBox="1"/>
          <p:nvPr/>
        </p:nvSpPr>
        <p:spPr>
          <a:xfrm>
            <a:off x="6117178" y="4392844"/>
            <a:ext cx="2775301" cy="7308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p:cNvSpPr txBox="1">
            <a:spLocks noChangeArrowheads="1"/>
          </p:cNvSpPr>
          <p:nvPr/>
        </p:nvSpPr>
        <p:spPr bwMode="auto">
          <a:xfrm>
            <a:off x="6084168" y="4383752"/>
            <a:ext cx="3059900" cy="845448"/>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2000" dirty="0" smtClean="0">
                <a:latin typeface="Century Gothic" panose="020B0502020202020204" pitchFamily="34" charset="0"/>
              </a:rPr>
              <a:t>= </a:t>
            </a:r>
            <a:r>
              <a:rPr lang="nl-NL" sz="2000" dirty="0">
                <a:latin typeface="Century Gothic" panose="020B0502020202020204" pitchFamily="34" charset="0"/>
              </a:rPr>
              <a:t>het begrip van hoe </a:t>
            </a:r>
            <a:r>
              <a:rPr lang="nl-NL" sz="2000" dirty="0" smtClean="0">
                <a:latin typeface="Century Gothic" panose="020B0502020202020204" pitchFamily="34" charset="0"/>
              </a:rPr>
              <a:t/>
            </a:r>
            <a:br>
              <a:rPr lang="nl-NL" sz="2000" dirty="0" smtClean="0">
                <a:latin typeface="Century Gothic" panose="020B0502020202020204" pitchFamily="34" charset="0"/>
              </a:rPr>
            </a:br>
            <a:r>
              <a:rPr lang="nl-NL" sz="2000" dirty="0" smtClean="0">
                <a:latin typeface="Century Gothic" panose="020B0502020202020204" pitchFamily="34" charset="0"/>
              </a:rPr>
              <a:t>iets </a:t>
            </a:r>
            <a:r>
              <a:rPr lang="nl-NL" sz="2000" dirty="0">
                <a:latin typeface="Century Gothic" panose="020B0502020202020204" pitchFamily="34" charset="0"/>
              </a:rPr>
              <a:t>in elkaar zit</a:t>
            </a:r>
          </a:p>
        </p:txBody>
      </p:sp>
      <p:sp>
        <p:nvSpPr>
          <p:cNvPr id="25" name="Text Box 14"/>
          <p:cNvSpPr txBox="1"/>
          <p:nvPr/>
        </p:nvSpPr>
        <p:spPr>
          <a:xfrm>
            <a:off x="395536" y="1484784"/>
            <a:ext cx="6053643" cy="5392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400508" y="1551961"/>
            <a:ext cx="6178996" cy="586682"/>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2000" dirty="0" smtClean="0">
                <a:latin typeface="Century Gothic" panose="020B0502020202020204" pitchFamily="34" charset="0"/>
              </a:rPr>
              <a:t>= nauwkeurig onderzoeken om iets te begrijpen</a:t>
            </a:r>
            <a:endParaRPr lang="nl-NL" sz="2000" dirty="0">
              <a:latin typeface="Century Gothic" panose="020B0502020202020204" pitchFamily="34" charset="0"/>
            </a:endParaRPr>
          </a:p>
        </p:txBody>
      </p:sp>
      <p:pic>
        <p:nvPicPr>
          <p:cNvPr id="27" name="Picture 2" descr="C:\Users\dasg\Downloads\shutterstock_11258859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7302" y="2382082"/>
            <a:ext cx="1002084" cy="100280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ep 27"/>
          <p:cNvGrpSpPr/>
          <p:nvPr/>
        </p:nvGrpSpPr>
        <p:grpSpPr>
          <a:xfrm>
            <a:off x="1103834" y="3674093"/>
            <a:ext cx="1229614" cy="844038"/>
            <a:chOff x="1549384" y="1506699"/>
            <a:chExt cx="6862446" cy="4710555"/>
          </a:xfrm>
        </p:grpSpPr>
        <p:sp>
          <p:nvSpPr>
            <p:cNvPr id="29" name="Wolkvormige toelichting 28"/>
            <p:cNvSpPr/>
            <p:nvPr/>
          </p:nvSpPr>
          <p:spPr>
            <a:xfrm rot="932917">
              <a:off x="1549384" y="1506699"/>
              <a:ext cx="6862446" cy="4710555"/>
            </a:xfrm>
            <a:prstGeom prst="cloudCallout">
              <a:avLst>
                <a:gd name="adj1" fmla="val -38662"/>
                <a:gd name="adj2" fmla="val 718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Picture 2"/>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bwMode="auto">
            <a:xfrm rot="452630">
              <a:off x="2627785" y="2505151"/>
              <a:ext cx="5112567" cy="237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0" name="Picture 2" descr="C:\Users\dasg\Downloads\shutterstock_141458684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094328" y="3068960"/>
            <a:ext cx="91305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693319"/>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b</a:t>
            </a:r>
            <a:r>
              <a:rPr lang="nl-NL" sz="8000" b="1" u="sng" dirty="0" smtClean="0">
                <a:solidFill>
                  <a:prstClr val="black"/>
                </a:solidFill>
                <a:latin typeface="Century Gothic" panose="020B0502020202020204" pitchFamily="34" charset="0"/>
              </a:rPr>
              <a:t>aseren op</a:t>
            </a:r>
            <a:br>
              <a:rPr lang="nl-NL" sz="8000" b="1" u="sng" dirty="0" smtClean="0">
                <a:solidFill>
                  <a:prstClr val="black"/>
                </a:solidFill>
                <a:latin typeface="Century Gothic" panose="020B0502020202020204" pitchFamily="34" charset="0"/>
              </a:rPr>
            </a:br>
            <a:r>
              <a:rPr lang="nl-NL" sz="4800" dirty="0" smtClean="0">
                <a:solidFill>
                  <a:prstClr val="black"/>
                </a:solidFill>
                <a:latin typeface="Century Gothic" panose="020B0502020202020204" pitchFamily="34" charset="0"/>
              </a:rPr>
              <a:t>= waar iets vandaan komt</a:t>
            </a:r>
            <a:endParaRPr lang="nl-NL" sz="4800" dirty="0">
              <a:solidFill>
                <a:prstClr val="black"/>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Dat mijn vriend beweerde dat Erik de Mol is, </a:t>
            </a:r>
            <a:r>
              <a:rPr lang="nl-NL" sz="3000" i="1" u="sng" dirty="0" smtClean="0">
                <a:solidFill>
                  <a:srgbClr val="00B050"/>
                </a:solidFill>
                <a:latin typeface="Century Gothic" panose="020B0502020202020204" pitchFamily="34" charset="0"/>
              </a:rPr>
              <a:t>baseerde</a:t>
            </a:r>
            <a:r>
              <a:rPr lang="nl-NL" sz="3000" i="1" dirty="0" smtClean="0">
                <a:solidFill>
                  <a:srgbClr val="00B050"/>
                </a:solidFill>
                <a:latin typeface="Century Gothic" panose="020B0502020202020204" pitchFamily="34" charset="0"/>
              </a:rPr>
              <a:t> hij </a:t>
            </a:r>
            <a:r>
              <a:rPr lang="nl-NL" sz="3000" i="1" u="sng" dirty="0" smtClean="0">
                <a:solidFill>
                  <a:srgbClr val="00B050"/>
                </a:solidFill>
                <a:latin typeface="Century Gothic" panose="020B0502020202020204" pitchFamily="34" charset="0"/>
              </a:rPr>
              <a:t>op</a:t>
            </a:r>
            <a:r>
              <a:rPr lang="nl-NL" sz="3000" i="1" dirty="0" smtClean="0">
                <a:solidFill>
                  <a:srgbClr val="00B050"/>
                </a:solidFill>
                <a:latin typeface="Century Gothic" panose="020B0502020202020204" pitchFamily="34" charset="0"/>
              </a:rPr>
              <a:t> wat hij Erik zag doen tijdens de opdrachten.</a:t>
            </a:r>
            <a:endParaRPr lang="nl-NL" sz="3000" i="1" dirty="0">
              <a:solidFill>
                <a:prstClr val="black"/>
              </a:solidFill>
              <a:latin typeface="Century Gothic" panose="020B0502020202020204" pitchFamily="34" charset="0"/>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35981" y="3799336"/>
            <a:ext cx="2905128" cy="1623240"/>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ep 5"/>
          <p:cNvGrpSpPr/>
          <p:nvPr/>
        </p:nvGrpSpPr>
        <p:grpSpPr>
          <a:xfrm>
            <a:off x="5415524" y="3809609"/>
            <a:ext cx="3728476" cy="2242523"/>
            <a:chOff x="2771800" y="2276872"/>
            <a:chExt cx="5815794" cy="3960440"/>
          </a:xfrm>
        </p:grpSpPr>
        <p:pic>
          <p:nvPicPr>
            <p:cNvPr id="7" name="Picture 2" descr="C:\Users\dasg\Downloads\shutterstock_5455802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09999" y="2951987"/>
              <a:ext cx="4777595" cy="3285325"/>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2771800" y="2276872"/>
              <a:ext cx="2808312" cy="1080120"/>
            </a:xfrm>
            <a:prstGeom prst="wedgeRoundRectCallout">
              <a:avLst>
                <a:gd name="adj1" fmla="val 80737"/>
                <a:gd name="adj2" fmla="val 991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2843806" y="2352333"/>
              <a:ext cx="3240359" cy="1032750"/>
            </a:xfrm>
            <a:prstGeom prst="rect">
              <a:avLst/>
            </a:prstGeom>
            <a:noFill/>
          </p:spPr>
          <p:txBody>
            <a:bodyPr wrap="square" rtlCol="0">
              <a:spAutoFit/>
            </a:bodyPr>
            <a:lstStyle/>
            <a:p>
              <a:r>
                <a:rPr lang="nl-NL" sz="1600" dirty="0" smtClean="0">
                  <a:latin typeface="Rockwell" panose="02060603020205020403" pitchFamily="18" charset="0"/>
                </a:rPr>
                <a:t>Ik weet het zeker. </a:t>
              </a:r>
            </a:p>
            <a:p>
              <a:r>
                <a:rPr lang="nl-NL" sz="1600" dirty="0" smtClean="0">
                  <a:latin typeface="Rockwell" panose="02060603020205020403" pitchFamily="18" charset="0"/>
                </a:rPr>
                <a:t>Het is zo!</a:t>
              </a:r>
              <a:endParaRPr lang="nl-NL" sz="1600" dirty="0">
                <a:latin typeface="Rockwell" panose="02060603020205020403" pitchFamily="18" charset="0"/>
              </a:endParaRPr>
            </a:p>
          </p:txBody>
        </p:sp>
      </p:grpSp>
      <p:sp>
        <p:nvSpPr>
          <p:cNvPr id="11" name="PIJL-OMLAAG 10"/>
          <p:cNvSpPr/>
          <p:nvPr/>
        </p:nvSpPr>
        <p:spPr>
          <a:xfrm rot="6560728">
            <a:off x="4290528" y="4507523"/>
            <a:ext cx="1606367" cy="1528993"/>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263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970318"/>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a:t>
            </a:r>
            <a:r>
              <a:rPr lang="nl-NL" sz="8000" b="1" u="sng" dirty="0" smtClean="0">
                <a:solidFill>
                  <a:prstClr val="black"/>
                </a:solidFill>
                <a:latin typeface="Century Gothic" panose="020B0502020202020204" pitchFamily="34" charset="0"/>
              </a:rPr>
              <a:t>e capaciteit</a:t>
            </a:r>
            <a:br>
              <a:rPr lang="nl-NL" sz="8000" b="1" u="sng" dirty="0" smtClean="0">
                <a:solidFill>
                  <a:prstClr val="black"/>
                </a:solidFill>
                <a:latin typeface="Century Gothic" panose="020B0502020202020204" pitchFamily="34" charset="0"/>
              </a:rPr>
            </a:br>
            <a:r>
              <a:rPr lang="nl-NL" sz="4800" dirty="0" smtClean="0">
                <a:solidFill>
                  <a:prstClr val="black"/>
                </a:solidFill>
                <a:latin typeface="Century Gothic" panose="020B0502020202020204" pitchFamily="34" charset="0"/>
              </a:rPr>
              <a:t>= een kwaliteit die iemand heeft</a:t>
            </a:r>
            <a:endParaRPr lang="nl-NL" sz="4800" dirty="0">
              <a:solidFill>
                <a:prstClr val="black"/>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Je moet goed kunnen liegen als je de Mol bent. Ik heb die </a:t>
            </a:r>
            <a:r>
              <a:rPr lang="nl-NL" sz="3000" i="1" u="sng" dirty="0" smtClean="0">
                <a:solidFill>
                  <a:srgbClr val="00B050"/>
                </a:solidFill>
                <a:latin typeface="Century Gothic" panose="020B0502020202020204" pitchFamily="34" charset="0"/>
              </a:rPr>
              <a:t>capaciteit</a:t>
            </a:r>
            <a:r>
              <a:rPr lang="nl-NL" sz="3000" i="1" dirty="0" smtClean="0">
                <a:solidFill>
                  <a:srgbClr val="00B050"/>
                </a:solidFill>
                <a:latin typeface="Century Gothic" panose="020B0502020202020204" pitchFamily="34" charset="0"/>
              </a:rPr>
              <a:t> niet.</a:t>
            </a:r>
            <a:endParaRPr lang="nl-NL" sz="3000" i="1" dirty="0">
              <a:solidFill>
                <a:prstClr val="black"/>
              </a:solidFill>
              <a:latin typeface="Century Gothic" panose="020B0502020202020204" pitchFamily="34" charset="0"/>
            </a:endParaRPr>
          </a:p>
        </p:txBody>
      </p:sp>
      <p:pic>
        <p:nvPicPr>
          <p:cNvPr id="12" name="Picture 2" descr="C:\Users\dasg\Downloads\shutterstock_7735067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7" y="4115738"/>
            <a:ext cx="3617029" cy="255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5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1354244" y="-756956"/>
            <a:ext cx="6376616" cy="841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683568" y="332656"/>
            <a:ext cx="7200800" cy="369332"/>
          </a:xfrm>
          <a:prstGeom prst="rect">
            <a:avLst/>
          </a:prstGeom>
          <a:noFill/>
        </p:spPr>
        <p:txBody>
          <a:bodyPr wrap="square" rtlCol="0">
            <a:spAutoFit/>
          </a:bodyPr>
          <a:lstStyle/>
          <a:p>
            <a:r>
              <a:rPr lang="nl-NL" dirty="0" smtClean="0">
                <a:solidFill>
                  <a:srgbClr val="00B050"/>
                </a:solidFill>
              </a:rPr>
              <a:t>Om thuis te printen en te maken</a:t>
            </a:r>
            <a:endParaRPr lang="nl-NL" dirty="0">
              <a:solidFill>
                <a:srgbClr val="00B050"/>
              </a:solidFill>
            </a:endParaRPr>
          </a:p>
        </p:txBody>
      </p:sp>
      <p:pic>
        <p:nvPicPr>
          <p:cNvPr id="4" name="Afbeelding 3"/>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Tree>
    <p:extLst>
      <p:ext uri="{BB962C8B-B14F-4D97-AF65-F5344CB8AC3E}">
        <p14:creationId xmlns:p14="http://schemas.microsoft.com/office/powerpoint/2010/main" val="338869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a:t>Semantisatieverhaal:</a:t>
            </a:r>
            <a:br>
              <a:rPr lang="nl-NL" sz="1800" u="sng" dirty="0"/>
            </a:br>
            <a:r>
              <a:rPr lang="nl-NL" sz="1800" dirty="0"/>
              <a:t>Kijk jullie ook weer naar </a:t>
            </a:r>
            <a:r>
              <a:rPr lang="nl-NL" sz="1800" dirty="0" smtClean="0"/>
              <a:t>‘Wie </a:t>
            </a:r>
            <a:r>
              <a:rPr lang="nl-NL" sz="1800" dirty="0"/>
              <a:t>is de Mol</a:t>
            </a:r>
            <a:r>
              <a:rPr lang="nl-NL" sz="1800" dirty="0" smtClean="0"/>
              <a:t>?’ </a:t>
            </a:r>
            <a:r>
              <a:rPr lang="nl-NL" sz="1800" dirty="0"/>
              <a:t>op tv? Ik vind dat een heerlijk </a:t>
            </a:r>
            <a:r>
              <a:rPr lang="nl-NL" sz="1800" b="1" u="sng" dirty="0"/>
              <a:t>tijdverdrijf</a:t>
            </a:r>
            <a:r>
              <a:rPr lang="nl-NL" sz="1800" dirty="0"/>
              <a:t>. </a:t>
            </a:r>
            <a:r>
              <a:rPr lang="nl-NL" sz="1800" dirty="0" smtClean="0"/>
              <a:t>Het tijdverdrijf is </a:t>
            </a:r>
            <a:r>
              <a:rPr lang="nl-NL" sz="1800" b="1" i="1" dirty="0" smtClean="0"/>
              <a:t>iets wat je doet dat leuk is, om de tijd mee te vullen. </a:t>
            </a:r>
            <a:r>
              <a:rPr lang="nl-NL" sz="1800" dirty="0" smtClean="0"/>
              <a:t>Ik vind het leuk om mijn vrije tijd te vullen met het kijken naar ‘Wie is de Mol?’. ‘Wie </a:t>
            </a:r>
            <a:r>
              <a:rPr lang="nl-NL" sz="1800" dirty="0"/>
              <a:t>is de Mol</a:t>
            </a:r>
            <a:r>
              <a:rPr lang="nl-NL" sz="1800" dirty="0" smtClean="0"/>
              <a:t>?’ </a:t>
            </a:r>
            <a:r>
              <a:rPr lang="nl-NL" sz="1800" dirty="0"/>
              <a:t>is een </a:t>
            </a:r>
            <a:r>
              <a:rPr lang="nl-NL" sz="1800" b="1" u="sng" dirty="0"/>
              <a:t>complex</a:t>
            </a:r>
            <a:r>
              <a:rPr lang="nl-NL" sz="1800" dirty="0"/>
              <a:t> spel. Het is een </a:t>
            </a:r>
            <a:r>
              <a:rPr lang="nl-NL" sz="1800" b="1" i="1" dirty="0"/>
              <a:t>ingewikkeld</a:t>
            </a:r>
            <a:r>
              <a:rPr lang="nl-NL" sz="1800" dirty="0"/>
              <a:t> spel. </a:t>
            </a:r>
            <a:r>
              <a:rPr lang="nl-NL" sz="1800" dirty="0" smtClean="0"/>
              <a:t>Een groep kandidaten doet </a:t>
            </a:r>
            <a:r>
              <a:rPr lang="nl-NL" sz="1800" dirty="0"/>
              <a:t>met elkaar opdrachten waarmee </a:t>
            </a:r>
            <a:r>
              <a:rPr lang="nl-NL" sz="1800" dirty="0" smtClean="0"/>
              <a:t>ze </a:t>
            </a:r>
            <a:r>
              <a:rPr lang="nl-NL" sz="1800" dirty="0"/>
              <a:t>geld </a:t>
            </a:r>
            <a:r>
              <a:rPr lang="nl-NL" sz="1800" dirty="0" smtClean="0"/>
              <a:t>kan </a:t>
            </a:r>
            <a:r>
              <a:rPr lang="nl-NL" sz="1800" dirty="0"/>
              <a:t>verdienen. 1 kandidaat probeert de opdrachten te laten mislukken. Die kandidaat is de Mol. Maar wie is dat? De kandidaten moeten dat raden. Heb je het fout, dan moet je het spel verlaten. De kandidaten zijn veel aan het </a:t>
            </a:r>
            <a:r>
              <a:rPr lang="nl-NL" sz="1800" b="1" u="sng" dirty="0"/>
              <a:t>analyseren</a:t>
            </a:r>
            <a:r>
              <a:rPr lang="nl-NL" sz="1800" dirty="0"/>
              <a:t>. </a:t>
            </a:r>
            <a:r>
              <a:rPr lang="nl-NL" sz="1800" dirty="0" smtClean="0"/>
              <a:t>Analyseren betekent dat ze </a:t>
            </a:r>
            <a:r>
              <a:rPr lang="nl-NL" sz="1800" b="1" i="1" dirty="0" smtClean="0"/>
              <a:t>nauwkeurig aan het onderzoeken zijn om iets te begrijpen</a:t>
            </a:r>
            <a:r>
              <a:rPr lang="nl-NL" sz="1800" dirty="0" smtClean="0"/>
              <a:t>. Om de Mol te ontdekken. Ze </a:t>
            </a:r>
            <a:r>
              <a:rPr lang="nl-NL" sz="1800" dirty="0"/>
              <a:t>denken terug aan de </a:t>
            </a:r>
            <a:r>
              <a:rPr lang="nl-NL" sz="1800" dirty="0" smtClean="0"/>
              <a:t>opdrachten die ze gedaan hebben en mislukten, ze zien </a:t>
            </a:r>
            <a:r>
              <a:rPr lang="nl-NL" sz="1800" dirty="0"/>
              <a:t>de opdrachten weer voor zich; ze </a:t>
            </a:r>
            <a:r>
              <a:rPr lang="nl-NL" sz="1800" b="1" u="sng" dirty="0"/>
              <a:t>visualiseren</a:t>
            </a:r>
            <a:r>
              <a:rPr lang="nl-NL" sz="1800" dirty="0"/>
              <a:t> het. </a:t>
            </a:r>
            <a:r>
              <a:rPr lang="nl-NL" sz="1800" dirty="0" smtClean="0"/>
              <a:t>Visualiseren betekent </a:t>
            </a:r>
            <a:r>
              <a:rPr lang="nl-NL" sz="1800" b="1" i="1" dirty="0" smtClean="0"/>
              <a:t>voor je zien, een gedachte omzetten in beeld</a:t>
            </a:r>
            <a:r>
              <a:rPr lang="nl-NL" sz="1800" dirty="0" smtClean="0"/>
              <a:t>. En dan gaan ze redeneren, verbanden leggen. Tot </a:t>
            </a:r>
            <a:r>
              <a:rPr lang="nl-NL" sz="1800" dirty="0"/>
              <a:t>ze </a:t>
            </a:r>
            <a:r>
              <a:rPr lang="nl-NL" sz="1800" b="1" u="sng" dirty="0"/>
              <a:t>het inzicht</a:t>
            </a:r>
            <a:r>
              <a:rPr lang="nl-NL" sz="1800" dirty="0"/>
              <a:t> hebben wie de </a:t>
            </a:r>
            <a:r>
              <a:rPr lang="nl-NL" sz="1800" dirty="0" smtClean="0"/>
              <a:t>Mol </a:t>
            </a:r>
            <a:r>
              <a:rPr lang="nl-NL" sz="1800" dirty="0"/>
              <a:t>is. </a:t>
            </a:r>
            <a:r>
              <a:rPr lang="nl-NL" sz="1800" dirty="0" smtClean="0"/>
              <a:t>Het inzicht is </a:t>
            </a:r>
            <a:r>
              <a:rPr lang="nl-NL" sz="1800" b="1" i="1" dirty="0" smtClean="0"/>
              <a:t>het begrip van hoe iets in elkaar zit.</a:t>
            </a:r>
            <a:r>
              <a:rPr lang="nl-NL" sz="1800" dirty="0" smtClean="0"/>
              <a:t> Wij </a:t>
            </a:r>
            <a:r>
              <a:rPr lang="nl-NL" sz="1800" dirty="0"/>
              <a:t>kijken thuis met zijn allen naar het tv-programma. Mijn </a:t>
            </a:r>
            <a:r>
              <a:rPr lang="nl-NL" sz="1800" dirty="0" smtClean="0"/>
              <a:t>vriend </a:t>
            </a:r>
            <a:r>
              <a:rPr lang="nl-NL" sz="1800" b="1" u="sng" dirty="0"/>
              <a:t>beweerde</a:t>
            </a:r>
            <a:r>
              <a:rPr lang="nl-NL" sz="1800" dirty="0"/>
              <a:t> dat Erik de Mol is. </a:t>
            </a:r>
            <a:r>
              <a:rPr lang="nl-NL" sz="1800" dirty="0" smtClean="0"/>
              <a:t>Beweren is </a:t>
            </a:r>
            <a:r>
              <a:rPr lang="nl-NL" sz="1800" b="1" i="1" dirty="0" smtClean="0"/>
              <a:t>zeggen dat het zo is</a:t>
            </a:r>
            <a:r>
              <a:rPr lang="nl-NL" sz="1800" dirty="0" smtClean="0"/>
              <a:t>. Hij zei dat het echt zo is! Erik is de Mol. Want hij </a:t>
            </a:r>
            <a:r>
              <a:rPr lang="nl-NL" sz="1800" dirty="0"/>
              <a:t>vond dat zo </a:t>
            </a:r>
            <a:r>
              <a:rPr lang="nl-NL" sz="1800" b="1" u="sng" dirty="0"/>
              <a:t>logisch</a:t>
            </a:r>
            <a:r>
              <a:rPr lang="nl-NL" sz="1800" dirty="0"/>
              <a:t>! </a:t>
            </a:r>
            <a:r>
              <a:rPr lang="nl-NL" sz="1800" dirty="0" smtClean="0"/>
              <a:t>Logisch is </a:t>
            </a:r>
            <a:r>
              <a:rPr lang="nl-NL" sz="1800" b="1" i="1" dirty="0" smtClean="0"/>
              <a:t>wat je vanzelf snapt. </a:t>
            </a:r>
            <a:r>
              <a:rPr lang="nl-NL" sz="1800" dirty="0" smtClean="0"/>
              <a:t>Hij </a:t>
            </a:r>
            <a:r>
              <a:rPr lang="nl-NL" sz="1800" b="1" u="sng" dirty="0"/>
              <a:t>baseerde</a:t>
            </a:r>
            <a:r>
              <a:rPr lang="nl-NL" sz="1800" dirty="0"/>
              <a:t> zijn mening door wat hij Erik zag doen tijdens de opdrachten. </a:t>
            </a:r>
            <a:r>
              <a:rPr lang="nl-NL" sz="1800" dirty="0" smtClean="0"/>
              <a:t>Baseren betekent </a:t>
            </a:r>
            <a:r>
              <a:rPr lang="nl-NL" sz="1800" b="1" i="1" dirty="0" smtClean="0"/>
              <a:t>waar iets vandaan komt</a:t>
            </a:r>
            <a:r>
              <a:rPr lang="nl-NL" sz="1800" dirty="0" smtClean="0"/>
              <a:t>. Dat mijn vriend beweerde dat Erik de Mol was baseerde hij door wat hij Erik zag doen. Daar kwam het vandaan. Toch </a:t>
            </a:r>
            <a:r>
              <a:rPr lang="nl-NL" sz="1800" dirty="0"/>
              <a:t>was Erik de </a:t>
            </a:r>
            <a:r>
              <a:rPr lang="nl-NL" sz="1800" dirty="0" smtClean="0"/>
              <a:t>Mol </a:t>
            </a:r>
            <a:r>
              <a:rPr lang="nl-NL" sz="1800" dirty="0"/>
              <a:t>niet. Hij viel bij de tweede aflevering al af. Het lijkt mij moeilijk om de Mol te zijn hoor. Je moet goed kunnen liegen en kunnen valsspelen.  Ik heb die </a:t>
            </a:r>
            <a:r>
              <a:rPr lang="nl-NL" sz="1800" b="1" u="sng" dirty="0"/>
              <a:t>capaciteit</a:t>
            </a:r>
            <a:r>
              <a:rPr lang="nl-NL" sz="1800" dirty="0"/>
              <a:t> niet. </a:t>
            </a:r>
            <a:r>
              <a:rPr lang="nl-NL" sz="1800" dirty="0" smtClean="0"/>
              <a:t>De capaciteit is </a:t>
            </a:r>
            <a:r>
              <a:rPr lang="nl-NL" sz="1800" b="1" i="1" dirty="0" smtClean="0"/>
              <a:t>een kwaliteit die iemand heeft. </a:t>
            </a:r>
            <a:r>
              <a:rPr lang="nl-NL" sz="1800" dirty="0" smtClean="0"/>
              <a:t>Maar </a:t>
            </a:r>
            <a:r>
              <a:rPr lang="nl-NL" sz="1800" dirty="0"/>
              <a:t>dat vind ik niet zo erg hoor. Ik denk niet dat je dat </a:t>
            </a:r>
            <a:r>
              <a:rPr lang="nl-NL" sz="1800" dirty="0" smtClean="0"/>
              <a:t>nodig </a:t>
            </a:r>
            <a:r>
              <a:rPr lang="nl-NL" sz="1800" dirty="0"/>
              <a:t>hebt om het </a:t>
            </a:r>
            <a:r>
              <a:rPr lang="nl-NL" sz="1800" b="1" u="sng" dirty="0"/>
              <a:t>ver te schoppen</a:t>
            </a:r>
            <a:r>
              <a:rPr lang="nl-NL" sz="1800" dirty="0"/>
              <a:t> in het </a:t>
            </a:r>
            <a:r>
              <a:rPr lang="nl-NL" sz="1800" dirty="0" smtClean="0"/>
              <a:t>leven. Het ver schoppen betekent </a:t>
            </a:r>
            <a:r>
              <a:rPr lang="nl-NL" sz="1800" b="1" i="1" dirty="0" smtClean="0"/>
              <a:t>vooruitkomen in het leven.</a:t>
            </a:r>
            <a:r>
              <a:rPr lang="nl-NL" sz="1800" dirty="0" smtClean="0"/>
              <a:t> Met liegen kom je juist helemaal niet ver in het leven, ga je het niet ver mee schoppen.  </a:t>
            </a:r>
            <a:r>
              <a:rPr lang="nl-NL" sz="1800" dirty="0"/>
              <a:t>Kijk jij ook naar </a:t>
            </a:r>
            <a:r>
              <a:rPr lang="nl-NL" sz="1800" dirty="0" smtClean="0"/>
              <a:t>‘Wie </a:t>
            </a:r>
            <a:r>
              <a:rPr lang="nl-NL" sz="1800" dirty="0"/>
              <a:t>is de Mol</a:t>
            </a:r>
            <a:r>
              <a:rPr lang="nl-NL" sz="1800" dirty="0" smtClean="0"/>
              <a:t>?’ </a:t>
            </a:r>
            <a:r>
              <a:rPr lang="nl-NL" sz="1800" dirty="0"/>
              <a:t>Ben jij ook zo aan het analyseren? Wie verdenk jij?</a:t>
            </a:r>
          </a:p>
          <a:p>
            <a:pPr marL="0" indent="0">
              <a:buNone/>
            </a:pPr>
            <a:endParaRPr lang="nl-NL" sz="1800" dirty="0"/>
          </a:p>
          <a:p>
            <a:pPr marL="0" indent="0">
              <a:buNone/>
            </a:pPr>
            <a:endParaRPr lang="nl-NL" sz="1800" dirty="0"/>
          </a:p>
          <a:p>
            <a:pPr marL="0" indent="0">
              <a:buNone/>
            </a:pPr>
            <a:endParaRPr lang="nl-NL" sz="1800" dirty="0" smtClean="0"/>
          </a:p>
        </p:txBody>
      </p:sp>
    </p:spTree>
    <p:extLst>
      <p:ext uri="{BB962C8B-B14F-4D97-AF65-F5344CB8AC3E}">
        <p14:creationId xmlns:p14="http://schemas.microsoft.com/office/powerpoint/2010/main" val="14660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a:t>
            </a:r>
            <a:r>
              <a:rPr lang="nl-NL" dirty="0" smtClean="0">
                <a:solidFill>
                  <a:srgbClr val="C00000"/>
                </a:solidFill>
                <a:latin typeface="Century Gothic" panose="020B0502020202020204" pitchFamily="34" charset="0"/>
              </a:rPr>
              <a:t> </a:t>
            </a:r>
            <a:r>
              <a:rPr lang="nl-NL" dirty="0">
                <a:solidFill>
                  <a:srgbClr val="C00000"/>
                </a:solidFill>
                <a:latin typeface="Century Gothic" panose="020B0502020202020204" pitchFamily="34" charset="0"/>
              </a:rPr>
              <a:t>– </a:t>
            </a:r>
            <a:r>
              <a:rPr lang="nl-NL" dirty="0" smtClean="0">
                <a:solidFill>
                  <a:srgbClr val="C00000"/>
                </a:solidFill>
                <a:latin typeface="Century Gothic" panose="020B0502020202020204" pitchFamily="34" charset="0"/>
              </a:rPr>
              <a:t>19 januari 2021</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tijdverdrijf</a:t>
            </a:r>
            <a:endParaRPr lang="nl-NL" sz="8000" b="1" u="sng" dirty="0">
              <a:latin typeface="Century Gothic" panose="020B0502020202020204" pitchFamily="34" charset="0"/>
            </a:endParaRPr>
          </a:p>
        </p:txBody>
      </p:sp>
      <p:pic>
        <p:nvPicPr>
          <p:cNvPr id="1026" name="Picture 2" descr="C:\Users\dasg\Downloads\shutterstock_43101609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1916832"/>
            <a:ext cx="6336704" cy="423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9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8229600" cy="1143000"/>
          </a:xfrm>
          <a:prstGeom prst="rect">
            <a:avLst/>
          </a:prstGeom>
        </p:spPr>
        <p:txBody>
          <a:bodyPr vert="horz" lIns="91440" tIns="45720" rIns="91440" bIns="45720" rtlCol="0" anchor="ctr">
            <a:noAutofit/>
          </a:bodyPr>
          <a:lstStyle/>
          <a:p>
            <a:pPr>
              <a:spcBef>
                <a:spcPct val="0"/>
              </a:spcBef>
              <a:spcAft>
                <a:spcPts val="600"/>
              </a:spcAft>
            </a:pPr>
            <a:r>
              <a:rPr lang="nl-NL" sz="8000" b="1" u="sng" dirty="0" smtClean="0">
                <a:latin typeface="Century Gothic" panose="020B0502020202020204" pitchFamily="34" charset="0"/>
                <a:ea typeface="+mj-ea"/>
                <a:cs typeface="+mj-cs"/>
              </a:rPr>
              <a:t>complex</a:t>
            </a:r>
            <a:endParaRPr lang="nl-NL" sz="8000" b="1" u="sng" kern="1200" dirty="0">
              <a:latin typeface="Century Gothic" panose="020B0502020202020204" pitchFamily="34" charset="0"/>
              <a:ea typeface="+mj-ea"/>
              <a:cs typeface="+mj-cs"/>
            </a:endParaRPr>
          </a:p>
        </p:txBody>
      </p:sp>
      <p:pic>
        <p:nvPicPr>
          <p:cNvPr id="3075" name="Picture 3" descr="C:\Users\dasg\Downloads\shutterstock_11760374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484784"/>
            <a:ext cx="5991200" cy="49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analyseren</a:t>
            </a:r>
            <a:endParaRPr lang="nl-NL" sz="8000" b="1" u="sng" dirty="0">
              <a:latin typeface="Century Gothic" panose="020B0502020202020204" pitchFamily="34" charset="0"/>
            </a:endParaRPr>
          </a:p>
        </p:txBody>
      </p:sp>
      <p:pic>
        <p:nvPicPr>
          <p:cNvPr id="4098" name="Picture 2" descr="C:\Users\dasg\Downloads\shutterstock_28750454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0198" y="1700808"/>
            <a:ext cx="4702628" cy="48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visualiseren</a:t>
            </a:r>
            <a:endParaRPr lang="nl-NL" sz="8000" b="1" u="sng" dirty="0">
              <a:latin typeface="Century Gothic" panose="020B0502020202020204" pitchFamily="34" charset="0"/>
            </a:endParaRPr>
          </a:p>
        </p:txBody>
      </p:sp>
      <p:grpSp>
        <p:nvGrpSpPr>
          <p:cNvPr id="3" name="Groep 2"/>
          <p:cNvGrpSpPr/>
          <p:nvPr/>
        </p:nvGrpSpPr>
        <p:grpSpPr>
          <a:xfrm>
            <a:off x="1549384" y="1506699"/>
            <a:ext cx="6862446" cy="4710555"/>
            <a:chOff x="1549384" y="1506699"/>
            <a:chExt cx="6862446" cy="4710555"/>
          </a:xfrm>
        </p:grpSpPr>
        <p:sp>
          <p:nvSpPr>
            <p:cNvPr id="2" name="Wolkvormige toelichting 1"/>
            <p:cNvSpPr/>
            <p:nvPr/>
          </p:nvSpPr>
          <p:spPr>
            <a:xfrm rot="932917">
              <a:off x="1549384" y="1506699"/>
              <a:ext cx="6862446" cy="4710555"/>
            </a:xfrm>
            <a:prstGeom prst="cloudCallout">
              <a:avLst>
                <a:gd name="adj1" fmla="val -38662"/>
                <a:gd name="adj2" fmla="val 718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rot="452630">
              <a:off x="2627785" y="2505151"/>
              <a:ext cx="5112567" cy="237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inzicht</a:t>
            </a:r>
            <a:endParaRPr lang="nl-NL" sz="8000" b="1" u="sng" dirty="0">
              <a:latin typeface="Century Gothic" panose="020B0502020202020204" pitchFamily="34" charset="0"/>
            </a:endParaRPr>
          </a:p>
        </p:txBody>
      </p:sp>
      <p:pic>
        <p:nvPicPr>
          <p:cNvPr id="6146" name="Picture 2" descr="C:\Users\dasg\Downloads\shutterstock_11258859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222534"/>
            <a:ext cx="5658789" cy="56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220</Words>
  <Application>Microsoft Office PowerPoint</Application>
  <PresentationFormat>Diavoorstelling (4:3)</PresentationFormat>
  <Paragraphs>214</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Koster, Mariët</cp:lastModifiedBy>
  <cp:revision>107</cp:revision>
  <dcterms:created xsi:type="dcterms:W3CDTF">2020-12-15T09:16:44Z</dcterms:created>
  <dcterms:modified xsi:type="dcterms:W3CDTF">2021-01-26T14:34:51Z</dcterms:modified>
</cp:coreProperties>
</file>