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284" r:id="rId2"/>
    <p:sldId id="1328" r:id="rId3"/>
    <p:sldId id="1221" r:id="rId4"/>
    <p:sldId id="548" r:id="rId5"/>
    <p:sldId id="1311" r:id="rId6"/>
    <p:sldId id="1314" r:id="rId7"/>
    <p:sldId id="1287" r:id="rId8"/>
    <p:sldId id="1315" r:id="rId9"/>
    <p:sldId id="1312" r:id="rId10"/>
    <p:sldId id="1313" r:id="rId11"/>
    <p:sldId id="1310" r:id="rId12"/>
    <p:sldId id="934" r:id="rId13"/>
    <p:sldId id="1316" r:id="rId14"/>
    <p:sldId id="1317" r:id="rId15"/>
    <p:sldId id="1318" r:id="rId16"/>
    <p:sldId id="1319" r:id="rId17"/>
    <p:sldId id="1325" r:id="rId18"/>
    <p:sldId id="1324" r:id="rId19"/>
    <p:sldId id="1327" r:id="rId20"/>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84"/>
            <p14:sldId id="1328"/>
            <p14:sldId id="1221"/>
            <p14:sldId id="548"/>
            <p14:sldId id="1311"/>
            <p14:sldId id="1314"/>
            <p14:sldId id="1287"/>
            <p14:sldId id="1315"/>
            <p14:sldId id="1312"/>
            <p14:sldId id="1313"/>
            <p14:sldId id="1310"/>
            <p14:sldId id="934"/>
            <p14:sldId id="1316"/>
            <p14:sldId id="1317"/>
            <p14:sldId id="1318"/>
            <p14:sldId id="1319"/>
            <p14:sldId id="1325"/>
            <p14:sldId id="1324"/>
            <p14:sldId id="132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139" autoAdjust="0"/>
  </p:normalViewPr>
  <p:slideViewPr>
    <p:cSldViewPr>
      <p:cViewPr>
        <p:scale>
          <a:sx n="60" d="100"/>
          <a:sy n="60" d="100"/>
        </p:scale>
        <p:origin x="-1476"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2921000" cy="493713"/>
          </a:xfrm>
          <a:prstGeom prst="rect">
            <a:avLst/>
          </a:prstGeom>
        </p:spPr>
        <p:txBody>
          <a:bodyPr vert="horz" lIns="91431" tIns="45716" rIns="91431" bIns="45716"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3"/>
            <a:ext cx="2921000" cy="493713"/>
          </a:xfrm>
          <a:prstGeom prst="rect">
            <a:avLst/>
          </a:prstGeom>
        </p:spPr>
        <p:txBody>
          <a:bodyPr vert="horz" lIns="91431" tIns="45716" rIns="91431" bIns="45716" rtlCol="0"/>
          <a:lstStyle>
            <a:lvl1pPr algn="r">
              <a:defRPr sz="1200"/>
            </a:lvl1pPr>
          </a:lstStyle>
          <a:p>
            <a:fld id="{EB39072A-D64F-4BD7-8E3D-8268BB93A7ED}" type="datetimeFigureOut">
              <a:rPr lang="nl-NL" smtClean="0"/>
              <a:pPr/>
              <a:t>26-1-2021</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31" tIns="45716" rIns="91431" bIns="45716"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31" tIns="45716" rIns="91431" bIns="45716"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31" tIns="45716" rIns="91431" bIns="45716"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31" tIns="45716" rIns="91431" bIns="45716" rtlCol="0"/>
          <a:lstStyle>
            <a:lvl1pPr algn="r">
              <a:defRPr sz="1200"/>
            </a:lvl1pPr>
          </a:lstStyle>
          <a:p>
            <a:fld id="{46A01AE0-AD1A-4608-AACD-4A44537BCCC3}" type="datetimeFigureOut">
              <a:rPr lang="nl-NL" smtClean="0"/>
              <a:pPr/>
              <a:t>26-1-2021</a:t>
            </a:fld>
            <a:endParaRPr lang="nl-NL" dirty="0"/>
          </a:p>
        </p:txBody>
      </p:sp>
      <p:sp>
        <p:nvSpPr>
          <p:cNvPr id="4" name="Tijdelijke aanduiding voor dia-afbeelding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31" tIns="45716" rIns="91431" bIns="45716"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31" tIns="45716" rIns="91431" bIns="4571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31" tIns="45716" rIns="91431" bIns="45716"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31" tIns="45716" rIns="91431" bIns="45716"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300" dirty="0"/>
              <a:t>Online: op internet</a:t>
            </a:r>
          </a:p>
          <a:p>
            <a:r>
              <a:rPr lang="nl-NL" sz="1300" dirty="0"/>
              <a:t>Overal: op alle plaatsen</a:t>
            </a:r>
          </a:p>
          <a:p>
            <a:r>
              <a:rPr lang="nl-NL" sz="1300" dirty="0"/>
              <a:t>het bordspel: het spel dat je op een speelbord speelt dat bijvoorbeeld op een tafel ligt</a:t>
            </a:r>
          </a:p>
          <a:p>
            <a:r>
              <a:rPr lang="nl-NL" sz="1300" dirty="0"/>
              <a:t>om beurten: eerst de een en dan de ander </a:t>
            </a:r>
          </a:p>
          <a:p>
            <a:r>
              <a:rPr lang="nl-NL" sz="1300" dirty="0"/>
              <a:t>de wereldkampioen: de beste van de wereld</a:t>
            </a:r>
          </a:p>
          <a:p>
            <a:r>
              <a:rPr lang="nl-NL" sz="1300" dirty="0"/>
              <a:t>de jeugd: jonge mensen</a:t>
            </a:r>
          </a:p>
          <a:p>
            <a:r>
              <a:rPr lang="nl-NL" sz="1300" dirty="0"/>
              <a:t>het lid: iemand die bij een groep hoort</a:t>
            </a:r>
          </a:p>
          <a:p>
            <a:endParaRPr lang="nl-NL" sz="13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72062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98839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image" Target="../media/image22.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iMEunnWSnnU&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162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jeugd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7744" y="2514600"/>
            <a:ext cx="4473985" cy="242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6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online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5186" y="1700808"/>
            <a:ext cx="4780420" cy="417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26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58"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581128"/>
            <a:ext cx="275838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70726" y="3961606"/>
            <a:ext cx="270643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13368"/>
            <a:ext cx="282383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07504" y="4509119"/>
            <a:ext cx="3063222" cy="85572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dirty="0">
                <a:latin typeface="Century Gothic" panose="020B0502020202020204" pitchFamily="34" charset="0"/>
                <a:ea typeface="Calibri"/>
                <a:cs typeface="Times New Roman"/>
              </a:rPr>
              <a:t>de Nederlands kampioen</a:t>
            </a:r>
            <a:endParaRPr lang="nl-NL" sz="2400" dirty="0">
              <a:effectLst/>
              <a:latin typeface="Century Gothic" panose="020B0502020202020204" pitchFamily="34" charset="0"/>
              <a:ea typeface="Calibri"/>
              <a:cs typeface="Times New Roman"/>
            </a:endParaRPr>
          </a:p>
        </p:txBody>
      </p:sp>
      <p:sp>
        <p:nvSpPr>
          <p:cNvPr id="9" name="Text Box 14"/>
          <p:cNvSpPr txBox="1"/>
          <p:nvPr/>
        </p:nvSpPr>
        <p:spPr>
          <a:xfrm>
            <a:off x="3170726" y="3908266"/>
            <a:ext cx="2706431"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dirty="0">
                <a:latin typeface="Century Gothic" panose="020B0502020202020204" pitchFamily="34" charset="0"/>
                <a:ea typeface="Calibri"/>
                <a:cs typeface="Times New Roman"/>
              </a:rPr>
              <a:t>de Europees kampioen</a:t>
            </a:r>
            <a:endParaRPr lang="nl-NL" sz="2400" dirty="0">
              <a:effectLst/>
              <a:latin typeface="Century Gothic" panose="020B0502020202020204" pitchFamily="34" charset="0"/>
              <a:ea typeface="Calibri"/>
              <a:cs typeface="Times New Roman"/>
            </a:endParaRPr>
          </a:p>
        </p:txBody>
      </p:sp>
      <p:sp>
        <p:nvSpPr>
          <p:cNvPr id="10" name="Text Box 14"/>
          <p:cNvSpPr txBox="1"/>
          <p:nvPr/>
        </p:nvSpPr>
        <p:spPr>
          <a:xfrm>
            <a:off x="5940153" y="3360028"/>
            <a:ext cx="280831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dirty="0">
                <a:latin typeface="Century Gothic" panose="020B0502020202020204" pitchFamily="34" charset="0"/>
                <a:ea typeface="Calibri"/>
                <a:cs typeface="Times New Roman"/>
              </a:rPr>
              <a:t>de wereldkampioen</a:t>
            </a:r>
            <a:endParaRPr lang="nl-NL" sz="2400" dirty="0">
              <a:effectLst/>
              <a:latin typeface="Century Gothic" panose="020B0502020202020204" pitchFamily="34" charset="0"/>
              <a:ea typeface="Calibri"/>
              <a:cs typeface="Times New Roman"/>
            </a:endParaRPr>
          </a:p>
        </p:txBody>
      </p:sp>
      <p:sp>
        <p:nvSpPr>
          <p:cNvPr id="11" name="Text Box 14"/>
          <p:cNvSpPr txBox="1"/>
          <p:nvPr/>
        </p:nvSpPr>
        <p:spPr>
          <a:xfrm>
            <a:off x="591568" y="548680"/>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a:t>
            </a:r>
            <a:r>
              <a:rPr lang="nl-NL" sz="2000" i="1" u="sng" dirty="0">
                <a:solidFill>
                  <a:srgbClr val="387038"/>
                </a:solidFill>
                <a:latin typeface="Century Gothic" panose="020B0502020202020204" pitchFamily="34" charset="0"/>
                <a:ea typeface="Calibri"/>
                <a:cs typeface="Times New Roman"/>
              </a:rPr>
              <a:t>wereldkampioen</a:t>
            </a:r>
            <a:r>
              <a:rPr lang="nl-NL" sz="2000" i="1" dirty="0">
                <a:solidFill>
                  <a:srgbClr val="387038"/>
                </a:solidFill>
                <a:latin typeface="Century Gothic" panose="020B0502020202020204" pitchFamily="34" charset="0"/>
                <a:ea typeface="Calibri"/>
                <a:cs typeface="Times New Roman"/>
              </a:rPr>
              <a:t> Scrabble woont in Nigeria.</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71794" y="5380284"/>
            <a:ext cx="2594091" cy="816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16894"/>
            <a:ext cx="2758381" cy="10644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beste van Nederland</a:t>
            </a:r>
          </a:p>
        </p:txBody>
      </p:sp>
      <p:sp>
        <p:nvSpPr>
          <p:cNvPr id="14" name="Text Box 14"/>
          <p:cNvSpPr txBox="1"/>
          <p:nvPr/>
        </p:nvSpPr>
        <p:spPr>
          <a:xfrm>
            <a:off x="3433724" y="4826902"/>
            <a:ext cx="2204542" cy="9712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5" name="Tekstvak 2"/>
          <p:cNvSpPr txBox="1">
            <a:spLocks noChangeArrowheads="1"/>
          </p:cNvSpPr>
          <p:nvPr/>
        </p:nvSpPr>
        <p:spPr bwMode="auto">
          <a:xfrm>
            <a:off x="3429904" y="4812918"/>
            <a:ext cx="2808313" cy="608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beste </a:t>
            </a:r>
            <a:br>
              <a:rPr lang="nl-NL" sz="2400" dirty="0">
                <a:latin typeface="Century Gothic" panose="020B0502020202020204" pitchFamily="34" charset="0"/>
                <a:ea typeface="Calibri"/>
                <a:cs typeface="Times New Roman"/>
              </a:rPr>
            </a:br>
            <a:r>
              <a:rPr lang="nl-NL" sz="2400" dirty="0">
                <a:latin typeface="Century Gothic" panose="020B0502020202020204" pitchFamily="34" charset="0"/>
                <a:ea typeface="Calibri"/>
                <a:cs typeface="Times New Roman"/>
              </a:rPr>
              <a:t>van Europa </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12160" y="4260994"/>
            <a:ext cx="2680265" cy="8562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221088"/>
            <a:ext cx="2736305" cy="109580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beste van de wereld</a:t>
            </a: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1746" y="622416"/>
            <a:ext cx="2414358" cy="254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9671" y="1357417"/>
            <a:ext cx="2224620" cy="226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594" y="1746364"/>
            <a:ext cx="2324837" cy="23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290" b="99130" l="1205" r="98494"/>
                    </a14:imgEffect>
                  </a14:imgLayer>
                </a14:imgProps>
              </a:ext>
              <a:ext uri="{28A0092B-C50C-407E-A947-70E740481C1C}">
                <a14:useLocalDpi xmlns:a14="http://schemas.microsoft.com/office/drawing/2010/main"/>
              </a:ext>
            </a:extLst>
          </a:blip>
          <a:srcRect/>
          <a:stretch>
            <a:fillRect/>
          </a:stretch>
        </p:blipFill>
        <p:spPr bwMode="auto">
          <a:xfrm>
            <a:off x="1124979" y="2047429"/>
            <a:ext cx="1011461" cy="105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712" b="98577" l="1351" r="98649"/>
                    </a14:imgEffect>
                  </a14:imgLayer>
                </a14:imgProps>
              </a:ext>
              <a:ext uri="{28A0092B-C50C-407E-A947-70E740481C1C}">
                <a14:useLocalDpi xmlns:a14="http://schemas.microsoft.com/office/drawing/2010/main"/>
              </a:ext>
            </a:extLst>
          </a:blip>
          <a:srcRect/>
          <a:stretch>
            <a:fillRect/>
          </a:stretch>
        </p:blipFill>
        <p:spPr bwMode="auto">
          <a:xfrm>
            <a:off x="3716203" y="1301924"/>
            <a:ext cx="1251556" cy="118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12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13" y="127922"/>
            <a:ext cx="9013609" cy="668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34677" y="491188"/>
            <a:ext cx="416640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495191" y="419180"/>
            <a:ext cx="471345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  het bordspel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247650" y="3879518"/>
            <a:ext cx="27401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85655" y="3881821"/>
            <a:ext cx="280216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schaken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03848" y="3879518"/>
            <a:ext cx="24482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3848" y="3881821"/>
            <a:ext cx="2448271"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Scrabble</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40152" y="3861048"/>
            <a:ext cx="28083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68144" y="3871434"/>
            <a:ext cx="2967479" cy="6840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Monopoly</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60873" y="3704802"/>
            <a:ext cx="82757" cy="161076"/>
          </a:xfrm>
          <a:prstGeom prst="rect">
            <a:avLst/>
          </a:prstGeom>
        </p:spPr>
      </p:pic>
      <p:sp>
        <p:nvSpPr>
          <p:cNvPr id="13" name="Text Box 14"/>
          <p:cNvSpPr txBox="1"/>
          <p:nvPr/>
        </p:nvSpPr>
        <p:spPr>
          <a:xfrm>
            <a:off x="6132289" y="491188"/>
            <a:ext cx="2610048" cy="23617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156176" y="491188"/>
            <a:ext cx="2533693" cy="2361748"/>
          </a:xfrm>
          <a:prstGeom prst="rect">
            <a:avLst/>
          </a:prstGeom>
          <a:noFill/>
          <a:ln w="9525">
            <a:noFill/>
            <a:miter lim="800000"/>
            <a:headEnd/>
            <a:tailEnd/>
          </a:ln>
        </p:spPr>
        <p:txBody>
          <a:bodyPr rot="0" vert="horz" wrap="square" lIns="91440" tIns="45720" rIns="91440" bIns="45720" anchor="t" anchorCtr="0">
            <a:noAutofit/>
          </a:bodyPr>
          <a:lstStyle/>
          <a:p>
            <a:r>
              <a:rPr lang="nl-NL" sz="2400" dirty="0"/>
              <a:t>= </a:t>
            </a:r>
            <a:r>
              <a:rPr lang="nl-NL" sz="2400" dirty="0">
                <a:latin typeface="Century Gothic" panose="020B0502020202020204" pitchFamily="34" charset="0"/>
              </a:rPr>
              <a:t>het spel dat je op </a:t>
            </a:r>
          </a:p>
          <a:p>
            <a:r>
              <a:rPr lang="nl-NL" sz="2400" dirty="0">
                <a:latin typeface="Century Gothic" panose="020B0502020202020204" pitchFamily="34" charset="0"/>
              </a:rPr>
              <a:t>een speelbord speelt dat bijvoorbeeld op een tafel ligt</a:t>
            </a:r>
          </a:p>
        </p:txBody>
      </p:sp>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48" y="4722876"/>
            <a:ext cx="2448271" cy="17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vrielinf\Downloads\shutterstock_106009280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160" y="4671540"/>
            <a:ext cx="2733157" cy="17514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vrielinf\Downloads\shutterstock_23693573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1168" y="4707224"/>
            <a:ext cx="2711169" cy="171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8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online</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offline</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het internet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err="1">
                <a:solidFill>
                  <a:srgbClr val="387038"/>
                </a:solidFill>
                <a:latin typeface="Century Gothic" panose="020B0502020202020204" pitchFamily="34" charset="0"/>
                <a:ea typeface="Calibri"/>
                <a:cs typeface="Times New Roman"/>
              </a:rPr>
              <a:t>Wordfeud</a:t>
            </a:r>
            <a:r>
              <a:rPr lang="nl-NL" sz="2400" i="1" dirty="0">
                <a:solidFill>
                  <a:srgbClr val="387038"/>
                </a:solidFill>
                <a:latin typeface="Century Gothic" panose="020B0502020202020204" pitchFamily="34" charset="0"/>
                <a:ea typeface="Calibri"/>
                <a:cs typeface="Times New Roman"/>
              </a:rPr>
              <a:t> is een spel dat je </a:t>
            </a:r>
            <a:r>
              <a:rPr lang="nl-NL" sz="2400" i="1" u="sng" dirty="0">
                <a:solidFill>
                  <a:srgbClr val="387038"/>
                </a:solidFill>
                <a:latin typeface="Century Gothic" panose="020B0502020202020204" pitchFamily="34" charset="0"/>
                <a:ea typeface="Calibri"/>
                <a:cs typeface="Times New Roman"/>
              </a:rPr>
              <a:t>online</a:t>
            </a:r>
            <a:r>
              <a:rPr lang="nl-NL" sz="2400" i="1" dirty="0">
                <a:solidFill>
                  <a:srgbClr val="387038"/>
                </a:solidFill>
                <a:latin typeface="Century Gothic" panose="020B0502020202020204" pitchFamily="34" charset="0"/>
                <a:ea typeface="Calibri"/>
                <a:cs typeface="Times New Roman"/>
              </a:rPr>
              <a:t> speelt.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geen verbinding met het internet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gn="ctr">
              <a:lnSpc>
                <a:spcPct val="107000"/>
              </a:lnSpc>
            </a:pPr>
            <a:endParaRPr lang="nl-NL" sz="3200" i="1" dirty="0">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Scrabble is een bordspel. Dit speel je altijd </a:t>
            </a:r>
            <a:r>
              <a:rPr lang="nl-NL" sz="2400" i="1" u="sng" dirty="0">
                <a:solidFill>
                  <a:srgbClr val="387038"/>
                </a:solidFill>
                <a:latin typeface="Century Gothic" panose="020B0502020202020204" pitchFamily="34" charset="0"/>
                <a:ea typeface="Calibri"/>
                <a:cs typeface="Times New Roman"/>
              </a:rPr>
              <a:t>offline</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8218" y="2753063"/>
            <a:ext cx="3344069" cy="223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3419" y="2288894"/>
            <a:ext cx="2913547" cy="254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33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overal</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nergens</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6792"/>
            <a:ext cx="4072956"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alle plaatsen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Scrabble wordt </a:t>
            </a:r>
            <a:r>
              <a:rPr lang="nl-NL" sz="2400" i="1" u="sng" dirty="0">
                <a:solidFill>
                  <a:srgbClr val="387038"/>
                </a:solidFill>
                <a:latin typeface="Century Gothic" panose="020B0502020202020204" pitchFamily="34" charset="0"/>
                <a:ea typeface="Calibri"/>
                <a:cs typeface="Times New Roman"/>
              </a:rPr>
              <a:t>overal</a:t>
            </a:r>
            <a:r>
              <a:rPr lang="nl-NL" sz="2400" i="1" dirty="0">
                <a:solidFill>
                  <a:srgbClr val="387038"/>
                </a:solidFill>
                <a:latin typeface="Century Gothic" panose="020B0502020202020204" pitchFamily="34" charset="0"/>
                <a:ea typeface="Calibri"/>
                <a:cs typeface="Times New Roman"/>
              </a:rPr>
              <a:t> op de wereld gespeeld.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484784"/>
            <a:ext cx="4248472" cy="468052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op geen enkele plaats</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Nergens</a:t>
            </a:r>
            <a:r>
              <a:rPr lang="nl-NL" sz="2400" i="1" dirty="0">
                <a:solidFill>
                  <a:srgbClr val="387038"/>
                </a:solidFill>
                <a:effectLst/>
                <a:latin typeface="Century Gothic" panose="020B0502020202020204" pitchFamily="34" charset="0"/>
                <a:ea typeface="Calibri"/>
                <a:cs typeface="Times New Roman"/>
              </a:rPr>
              <a:t> op de aarde wordt valsgespeeld met Scrabble.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2811693"/>
            <a:ext cx="1885850" cy="18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xmlns="" id="{03F355FD-F045-4D37-A3D3-9BF47F15CC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592" y="2542385"/>
            <a:ext cx="2585020" cy="2415999"/>
          </a:xfrm>
          <a:prstGeom prst="rect">
            <a:avLst/>
          </a:prstGeom>
        </p:spPr>
      </p:pic>
    </p:spTree>
    <p:extLst>
      <p:ext uri="{BB962C8B-B14F-4D97-AF65-F5344CB8AC3E}">
        <p14:creationId xmlns:p14="http://schemas.microsoft.com/office/powerpoint/2010/main" val="135911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om beurten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alleen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eerst de een en dan de ander</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Scrabble speel je altijd </a:t>
            </a:r>
            <a:r>
              <a:rPr lang="nl-NL" sz="2400" i="1" u="sng" dirty="0">
                <a:solidFill>
                  <a:srgbClr val="387038"/>
                </a:solidFill>
                <a:latin typeface="Century Gothic" panose="020B0502020202020204" pitchFamily="34" charset="0"/>
                <a:ea typeface="Calibri"/>
                <a:cs typeface="Times New Roman"/>
              </a:rPr>
              <a:t>om beurten</a:t>
            </a:r>
            <a:r>
              <a:rPr lang="nl-NL" sz="2400" i="1" dirty="0">
                <a:solidFill>
                  <a:srgbClr val="387038"/>
                </a:solidFill>
                <a:latin typeface="Century Gothic" panose="020B0502020202020204" pitchFamily="34" charset="0"/>
                <a:ea typeface="Calibri"/>
                <a:cs typeface="Times New Roman"/>
              </a:rPr>
              <a:t>.</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zonder andere mensen</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spel s</a:t>
            </a:r>
            <a:r>
              <a:rPr lang="nl-NL" sz="2400" i="1" dirty="0">
                <a:solidFill>
                  <a:srgbClr val="387038"/>
                </a:solidFill>
                <a:effectLst/>
                <a:latin typeface="Century Gothic" panose="020B0502020202020204" pitchFamily="34" charset="0"/>
                <a:ea typeface="Calibri"/>
                <a:cs typeface="Times New Roman"/>
              </a:rPr>
              <a:t>peel je </a:t>
            </a:r>
            <a:r>
              <a:rPr lang="nl-NL" sz="2400" i="1" u="sng" dirty="0">
                <a:solidFill>
                  <a:srgbClr val="387038"/>
                </a:solidFill>
                <a:effectLst/>
                <a:latin typeface="Century Gothic" panose="020B0502020202020204" pitchFamily="34" charset="0"/>
                <a:ea typeface="Calibri"/>
                <a:cs typeface="Times New Roman"/>
              </a:rPr>
              <a:t>alleen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22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743" y="2527962"/>
            <a:ext cx="3583526" cy="273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2637882"/>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87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8"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43808" y="2360845"/>
            <a:ext cx="2864097"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722156" y="2328362"/>
            <a:ext cx="298574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d</a:t>
            </a:r>
            <a:r>
              <a:rPr lang="nl-NL" sz="4000" b="1" dirty="0">
                <a:effectLst/>
                <a:latin typeface="Century Gothic" panose="020B0502020202020204" pitchFamily="34" charset="0"/>
                <a:ea typeface="Calibri"/>
                <a:cs typeface="Times New Roman"/>
              </a:rPr>
              <a:t>e groep</a:t>
            </a:r>
            <a:endParaRPr lang="nl-NL" sz="1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068960"/>
            <a:ext cx="1772920" cy="1255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579615" y="1432346"/>
            <a:ext cx="1266404" cy="928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788024" y="3068960"/>
            <a:ext cx="1219284" cy="1121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978841" y="4103768"/>
            <a:ext cx="23364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451580" y="4047747"/>
            <a:ext cx="353847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leider </a:t>
            </a:r>
            <a:endParaRPr lang="nl-NL" sz="3600" dirty="0">
              <a:effectLst/>
              <a:latin typeface="Century Gothic" panose="020B0502020202020204" pitchFamily="34" charset="0"/>
              <a:ea typeface="Calibri"/>
              <a:cs typeface="Times New Roman"/>
            </a:endParaRPr>
          </a:p>
        </p:txBody>
      </p:sp>
      <p:sp>
        <p:nvSpPr>
          <p:cNvPr id="13" name="Text Box 14"/>
          <p:cNvSpPr txBox="1"/>
          <p:nvPr/>
        </p:nvSpPr>
        <p:spPr>
          <a:xfrm>
            <a:off x="4211960" y="825813"/>
            <a:ext cx="25922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923928" y="805865"/>
            <a:ext cx="30243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jeugd</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817351" y="4351202"/>
            <a:ext cx="224248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321300"/>
            <a:ext cx="244223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lid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0" name="Text Box 14"/>
          <p:cNvSpPr txBox="1"/>
          <p:nvPr/>
        </p:nvSpPr>
        <p:spPr>
          <a:xfrm>
            <a:off x="779156" y="4941168"/>
            <a:ext cx="3600477" cy="8640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769353" y="4966072"/>
            <a:ext cx="3442607"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iemand die bij een groep hoort</a:t>
            </a:r>
            <a:endParaRPr lang="nl-NL" sz="2400" dirty="0">
              <a:effectLst/>
              <a:latin typeface="Century Gothic" panose="020B0502020202020204" pitchFamily="34" charset="0"/>
              <a:ea typeface="Calibri"/>
              <a:cs typeface="Times New Roman"/>
            </a:endParaRPr>
          </a:p>
        </p:txBody>
      </p:sp>
      <p:sp>
        <p:nvSpPr>
          <p:cNvPr id="25" name="Tekstvak 2"/>
          <p:cNvSpPr txBox="1">
            <a:spLocks noChangeArrowheads="1"/>
          </p:cNvSpPr>
          <p:nvPr/>
        </p:nvSpPr>
        <p:spPr bwMode="auto">
          <a:xfrm>
            <a:off x="5212817" y="4855277"/>
            <a:ext cx="375167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000" dirty="0">
              <a:effectLst/>
              <a:latin typeface="Century Gothic" panose="020B0502020202020204" pitchFamily="34" charset="0"/>
              <a:ea typeface="Calibri"/>
              <a:cs typeface="Times New Roman"/>
            </a:endParaRPr>
          </a:p>
        </p:txBody>
      </p:sp>
      <p:sp>
        <p:nvSpPr>
          <p:cNvPr id="31" name="Text Box 14"/>
          <p:cNvSpPr txBox="1"/>
          <p:nvPr/>
        </p:nvSpPr>
        <p:spPr>
          <a:xfrm>
            <a:off x="4215030" y="1514297"/>
            <a:ext cx="2589218" cy="49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3" name="Tekstvak 2"/>
          <p:cNvSpPr txBox="1">
            <a:spLocks noChangeArrowheads="1"/>
          </p:cNvSpPr>
          <p:nvPr/>
        </p:nvSpPr>
        <p:spPr bwMode="auto">
          <a:xfrm>
            <a:off x="4215030" y="1529681"/>
            <a:ext cx="410023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jonge mensen</a:t>
            </a:r>
            <a:endParaRPr lang="nl-NL" sz="2400" dirty="0">
              <a:effectLst/>
              <a:latin typeface="Century Gothic" panose="020B0502020202020204" pitchFamily="34" charset="0"/>
              <a:ea typeface="Calibri"/>
              <a:cs typeface="Times New Roman"/>
            </a:endParaRP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835" y="3595348"/>
            <a:ext cx="2058498" cy="12276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0962" y="356292"/>
            <a:ext cx="3111098" cy="1687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Afbeelding 1">
            <a:extLst>
              <a:ext uri="{FF2B5EF4-FFF2-40B4-BE49-F238E27FC236}">
                <a16:creationId xmlns:a16="http://schemas.microsoft.com/office/drawing/2014/main" xmlns="" id="{029B3C9A-8207-4B99-B91D-2406FA288D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7308" y="2532054"/>
            <a:ext cx="2465826" cy="1415384"/>
          </a:xfrm>
          <a:prstGeom prst="rect">
            <a:avLst/>
          </a:prstGeom>
          <a:ln>
            <a:solidFill>
              <a:schemeClr val="tx1"/>
            </a:solidFill>
          </a:ln>
        </p:spPr>
      </p:pic>
    </p:spTree>
    <p:extLst>
      <p:ext uri="{BB962C8B-B14F-4D97-AF65-F5344CB8AC3E}">
        <p14:creationId xmlns:p14="http://schemas.microsoft.com/office/powerpoint/2010/main" val="63256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1175994" y="-111025"/>
            <a:ext cx="6648000" cy="734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683568" y="332656"/>
            <a:ext cx="7200800" cy="369332"/>
          </a:xfrm>
          <a:prstGeom prst="rect">
            <a:avLst/>
          </a:prstGeom>
          <a:noFill/>
        </p:spPr>
        <p:txBody>
          <a:bodyPr wrap="square" rtlCol="0">
            <a:spAutoFit/>
          </a:bodyPr>
          <a:lstStyle/>
          <a:p>
            <a:r>
              <a:rPr lang="nl-NL" dirty="0" smtClean="0">
                <a:solidFill>
                  <a:srgbClr val="00B050"/>
                </a:solidFill>
              </a:rPr>
              <a:t>Om thuis te printen en te maken</a:t>
            </a:r>
            <a:endParaRPr lang="nl-NL" dirty="0">
              <a:solidFill>
                <a:srgbClr val="00B050"/>
              </a:solidFill>
            </a:endParaRPr>
          </a:p>
        </p:txBody>
      </p:sp>
      <p:pic>
        <p:nvPicPr>
          <p:cNvPr id="4" name="Afbeelding 3"/>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Tree>
    <p:extLst>
      <p:ext uri="{BB962C8B-B14F-4D97-AF65-F5344CB8AC3E}">
        <p14:creationId xmlns:p14="http://schemas.microsoft.com/office/powerpoint/2010/main" val="21192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395536" y="1556792"/>
            <a:ext cx="8568952" cy="4525963"/>
          </a:xfrm>
        </p:spPr>
        <p:txBody>
          <a:bodyPr/>
          <a:lstStyle/>
          <a:p>
            <a:pPr marL="0" indent="0">
              <a:buNone/>
            </a:pPr>
            <a:r>
              <a:rPr lang="nl-NL" dirty="0">
                <a:hlinkClick r:id="rId2"/>
              </a:rPr>
              <a:t>https://</a:t>
            </a:r>
            <a:r>
              <a:rPr lang="nl-NL" dirty="0" smtClean="0">
                <a:hlinkClick r:id="rId2"/>
              </a:rPr>
              <a:t>www.youtube.com/watch?v=iMEunnWSnnU&amp;feature=youtu.be</a:t>
            </a: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73146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err="1"/>
              <a:t>Semantisatieverhaal</a:t>
            </a:r>
            <a:r>
              <a:rPr lang="nl-NL" sz="2200" u="sng" dirty="0"/>
              <a:t>:</a:t>
            </a:r>
            <a:br>
              <a:rPr lang="nl-NL" sz="2200" u="sng" dirty="0"/>
            </a:br>
            <a:r>
              <a:rPr lang="nl-NL" sz="2200" dirty="0"/>
              <a:t>Vandaag wil ik het met jullie eens hebben over mijn favoriete spel: Scrabble. (spreek uit: </a:t>
            </a:r>
            <a:r>
              <a:rPr lang="nl-NL" sz="2200" dirty="0" err="1"/>
              <a:t>skrebbul</a:t>
            </a:r>
            <a:r>
              <a:rPr lang="nl-NL" sz="2200" dirty="0"/>
              <a:t>) Hebben jullie daar wel eens van gehoord? Nee? Nou, Scrabble is </a:t>
            </a:r>
            <a:r>
              <a:rPr lang="nl-NL" sz="2200" b="1" u="sng" dirty="0"/>
              <a:t>een bordspel</a:t>
            </a:r>
            <a:r>
              <a:rPr lang="nl-NL" sz="2200" dirty="0"/>
              <a:t>. Het bordspel is </a:t>
            </a:r>
            <a:r>
              <a:rPr lang="nl-NL" sz="2200" b="1" i="1" dirty="0"/>
              <a:t>het spel dat je op een speelbord speelt dat bijvoorbeeld op tafel ligt. </a:t>
            </a:r>
            <a:r>
              <a:rPr lang="nl-NL" sz="2200" dirty="0"/>
              <a:t>Hier zie je een foto van het spel. Scrabble is een heel bekend spel. Het wordt </a:t>
            </a:r>
            <a:r>
              <a:rPr lang="nl-NL" sz="2200" b="1" u="sng" dirty="0"/>
              <a:t>overal</a:t>
            </a:r>
            <a:r>
              <a:rPr lang="nl-NL" sz="2200" dirty="0"/>
              <a:t>, </a:t>
            </a:r>
            <a:r>
              <a:rPr lang="nl-NL" sz="2200" b="1" dirty="0"/>
              <a:t>op alle plaatsen</a:t>
            </a:r>
            <a:r>
              <a:rPr lang="nl-NL" sz="2200" dirty="0"/>
              <a:t>, op de wereld gespeeld. Je speelt het spel met 2 tot 4 spelers en je speelt het </a:t>
            </a:r>
            <a:r>
              <a:rPr lang="nl-NL" sz="2200" b="1" u="sng" dirty="0"/>
              <a:t>om beurten</a:t>
            </a:r>
            <a:r>
              <a:rPr lang="nl-NL" sz="2200" dirty="0"/>
              <a:t>. Om beurten betekent </a:t>
            </a:r>
            <a:r>
              <a:rPr lang="nl-NL" sz="2200" b="1" i="1" dirty="0"/>
              <a:t>eerst de een en dan de ander</a:t>
            </a:r>
            <a:r>
              <a:rPr lang="nl-NL" sz="2200" dirty="0"/>
              <a:t>. Als het jouw beurt is moet je een woord bedenken en op het speelbord leggen. Je krijgt punten voor elk woord dat je maakt. In heel veel landen bestaan Scrabble-clubs. Er worden ook wedstrijden gehouden tussen verschillende landen. Er bestaat zelfs </a:t>
            </a:r>
            <a:r>
              <a:rPr lang="nl-NL" sz="2200" b="1" u="sng" dirty="0"/>
              <a:t>een wereldkampioen</a:t>
            </a:r>
            <a:r>
              <a:rPr lang="nl-NL" sz="2200" dirty="0"/>
              <a:t> Scrabble. De wereldkampioen is </a:t>
            </a:r>
            <a:r>
              <a:rPr lang="nl-NL" sz="2200" b="1" i="1" dirty="0"/>
              <a:t>de beste van de wereld</a:t>
            </a:r>
            <a:r>
              <a:rPr lang="nl-NL" sz="2200" dirty="0"/>
              <a:t>. Ook jíj kunt </a:t>
            </a:r>
            <a:r>
              <a:rPr lang="nl-NL" sz="2200" b="1" u="sng" dirty="0"/>
              <a:t>lid</a:t>
            </a:r>
            <a:r>
              <a:rPr lang="nl-NL" sz="2200" dirty="0"/>
              <a:t> worden van zo’n Scrabble-club. Het lid is </a:t>
            </a:r>
            <a:r>
              <a:rPr lang="nl-NL" sz="2200" b="1" i="1" dirty="0"/>
              <a:t>iemand die bij een groep hoort</a:t>
            </a:r>
            <a:r>
              <a:rPr lang="nl-NL" sz="2200" dirty="0"/>
              <a:t>. Want ze willen graag dat </a:t>
            </a:r>
            <a:r>
              <a:rPr lang="nl-NL" sz="2200" b="1" u="sng" dirty="0"/>
              <a:t>de jeugd</a:t>
            </a:r>
            <a:r>
              <a:rPr lang="nl-NL" sz="2200" dirty="0"/>
              <a:t>, dat zijn </a:t>
            </a:r>
            <a:r>
              <a:rPr lang="nl-NL" sz="2200" b="1" i="1" dirty="0"/>
              <a:t>jonge mensen</a:t>
            </a:r>
            <a:r>
              <a:rPr lang="nl-NL" sz="2200" dirty="0"/>
              <a:t>, ook wat vaker Scrabble speelt. Je kunt ook </a:t>
            </a:r>
            <a:r>
              <a:rPr lang="nl-NL" sz="2200" b="1" u="sng" dirty="0"/>
              <a:t>online</a:t>
            </a:r>
            <a:r>
              <a:rPr lang="nl-NL" sz="2200" dirty="0"/>
              <a:t>, </a:t>
            </a:r>
            <a:r>
              <a:rPr lang="nl-NL" sz="2200" b="1" i="1" dirty="0"/>
              <a:t>op internet</a:t>
            </a:r>
            <a:r>
              <a:rPr lang="nl-NL" sz="2200" dirty="0"/>
              <a:t>, Scrabble spelen. Maar daar heeft het een andere naam gekregen. Op internet heet het spelletje bijvoorbeeld </a:t>
            </a:r>
            <a:r>
              <a:rPr lang="nl-NL" sz="2200" dirty="0" err="1"/>
              <a:t>Wordfeud</a:t>
            </a:r>
            <a:r>
              <a:rPr lang="nl-NL" sz="2200" dirty="0"/>
              <a:t> (spreek uit: </a:t>
            </a:r>
            <a:r>
              <a:rPr lang="nl-NL" sz="2200" dirty="0" err="1"/>
              <a:t>wurtfjoed</a:t>
            </a:r>
            <a:r>
              <a:rPr lang="nl-NL" sz="2200" dirty="0"/>
              <a:t>). Misschien vind je dit wel leuker? Houden jullie eigenlijk van spelletjes spelen?</a:t>
            </a:r>
            <a:r>
              <a:rPr lang="nl-NL" sz="2200" u="sng" dirty="0"/>
              <a:t/>
            </a:r>
            <a:br>
              <a:rPr lang="nl-NL" sz="2200" u="sng" dirty="0"/>
            </a:br>
            <a:endParaRPr lang="nl-NL" sz="2200" u="sng" dirty="0"/>
          </a:p>
          <a:p>
            <a:pPr marL="0" indent="0">
              <a:buNone/>
            </a:pPr>
            <a:endParaRPr lang="nl-NL" sz="2200" dirty="0"/>
          </a:p>
        </p:txBody>
      </p:sp>
    </p:spTree>
    <p:extLst>
      <p:ext uri="{BB962C8B-B14F-4D97-AF65-F5344CB8AC3E}">
        <p14:creationId xmlns:p14="http://schemas.microsoft.com/office/powerpoint/2010/main" val="146602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 – 19 januari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bordspel </a:t>
            </a:r>
            <a:endParaRPr lang="nl-NL" sz="900" b="1" u="sng" dirty="0">
              <a:latin typeface="Century Gothic" panose="020B0502020202020204" pitchFamily="34" charset="0"/>
            </a:endParaRPr>
          </a:p>
        </p:txBody>
      </p:sp>
      <p:pic>
        <p:nvPicPr>
          <p:cNvPr id="1026" name="Picture 2" descr="C:\Users\vrielinf\Downloads\shutterstock_172196741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556792"/>
            <a:ext cx="668337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0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7384"/>
            <a:ext cx="9176929" cy="1323439"/>
          </a:xfrm>
          <a:prstGeom prst="rect">
            <a:avLst/>
          </a:prstGeom>
          <a:noFill/>
        </p:spPr>
        <p:txBody>
          <a:bodyPr wrap="square" rtlCol="0">
            <a:spAutoFit/>
          </a:bodyPr>
          <a:lstStyle/>
          <a:p>
            <a:r>
              <a:rPr lang="nl-NL" sz="8000" b="1" u="sng" dirty="0">
                <a:latin typeface="Century Gothic" panose="020B0502020202020204" pitchFamily="34" charset="0"/>
              </a:rPr>
              <a:t>overal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8899" y="2246317"/>
            <a:ext cx="3903687" cy="388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IJL-OMLAAG 1"/>
          <p:cNvSpPr/>
          <p:nvPr/>
        </p:nvSpPr>
        <p:spPr>
          <a:xfrm rot="2098638">
            <a:off x="6503952" y="1561621"/>
            <a:ext cx="70063" cy="1763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LAAG 6"/>
          <p:cNvSpPr/>
          <p:nvPr/>
        </p:nvSpPr>
        <p:spPr>
          <a:xfrm rot="1850894">
            <a:off x="5668499" y="1497559"/>
            <a:ext cx="132693" cy="26642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OMLAAG 7"/>
          <p:cNvSpPr/>
          <p:nvPr/>
        </p:nvSpPr>
        <p:spPr>
          <a:xfrm rot="2018421">
            <a:off x="6863174" y="1406242"/>
            <a:ext cx="45719" cy="308619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OMLAAG 8"/>
          <p:cNvSpPr/>
          <p:nvPr/>
        </p:nvSpPr>
        <p:spPr>
          <a:xfrm rot="2427506" flipH="1">
            <a:off x="5030899" y="640760"/>
            <a:ext cx="53691" cy="28560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OMLAAG 9"/>
          <p:cNvSpPr/>
          <p:nvPr/>
        </p:nvSpPr>
        <p:spPr>
          <a:xfrm rot="2094601">
            <a:off x="4765670" y="1023150"/>
            <a:ext cx="105432" cy="39951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xmlns="" id="{7F4754A7-2184-406F-80C4-A44E8E7FB4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1982" y="545507"/>
            <a:ext cx="2313015" cy="1050109"/>
          </a:xfrm>
          <a:prstGeom prst="rect">
            <a:avLst/>
          </a:prstGeom>
        </p:spPr>
      </p:pic>
    </p:spTree>
    <p:extLst>
      <p:ext uri="{BB962C8B-B14F-4D97-AF65-F5344CB8AC3E}">
        <p14:creationId xmlns:p14="http://schemas.microsoft.com/office/powerpoint/2010/main" val="66286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om beurten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5427" y="2663150"/>
            <a:ext cx="68103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899592" y="3717032"/>
            <a:ext cx="504056" cy="584775"/>
          </a:xfrm>
          <a:prstGeom prst="rect">
            <a:avLst/>
          </a:prstGeom>
          <a:noFill/>
        </p:spPr>
        <p:txBody>
          <a:bodyPr wrap="square" rtlCol="0">
            <a:spAutoFit/>
          </a:bodyPr>
          <a:lstStyle/>
          <a:p>
            <a:r>
              <a:rPr lang="nl-NL" sz="3200" dirty="0">
                <a:solidFill>
                  <a:schemeClr val="bg1"/>
                </a:solidFill>
              </a:rPr>
              <a:t>1</a:t>
            </a:r>
          </a:p>
        </p:txBody>
      </p:sp>
      <p:sp>
        <p:nvSpPr>
          <p:cNvPr id="4" name="Tekstvak 3"/>
          <p:cNvSpPr txBox="1"/>
          <p:nvPr/>
        </p:nvSpPr>
        <p:spPr>
          <a:xfrm>
            <a:off x="2392033" y="2729595"/>
            <a:ext cx="360040" cy="523220"/>
          </a:xfrm>
          <a:prstGeom prst="rect">
            <a:avLst/>
          </a:prstGeom>
          <a:noFill/>
        </p:spPr>
        <p:txBody>
          <a:bodyPr wrap="square" rtlCol="0">
            <a:spAutoFit/>
          </a:bodyPr>
          <a:lstStyle/>
          <a:p>
            <a:r>
              <a:rPr lang="nl-NL" sz="2800" dirty="0">
                <a:solidFill>
                  <a:schemeClr val="bg1"/>
                </a:solidFill>
              </a:rPr>
              <a:t>2</a:t>
            </a:r>
          </a:p>
        </p:txBody>
      </p:sp>
      <p:sp>
        <p:nvSpPr>
          <p:cNvPr id="5" name="Tekstvak 4"/>
          <p:cNvSpPr txBox="1"/>
          <p:nvPr/>
        </p:nvSpPr>
        <p:spPr>
          <a:xfrm>
            <a:off x="3995936" y="2636912"/>
            <a:ext cx="677584" cy="523220"/>
          </a:xfrm>
          <a:prstGeom prst="rect">
            <a:avLst/>
          </a:prstGeom>
          <a:noFill/>
        </p:spPr>
        <p:txBody>
          <a:bodyPr wrap="square" rtlCol="0">
            <a:spAutoFit/>
          </a:bodyPr>
          <a:lstStyle/>
          <a:p>
            <a:r>
              <a:rPr lang="nl-NL" sz="2800" dirty="0">
                <a:solidFill>
                  <a:schemeClr val="bg1"/>
                </a:solidFill>
              </a:rPr>
              <a:t>3</a:t>
            </a:r>
          </a:p>
        </p:txBody>
      </p:sp>
      <p:sp>
        <p:nvSpPr>
          <p:cNvPr id="7" name="Tekstvak 6"/>
          <p:cNvSpPr txBox="1"/>
          <p:nvPr/>
        </p:nvSpPr>
        <p:spPr>
          <a:xfrm>
            <a:off x="5724128" y="2821578"/>
            <a:ext cx="504056" cy="584775"/>
          </a:xfrm>
          <a:prstGeom prst="rect">
            <a:avLst/>
          </a:prstGeom>
          <a:noFill/>
        </p:spPr>
        <p:txBody>
          <a:bodyPr wrap="square" rtlCol="0">
            <a:spAutoFit/>
          </a:bodyPr>
          <a:lstStyle/>
          <a:p>
            <a:r>
              <a:rPr lang="nl-NL" sz="3200" dirty="0"/>
              <a:t>4</a:t>
            </a:r>
          </a:p>
        </p:txBody>
      </p:sp>
      <p:sp>
        <p:nvSpPr>
          <p:cNvPr id="8" name="Tekstvak 7"/>
          <p:cNvSpPr txBox="1"/>
          <p:nvPr/>
        </p:nvSpPr>
        <p:spPr>
          <a:xfrm>
            <a:off x="7236296" y="3717032"/>
            <a:ext cx="504056" cy="646331"/>
          </a:xfrm>
          <a:prstGeom prst="rect">
            <a:avLst/>
          </a:prstGeom>
          <a:noFill/>
        </p:spPr>
        <p:txBody>
          <a:bodyPr wrap="square" rtlCol="0">
            <a:spAutoFit/>
          </a:bodyPr>
          <a:lstStyle/>
          <a:p>
            <a:r>
              <a:rPr lang="nl-NL" sz="3600" dirty="0"/>
              <a:t>5</a:t>
            </a:r>
          </a:p>
        </p:txBody>
      </p:sp>
      <p:sp>
        <p:nvSpPr>
          <p:cNvPr id="9" name="Gekromde PIJL-LINKS 8"/>
          <p:cNvSpPr/>
          <p:nvPr/>
        </p:nvSpPr>
        <p:spPr>
          <a:xfrm rot="16200000">
            <a:off x="3249415" y="1619934"/>
            <a:ext cx="468052" cy="16848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51046">
            <a:off x="4567189" y="2296149"/>
            <a:ext cx="1510280" cy="45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67821">
            <a:off x="6190547" y="3110006"/>
            <a:ext cx="155089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057323">
            <a:off x="526695" y="2622228"/>
            <a:ext cx="1954752" cy="5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1069037">
            <a:off x="1252579" y="5430738"/>
            <a:ext cx="5669894" cy="9563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7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107996"/>
          </a:xfrm>
          <a:prstGeom prst="rect">
            <a:avLst/>
          </a:prstGeom>
          <a:noFill/>
        </p:spPr>
        <p:txBody>
          <a:bodyPr wrap="square" rtlCol="0">
            <a:spAutoFit/>
          </a:bodyPr>
          <a:lstStyle/>
          <a:p>
            <a:r>
              <a:rPr lang="nl-NL" sz="6600" b="1" u="sng" dirty="0">
                <a:latin typeface="Century Gothic" panose="020B0502020202020204" pitchFamily="34" charset="0"/>
              </a:rPr>
              <a:t>de wereldkampioen</a:t>
            </a:r>
          </a:p>
        </p:txBody>
      </p:sp>
      <p:sp>
        <p:nvSpPr>
          <p:cNvPr id="2" name="Rechthoek 1"/>
          <p:cNvSpPr/>
          <p:nvPr/>
        </p:nvSpPr>
        <p:spPr>
          <a:xfrm>
            <a:off x="2195736" y="2900362"/>
            <a:ext cx="720080" cy="626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19271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90036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oelichting met afgeronde rechthoek 2"/>
          <p:cNvSpPr/>
          <p:nvPr/>
        </p:nvSpPr>
        <p:spPr>
          <a:xfrm>
            <a:off x="1979712" y="2477141"/>
            <a:ext cx="1152128" cy="1230041"/>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6"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8004" y="2563078"/>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3648" y="2308474"/>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vrielinf\Downloads\shutterstock_139080716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35696" y="1556792"/>
            <a:ext cx="7091709" cy="4737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2183" b="97817" l="0" r="100000"/>
                    </a14:imgEffect>
                  </a14:imgLayer>
                </a14:imgProps>
              </a:ext>
              <a:ext uri="{28A0092B-C50C-407E-A947-70E740481C1C}">
                <a14:useLocalDpi xmlns:a14="http://schemas.microsoft.com/office/drawing/2010/main"/>
              </a:ext>
            </a:extLst>
          </a:blip>
          <a:srcRect/>
          <a:stretch>
            <a:fillRect/>
          </a:stretch>
        </p:blipFill>
        <p:spPr bwMode="auto">
          <a:xfrm>
            <a:off x="3491880" y="2509743"/>
            <a:ext cx="1414035" cy="140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17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lid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844824"/>
            <a:ext cx="7056620" cy="357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971600" y="1916832"/>
            <a:ext cx="1296144" cy="79208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3786" y="1920340"/>
            <a:ext cx="132238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971600" y="1916832"/>
            <a:ext cx="1296144" cy="584775"/>
          </a:xfrm>
          <a:prstGeom prst="rect">
            <a:avLst/>
          </a:prstGeom>
          <a:noFill/>
        </p:spPr>
        <p:txBody>
          <a:bodyPr wrap="square" rtlCol="0">
            <a:spAutoFit/>
          </a:bodyPr>
          <a:lstStyle/>
          <a:p>
            <a:r>
              <a:rPr lang="nl-NL" sz="1600" dirty="0">
                <a:solidFill>
                  <a:schemeClr val="bg1"/>
                </a:solidFill>
              </a:rPr>
              <a:t>Scrabbleclub</a:t>
            </a:r>
          </a:p>
          <a:p>
            <a:r>
              <a:rPr lang="nl-NL" sz="1600" dirty="0">
                <a:solidFill>
                  <a:schemeClr val="bg1"/>
                </a:solidFill>
              </a:rPr>
              <a:t>Weerwoord</a:t>
            </a:r>
          </a:p>
        </p:txBody>
      </p:sp>
      <p:sp>
        <p:nvSpPr>
          <p:cNvPr id="5" name="Tekstvak 4"/>
          <p:cNvSpPr txBox="1"/>
          <p:nvPr/>
        </p:nvSpPr>
        <p:spPr>
          <a:xfrm>
            <a:off x="6453786" y="1920340"/>
            <a:ext cx="1322387" cy="584775"/>
          </a:xfrm>
          <a:prstGeom prst="rect">
            <a:avLst/>
          </a:prstGeom>
          <a:noFill/>
        </p:spPr>
        <p:txBody>
          <a:bodyPr wrap="square" rtlCol="0">
            <a:spAutoFit/>
          </a:bodyPr>
          <a:lstStyle/>
          <a:p>
            <a:r>
              <a:rPr lang="nl-NL" sz="3200" dirty="0">
                <a:solidFill>
                  <a:schemeClr val="bg1">
                    <a:lumMod val="95000"/>
                  </a:schemeClr>
                </a:solidFill>
              </a:rPr>
              <a:t>het lid</a:t>
            </a:r>
          </a:p>
        </p:txBody>
      </p:sp>
      <p:sp>
        <p:nvSpPr>
          <p:cNvPr id="11" name="PIJL-OMLAAG 10"/>
          <p:cNvSpPr/>
          <p:nvPr/>
        </p:nvSpPr>
        <p:spPr>
          <a:xfrm rot="3787922">
            <a:off x="4740685" y="1223754"/>
            <a:ext cx="160758" cy="35791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9002051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26896</TotalTime>
  <Words>211</Words>
  <Application>Microsoft Office PowerPoint</Application>
  <PresentationFormat>Diavoorstelling (4:3)</PresentationFormat>
  <Paragraphs>186</Paragraphs>
  <Slides>19</Slides>
  <Notes>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5096</cp:revision>
  <cp:lastPrinted>2021-01-19T08:32:28Z</cp:lastPrinted>
  <dcterms:created xsi:type="dcterms:W3CDTF">2014-06-10T08:03:16Z</dcterms:created>
  <dcterms:modified xsi:type="dcterms:W3CDTF">2021-01-26T14:34:26Z</dcterms:modified>
</cp:coreProperties>
</file>