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284" r:id="rId2"/>
    <p:sldId id="1221" r:id="rId3"/>
    <p:sldId id="548" r:id="rId4"/>
    <p:sldId id="1310" r:id="rId5"/>
    <p:sldId id="1311" r:id="rId6"/>
    <p:sldId id="1312" r:id="rId7"/>
    <p:sldId id="1313" r:id="rId8"/>
    <p:sldId id="1314" r:id="rId9"/>
    <p:sldId id="1287" r:id="rId10"/>
    <p:sldId id="1315" r:id="rId11"/>
    <p:sldId id="934" r:id="rId12"/>
    <p:sldId id="1316" r:id="rId13"/>
    <p:sldId id="1317" r:id="rId14"/>
    <p:sldId id="1318" r:id="rId15"/>
    <p:sldId id="1319" r:id="rId16"/>
    <p:sldId id="1320" r:id="rId17"/>
    <p:sldId id="1321" r:id="rId18"/>
    <p:sldId id="1322"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284"/>
            <p14:sldId id="1221"/>
            <p14:sldId id="548"/>
            <p14:sldId id="1310"/>
            <p14:sldId id="1311"/>
            <p14:sldId id="1312"/>
            <p14:sldId id="1313"/>
            <p14:sldId id="1314"/>
            <p14:sldId id="1287"/>
            <p14:sldId id="1315"/>
            <p14:sldId id="934"/>
            <p14:sldId id="1316"/>
            <p14:sldId id="1317"/>
            <p14:sldId id="1318"/>
            <p14:sldId id="1319"/>
            <p14:sldId id="1320"/>
            <p14:sldId id="1321"/>
            <p14:sldId id="132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139" autoAdjust="0"/>
  </p:normalViewPr>
  <p:slideViewPr>
    <p:cSldViewPr>
      <p:cViewPr varScale="1">
        <p:scale>
          <a:sx n="69" d="100"/>
          <a:sy n="69" d="100"/>
        </p:scale>
        <p:origin x="-123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12-1-2021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12-1-2021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8839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58816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10133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72062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411624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testen</a:t>
            </a:r>
            <a:endParaRPr lang="nl-NL" sz="8000" b="1" u="sng" dirty="0">
              <a:latin typeface="Century Gothic" panose="020B0502020202020204" pitchFamily="34" charset="0"/>
            </a:endParaRPr>
          </a:p>
        </p:txBody>
      </p:sp>
      <p:sp>
        <p:nvSpPr>
          <p:cNvPr id="2" name="Rechthoek 1"/>
          <p:cNvSpPr/>
          <p:nvPr/>
        </p:nvSpPr>
        <p:spPr>
          <a:xfrm>
            <a:off x="2195736" y="2900362"/>
            <a:ext cx="720080" cy="626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2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3192712"/>
            <a:ext cx="603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192" y="2900362"/>
            <a:ext cx="603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oelichting met afgeronde rechthoek 2"/>
          <p:cNvSpPr/>
          <p:nvPr/>
        </p:nvSpPr>
        <p:spPr>
          <a:xfrm>
            <a:off x="1979712" y="2477141"/>
            <a:ext cx="1152128" cy="1230041"/>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26"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8004" y="2563078"/>
            <a:ext cx="117633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3648" y="2308474"/>
            <a:ext cx="117633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vrielinf\Downloads\shutterstock_172159584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0386" y="1421257"/>
            <a:ext cx="7515235"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17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58" y="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1" y="4581128"/>
            <a:ext cx="275838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628723" y="4005064"/>
            <a:ext cx="1915429"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13368"/>
            <a:ext cx="282383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07504" y="4557121"/>
            <a:ext cx="3063222"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Century Gothic" panose="020B0502020202020204" pitchFamily="34" charset="0"/>
                <a:ea typeface="Calibri"/>
                <a:cs typeface="Times New Roman"/>
              </a:rPr>
              <a:t>bedenken</a:t>
            </a:r>
            <a:r>
              <a:rPr lang="nl-NL" sz="4400" dirty="0" smtClean="0">
                <a:latin typeface="Century Gothic" panose="020B0502020202020204" pitchFamily="34" charset="0"/>
                <a:ea typeface="Calibri"/>
                <a:cs typeface="Times New Roman"/>
              </a:rPr>
              <a:t>en</a:t>
            </a:r>
            <a:endParaRPr lang="nl-NL" sz="4400" dirty="0">
              <a:effectLst/>
              <a:latin typeface="Century Gothic" panose="020B0502020202020204" pitchFamily="34" charset="0"/>
              <a:ea typeface="Calibri"/>
              <a:cs typeface="Times New Roman"/>
            </a:endParaRPr>
          </a:p>
        </p:txBody>
      </p:sp>
      <p:sp>
        <p:nvSpPr>
          <p:cNvPr id="9" name="Text Box 14"/>
          <p:cNvSpPr txBox="1"/>
          <p:nvPr/>
        </p:nvSpPr>
        <p:spPr>
          <a:xfrm>
            <a:off x="3351656" y="3908266"/>
            <a:ext cx="2462503"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Century Gothic" panose="020B0502020202020204" pitchFamily="34" charset="0"/>
                <a:ea typeface="Calibri"/>
                <a:cs typeface="Times New Roman"/>
              </a:rPr>
              <a:t>testen</a:t>
            </a:r>
            <a:endParaRPr lang="nl-NL" sz="4000" dirty="0">
              <a:effectLst/>
              <a:latin typeface="Century Gothic" panose="020B0502020202020204" pitchFamily="34" charset="0"/>
              <a:ea typeface="Calibri"/>
              <a:cs typeface="Times New Roman"/>
            </a:endParaRPr>
          </a:p>
        </p:txBody>
      </p:sp>
      <p:sp>
        <p:nvSpPr>
          <p:cNvPr id="10" name="Text Box 14"/>
          <p:cNvSpPr txBox="1"/>
          <p:nvPr/>
        </p:nvSpPr>
        <p:spPr>
          <a:xfrm>
            <a:off x="5940153" y="3360028"/>
            <a:ext cx="2808312"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Century Gothic" panose="020B0502020202020204" pitchFamily="34" charset="0"/>
                <a:ea typeface="Calibri"/>
                <a:cs typeface="Times New Roman"/>
              </a:rPr>
              <a:t>toepassen</a:t>
            </a:r>
            <a:endParaRPr lang="nl-NL" sz="4000" dirty="0">
              <a:effectLst/>
              <a:latin typeface="Century Gothic" panose="020B0502020202020204" pitchFamily="34" charset="0"/>
              <a:ea typeface="Calibri"/>
              <a:cs typeface="Times New Roman"/>
            </a:endParaRPr>
          </a:p>
        </p:txBody>
      </p:sp>
      <p:sp>
        <p:nvSpPr>
          <p:cNvPr id="11" name="Text Box 14"/>
          <p:cNvSpPr txBox="1"/>
          <p:nvPr/>
        </p:nvSpPr>
        <p:spPr>
          <a:xfrm>
            <a:off x="591568" y="548680"/>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latin typeface="Century Gothic" panose="020B0502020202020204" pitchFamily="34" charset="0"/>
                <a:ea typeface="Calibri"/>
                <a:cs typeface="Times New Roman"/>
              </a:rPr>
              <a:t>De wetenschappers </a:t>
            </a:r>
            <a:r>
              <a:rPr lang="nl-NL" sz="2000" i="1" u="sng" dirty="0" smtClean="0">
                <a:solidFill>
                  <a:srgbClr val="387038"/>
                </a:solidFill>
                <a:latin typeface="Century Gothic" panose="020B0502020202020204" pitchFamily="34" charset="0"/>
                <a:ea typeface="Calibri"/>
                <a:cs typeface="Times New Roman"/>
              </a:rPr>
              <a:t>testen</a:t>
            </a:r>
            <a:r>
              <a:rPr lang="nl-NL" sz="2000" i="1" dirty="0" smtClean="0">
                <a:solidFill>
                  <a:srgbClr val="387038"/>
                </a:solidFill>
                <a:latin typeface="Century Gothic" panose="020B0502020202020204" pitchFamily="34" charset="0"/>
                <a:ea typeface="Calibri"/>
                <a:cs typeface="Times New Roman"/>
              </a:rPr>
              <a:t> het nieuwe vaccin heel goed.</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271794" y="5380284"/>
            <a:ext cx="2594091"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251520" y="5373216"/>
            <a:ext cx="2455110"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verzinnen</a:t>
            </a:r>
            <a:endParaRPr lang="nl-NL" sz="2800" dirty="0">
              <a:latin typeface="Century Gothic" panose="020B0502020202020204" pitchFamily="34" charset="0"/>
              <a:ea typeface="Calibri"/>
              <a:cs typeface="Times New Roman"/>
            </a:endParaRPr>
          </a:p>
        </p:txBody>
      </p:sp>
      <p:sp>
        <p:nvSpPr>
          <p:cNvPr id="14" name="Text Box 14"/>
          <p:cNvSpPr txBox="1"/>
          <p:nvPr/>
        </p:nvSpPr>
        <p:spPr>
          <a:xfrm>
            <a:off x="3087538" y="4833970"/>
            <a:ext cx="2726621" cy="97129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39" y="4826902"/>
            <a:ext cx="2808313"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kijken of iets goed werkt</a:t>
            </a:r>
            <a:endParaRPr lang="nl-NL" sz="2800" dirty="0">
              <a:latin typeface="Century Gothic" panose="020B0502020202020204" pitchFamily="34" charset="0"/>
              <a:ea typeface="Calibri"/>
              <a:cs typeface="Times New Roman"/>
            </a:endParaRP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12160" y="4260994"/>
            <a:ext cx="2680265"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129683" y="4221088"/>
            <a:ext cx="2380523"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gebruiken</a:t>
            </a:r>
            <a:endParaRPr lang="nl-NL" sz="2800" dirty="0">
              <a:latin typeface="Century Gothic" panose="020B0502020202020204" pitchFamily="34" charset="0"/>
              <a:ea typeface="Calibri"/>
              <a:cs typeface="Times New Roman"/>
            </a:endParaRP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7442" y="1277090"/>
            <a:ext cx="2810940" cy="187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70279" y="1972359"/>
            <a:ext cx="2357926" cy="160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0777" y="2636912"/>
            <a:ext cx="2439868" cy="177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2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13" y="127922"/>
            <a:ext cx="9013609" cy="668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34677" y="491188"/>
            <a:ext cx="416640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495191" y="419180"/>
            <a:ext cx="471345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  </a:t>
            </a:r>
            <a:r>
              <a:rPr lang="nl-NL" sz="4800" b="1" dirty="0" smtClean="0">
                <a:latin typeface="Century Gothic" panose="020B0502020202020204" pitchFamily="34" charset="0"/>
                <a:ea typeface="Calibri"/>
                <a:cs typeface="Times New Roman"/>
              </a:rPr>
              <a:t>het medicijn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247650" y="3879518"/>
            <a:ext cx="274017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85655" y="3881821"/>
            <a:ext cx="2802169"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a:t>
            </a:r>
            <a:r>
              <a:rPr lang="nl-NL" sz="3600" b="1" dirty="0" smtClean="0">
                <a:latin typeface="Century Gothic" panose="020B0502020202020204" pitchFamily="34" charset="0"/>
                <a:ea typeface="Calibri"/>
                <a:cs typeface="Times New Roman"/>
              </a:rPr>
              <a:t>et vaccin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03848" y="3879518"/>
            <a:ext cx="244827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203848" y="3881821"/>
            <a:ext cx="2448271"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smtClean="0">
                <a:latin typeface="Century Gothic" panose="020B0502020202020204" pitchFamily="34" charset="0"/>
                <a:ea typeface="Calibri"/>
                <a:cs typeface="Times New Roman"/>
              </a:rPr>
              <a:t>e tablet</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940152" y="3861048"/>
            <a:ext cx="280831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868144" y="3871434"/>
            <a:ext cx="2967479" cy="6840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a:t>
            </a:r>
            <a:r>
              <a:rPr lang="nl-NL" sz="3600" b="1" dirty="0" smtClean="0">
                <a:latin typeface="Century Gothic" panose="020B0502020202020204" pitchFamily="34" charset="0"/>
                <a:ea typeface="Calibri"/>
                <a:cs typeface="Times New Roman"/>
              </a:rPr>
              <a:t>et drankje</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760873" y="3704802"/>
            <a:ext cx="82757" cy="161076"/>
          </a:xfrm>
          <a:prstGeom prst="rect">
            <a:avLst/>
          </a:prstGeom>
        </p:spPr>
      </p:pic>
      <p:sp>
        <p:nvSpPr>
          <p:cNvPr id="13" name="Text Box 14"/>
          <p:cNvSpPr txBox="1"/>
          <p:nvPr/>
        </p:nvSpPr>
        <p:spPr>
          <a:xfrm>
            <a:off x="292242" y="1916832"/>
            <a:ext cx="3510009" cy="181074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292243" y="1916832"/>
            <a:ext cx="3725636" cy="18685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100" dirty="0" smtClean="0">
                <a:solidFill>
                  <a:prstClr val="black"/>
                </a:solidFill>
                <a:latin typeface="Century Gothic" panose="020B0502020202020204" pitchFamily="34" charset="0"/>
              </a:rPr>
              <a:t>= een </a:t>
            </a:r>
            <a:r>
              <a:rPr lang="nl-NL" sz="2100" dirty="0">
                <a:solidFill>
                  <a:prstClr val="black"/>
                </a:solidFill>
                <a:latin typeface="Century Gothic" panose="020B0502020202020204" pitchFamily="34" charset="0"/>
              </a:rPr>
              <a:t>middeltje dat je beschermt tegen een ziekte. De dokter spuit dit middeltje in je lichaam als je een prik krijgt.</a:t>
            </a:r>
            <a:endParaRPr lang="nl-NL" sz="2100" dirty="0">
              <a:effectLst/>
              <a:latin typeface="Century Gothic" panose="020B0502020202020204" pitchFamily="34" charset="0"/>
              <a:ea typeface="Calibri"/>
              <a:cs typeface="Times New Roman"/>
            </a:endParaRPr>
          </a:p>
        </p:txBody>
      </p:sp>
      <p:pic>
        <p:nvPicPr>
          <p:cNvPr id="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552" y="4690975"/>
            <a:ext cx="1800200" cy="162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96511" y="4713413"/>
            <a:ext cx="16383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C:\Users\vrielinf\Downloads\shutterstock_37150229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25028" y="4671540"/>
            <a:ext cx="2376200" cy="158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8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verplicht</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Century Gothic" panose="020B0502020202020204" pitchFamily="34" charset="0"/>
                <a:ea typeface="Calibri"/>
                <a:cs typeface="Times New Roman"/>
              </a:rPr>
              <a:t>vrijwillig</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iets wat moet, je moet het doen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Het is </a:t>
            </a:r>
            <a:r>
              <a:rPr lang="nl-NL" sz="2400" i="1" u="sng" dirty="0" smtClean="0">
                <a:solidFill>
                  <a:srgbClr val="387038"/>
                </a:solidFill>
                <a:latin typeface="Century Gothic" panose="020B0502020202020204" pitchFamily="34" charset="0"/>
                <a:ea typeface="Calibri"/>
                <a:cs typeface="Times New Roman"/>
              </a:rPr>
              <a:t>verplicht</a:t>
            </a:r>
            <a:r>
              <a:rPr lang="nl-NL" sz="2400" i="1" dirty="0" smtClean="0">
                <a:solidFill>
                  <a:srgbClr val="387038"/>
                </a:solidFill>
                <a:latin typeface="Century Gothic" panose="020B0502020202020204" pitchFamily="34" charset="0"/>
                <a:ea typeface="Calibri"/>
                <a:cs typeface="Times New Roman"/>
              </a:rPr>
              <a:t> om voor een rood licht te stoppen.</a:t>
            </a:r>
            <a:r>
              <a:rPr lang="nl-NL" sz="2800" dirty="0" smtClean="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smtClean="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a:t>
            </a:r>
            <a:r>
              <a:rPr lang="nl-NL" sz="2800" dirty="0" smtClean="0">
                <a:solidFill>
                  <a:prstClr val="black"/>
                </a:solidFill>
                <a:latin typeface="Century Gothic" panose="020B0502020202020204" pitchFamily="34" charset="0"/>
                <a:ea typeface="Calibri"/>
                <a:cs typeface="Times New Roman"/>
              </a:rPr>
              <a:t>iets wat je doet omdat je het zelf wilt</a:t>
            </a:r>
            <a:endParaRPr lang="nl-NL" sz="2800" dirty="0">
              <a:solidFill>
                <a:prstClr val="black"/>
              </a:solidFill>
              <a:latin typeface="Century Gothic" panose="020B0502020202020204" pitchFamily="34" charset="0"/>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smtClean="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smtClean="0">
                <a:solidFill>
                  <a:srgbClr val="387038"/>
                </a:solidFill>
                <a:latin typeface="Century Gothic" panose="020B0502020202020204" pitchFamily="34" charset="0"/>
                <a:ea typeface="Calibri"/>
                <a:cs typeface="Times New Roman"/>
              </a:rPr>
              <a:t>Ouders laten hun baby altijd </a:t>
            </a:r>
            <a:r>
              <a:rPr lang="nl-NL" sz="2400" i="1" u="sng" dirty="0" smtClean="0">
                <a:solidFill>
                  <a:srgbClr val="387038"/>
                </a:solidFill>
                <a:latin typeface="Century Gothic" panose="020B0502020202020204" pitchFamily="34" charset="0"/>
                <a:ea typeface="Calibri"/>
                <a:cs typeface="Times New Roman"/>
              </a:rPr>
              <a:t>vrijwillig</a:t>
            </a:r>
            <a:r>
              <a:rPr lang="nl-NL" sz="2400" i="1" dirty="0" smtClean="0">
                <a:solidFill>
                  <a:srgbClr val="387038"/>
                </a:solidFill>
                <a:latin typeface="Century Gothic" panose="020B0502020202020204" pitchFamily="34" charset="0"/>
                <a:ea typeface="Calibri"/>
                <a:cs typeface="Times New Roman"/>
              </a:rPr>
              <a:t> inenten.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87624" y="2753063"/>
            <a:ext cx="1728192" cy="186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38837" y="2632720"/>
            <a:ext cx="3566318" cy="238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3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normaal</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Century Gothic" panose="020B0502020202020204" pitchFamily="34" charset="0"/>
                <a:ea typeface="Calibri"/>
                <a:cs typeface="Times New Roman"/>
              </a:rPr>
              <a:t>abnormaal</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gewoon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Het is heel </a:t>
            </a:r>
            <a:r>
              <a:rPr lang="nl-NL" sz="2400" i="1" u="sng" dirty="0" smtClean="0">
                <a:solidFill>
                  <a:srgbClr val="387038"/>
                </a:solidFill>
                <a:latin typeface="Century Gothic" panose="020B0502020202020204" pitchFamily="34" charset="0"/>
                <a:ea typeface="Calibri"/>
                <a:cs typeface="Times New Roman"/>
              </a:rPr>
              <a:t>normaal</a:t>
            </a:r>
            <a:r>
              <a:rPr lang="nl-NL" sz="2400" i="1" dirty="0" smtClean="0">
                <a:solidFill>
                  <a:srgbClr val="387038"/>
                </a:solidFill>
                <a:latin typeface="Century Gothic" panose="020B0502020202020204" pitchFamily="34" charset="0"/>
                <a:ea typeface="Calibri"/>
                <a:cs typeface="Times New Roman"/>
              </a:rPr>
              <a:t> dat kinderen ingeënt worden.</a:t>
            </a:r>
            <a:r>
              <a:rPr lang="nl-NL" sz="2400" dirty="0" smtClean="0">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smtClean="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a:t>
            </a:r>
            <a:r>
              <a:rPr lang="nl-NL" sz="2800" dirty="0" smtClean="0">
                <a:solidFill>
                  <a:prstClr val="black"/>
                </a:solidFill>
                <a:latin typeface="Century Gothic" panose="020B0502020202020204" pitchFamily="34" charset="0"/>
                <a:ea typeface="Calibri"/>
                <a:cs typeface="Times New Roman"/>
              </a:rPr>
              <a:t>niet gewoon</a:t>
            </a:r>
            <a:endParaRPr lang="nl-NL" sz="2800" dirty="0">
              <a:solidFill>
                <a:prstClr val="black"/>
              </a:solidFill>
              <a:latin typeface="Century Gothic" panose="020B0502020202020204" pitchFamily="34" charset="0"/>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effectLst/>
                <a:latin typeface="Century Gothic" panose="020B0502020202020204" pitchFamily="34" charset="0"/>
                <a:ea typeface="Calibri"/>
                <a:cs typeface="Times New Roman"/>
              </a:rPr>
              <a:t>Pesten is </a:t>
            </a:r>
            <a:r>
              <a:rPr lang="nl-NL" sz="2400" i="1" u="sng" dirty="0" smtClean="0">
                <a:solidFill>
                  <a:srgbClr val="387038"/>
                </a:solidFill>
                <a:effectLst/>
                <a:latin typeface="Century Gothic" panose="020B0502020202020204" pitchFamily="34" charset="0"/>
                <a:ea typeface="Calibri"/>
                <a:cs typeface="Times New Roman"/>
              </a:rPr>
              <a:t>abnormaal</a:t>
            </a:r>
            <a:r>
              <a:rPr lang="nl-NL" sz="2400" i="1" dirty="0" smtClean="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126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175" y="2420887"/>
            <a:ext cx="356711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descr="C:\Users\vrielinf\Downloads\shutterstock_149251098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93189" y="2353218"/>
            <a:ext cx="3857614" cy="244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1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spannend</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Century Gothic" panose="020B0502020202020204" pitchFamily="34" charset="0"/>
                <a:ea typeface="Calibri"/>
                <a:cs typeface="Times New Roman"/>
              </a:rPr>
              <a:t>gewoon</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een beetje eng</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Sommige ouders vinden de prik heel </a:t>
            </a:r>
            <a:r>
              <a:rPr lang="nl-NL" sz="2400" i="1" u="sng" dirty="0" smtClean="0">
                <a:solidFill>
                  <a:srgbClr val="387038"/>
                </a:solidFill>
                <a:latin typeface="Century Gothic" panose="020B0502020202020204" pitchFamily="34" charset="0"/>
                <a:ea typeface="Calibri"/>
                <a:cs typeface="Times New Roman"/>
              </a:rPr>
              <a:t>spannend</a:t>
            </a:r>
            <a:r>
              <a:rPr lang="nl-NL" sz="2400" i="1" dirty="0" smtClean="0">
                <a:solidFill>
                  <a:srgbClr val="387038"/>
                </a:solidFill>
                <a:latin typeface="Century Gothic" panose="020B0502020202020204" pitchFamily="34" charset="0"/>
                <a:ea typeface="Calibri"/>
                <a:cs typeface="Times New Roman"/>
              </a:rPr>
              <a:t>. </a:t>
            </a:r>
            <a:r>
              <a:rPr lang="nl-NL" sz="2800" dirty="0" smtClean="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26193" y="1566101"/>
            <a:ext cx="4248472" cy="4671211"/>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smtClean="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a:t>
            </a:r>
            <a:r>
              <a:rPr lang="nl-NL" sz="2800" dirty="0" smtClean="0">
                <a:solidFill>
                  <a:prstClr val="black"/>
                </a:solidFill>
                <a:latin typeface="Century Gothic" panose="020B0502020202020204" pitchFamily="34" charset="0"/>
                <a:ea typeface="Calibri"/>
                <a:cs typeface="Times New Roman"/>
              </a:rPr>
              <a:t>normaal, gewend</a:t>
            </a:r>
            <a:endParaRPr lang="nl-NL" sz="2800" dirty="0">
              <a:solidFill>
                <a:prstClr val="black"/>
              </a:solidFill>
              <a:latin typeface="Century Gothic" panose="020B0502020202020204" pitchFamily="34" charset="0"/>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smtClean="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smtClean="0">
                <a:solidFill>
                  <a:srgbClr val="387038"/>
                </a:solidFill>
                <a:effectLst/>
                <a:latin typeface="Century Gothic" panose="020B0502020202020204" pitchFamily="34" charset="0"/>
                <a:ea typeface="Calibri"/>
                <a:cs typeface="Times New Roman"/>
              </a:rPr>
              <a:t>De meeste ouders vinden de prik heel </a:t>
            </a:r>
            <a:r>
              <a:rPr lang="nl-NL" sz="2400" i="1" u="sng" dirty="0" smtClean="0">
                <a:solidFill>
                  <a:srgbClr val="387038"/>
                </a:solidFill>
                <a:effectLst/>
                <a:latin typeface="Century Gothic" panose="020B0502020202020204" pitchFamily="34" charset="0"/>
                <a:ea typeface="Calibri"/>
                <a:cs typeface="Times New Roman"/>
              </a:rPr>
              <a:t>gewoon</a:t>
            </a:r>
            <a:r>
              <a:rPr lang="nl-NL" sz="2400" i="1" dirty="0" smtClean="0">
                <a:solidFill>
                  <a:srgbClr val="387038"/>
                </a:solidFill>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9319" y="2204864"/>
            <a:ext cx="2864373" cy="302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descr="C:\Users\vrielinf\Downloads\shutterstock_3616513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98956" y="2478016"/>
            <a:ext cx="3902946" cy="260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39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160337"/>
            <a:ext cx="4275584" cy="6191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smtClean="0">
                <a:solidFill>
                  <a:srgbClr val="387038"/>
                </a:solidFill>
                <a:latin typeface="Century Gothic" panose="020B0502020202020204" pitchFamily="34" charset="0"/>
                <a:ea typeface="Calibri"/>
                <a:cs typeface="Times New Roman"/>
              </a:rPr>
              <a:t>last hebben</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716017" y="160337"/>
            <a:ext cx="4499992" cy="49418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z</a:t>
            </a:r>
            <a:r>
              <a:rPr lang="nl-NL" sz="4400" b="1" dirty="0" smtClean="0">
                <a:solidFill>
                  <a:srgbClr val="387038"/>
                </a:solidFill>
                <a:latin typeface="Century Gothic" panose="020B0502020202020204" pitchFamily="34" charset="0"/>
                <a:ea typeface="Calibri"/>
                <a:cs typeface="Times New Roman"/>
              </a:rPr>
              <a:t>ich fijn voelen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heel vervelend zijn voor je</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Soms </a:t>
            </a:r>
            <a:r>
              <a:rPr lang="nl-NL" sz="2400" i="1" u="sng" dirty="0" smtClean="0">
                <a:solidFill>
                  <a:srgbClr val="387038"/>
                </a:solidFill>
                <a:latin typeface="Century Gothic" panose="020B0502020202020204" pitchFamily="34" charset="0"/>
                <a:ea typeface="Calibri"/>
                <a:cs typeface="Times New Roman"/>
              </a:rPr>
              <a:t>hebben baby’s last van de vaccinatie</a:t>
            </a:r>
            <a:r>
              <a:rPr lang="nl-NL" sz="2400" i="1" dirty="0" smtClean="0">
                <a:solidFill>
                  <a:srgbClr val="387038"/>
                </a:solidFill>
                <a:latin typeface="Century Gothic" panose="020B0502020202020204" pitchFamily="34" charset="0"/>
                <a:ea typeface="Calibri"/>
                <a:cs typeface="Times New Roman"/>
              </a:rPr>
              <a:t>.</a:t>
            </a:r>
            <a:r>
              <a:rPr lang="nl-NL" sz="2800" dirty="0" smtClean="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3" y="1624654"/>
            <a:ext cx="4176465" cy="4540650"/>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smtClean="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a:t>
            </a:r>
            <a:r>
              <a:rPr lang="nl-NL" sz="2800" dirty="0" smtClean="0">
                <a:solidFill>
                  <a:prstClr val="black"/>
                </a:solidFill>
                <a:latin typeface="Century Gothic" panose="020B0502020202020204" pitchFamily="34" charset="0"/>
                <a:ea typeface="Calibri"/>
                <a:cs typeface="Times New Roman"/>
              </a:rPr>
              <a:t>heel prettig zijn voor je</a:t>
            </a:r>
            <a:endParaRPr lang="nl-NL" sz="2800" dirty="0">
              <a:solidFill>
                <a:prstClr val="black"/>
              </a:solidFill>
              <a:latin typeface="Century Gothic" panose="020B0502020202020204" pitchFamily="34" charset="0"/>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gn="ctr">
              <a:lnSpc>
                <a:spcPct val="107000"/>
              </a:lnSpc>
            </a:pPr>
            <a:endParaRPr lang="nl-NL" sz="2400" i="1" dirty="0" smtClean="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smtClean="0">
                <a:solidFill>
                  <a:srgbClr val="387038"/>
                </a:solidFill>
                <a:effectLst/>
                <a:latin typeface="Century Gothic" panose="020B0502020202020204" pitchFamily="34" charset="0"/>
                <a:ea typeface="Calibri"/>
                <a:cs typeface="Times New Roman"/>
              </a:rPr>
              <a:t>De baby </a:t>
            </a:r>
            <a:r>
              <a:rPr lang="nl-NL" sz="2400" i="1" u="sng" dirty="0" smtClean="0">
                <a:solidFill>
                  <a:srgbClr val="387038"/>
                </a:solidFill>
                <a:effectLst/>
                <a:latin typeface="Century Gothic" panose="020B0502020202020204" pitchFamily="34" charset="0"/>
                <a:ea typeface="Calibri"/>
                <a:cs typeface="Times New Roman"/>
              </a:rPr>
              <a:t>voelt zich fijn bij knuffelen</a:t>
            </a:r>
            <a:r>
              <a:rPr lang="nl-NL" sz="2400" i="1" dirty="0" smtClean="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9" name="Tekstvak 8"/>
          <p:cNvSpPr txBox="1"/>
          <p:nvPr/>
        </p:nvSpPr>
        <p:spPr>
          <a:xfrm>
            <a:off x="274192" y="779237"/>
            <a:ext cx="4272409" cy="816827"/>
          </a:xfrm>
          <a:prstGeom prst="rect">
            <a:avLst/>
          </a:prstGeom>
          <a:noFill/>
        </p:spPr>
        <p:txBody>
          <a:bodyPr wrap="square" rtlCol="0">
            <a:sp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van iets</a:t>
            </a:r>
            <a:endParaRPr lang="nl-NL" sz="4400" dirty="0">
              <a:latin typeface="Century Gothic" panose="020B0502020202020204" pitchFamily="34" charset="0"/>
              <a:ea typeface="Calibri"/>
              <a:cs typeface="Times New Roman"/>
            </a:endParaRPr>
          </a:p>
        </p:txBody>
      </p:sp>
      <p:pic>
        <p:nvPicPr>
          <p:cNvPr id="1229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257" y="2637320"/>
            <a:ext cx="3781871" cy="25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descr="C:\Users\vrielinf\Downloads\shutterstock_69123764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65097" y="2651119"/>
            <a:ext cx="3672408" cy="2453168"/>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p:cNvSpPr txBox="1"/>
          <p:nvPr/>
        </p:nvSpPr>
        <p:spPr>
          <a:xfrm>
            <a:off x="4716017" y="779237"/>
            <a:ext cx="4499992" cy="816827"/>
          </a:xfrm>
          <a:prstGeom prst="rect">
            <a:avLst/>
          </a:prstGeom>
          <a:noFill/>
        </p:spPr>
        <p:txBody>
          <a:bodyPr wrap="square" rtlCol="0">
            <a:sp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b</a:t>
            </a:r>
            <a:r>
              <a:rPr lang="nl-NL" sz="4400" b="1" dirty="0" smtClean="0">
                <a:solidFill>
                  <a:srgbClr val="387038"/>
                </a:solidFill>
                <a:latin typeface="Century Gothic" panose="020B0502020202020204" pitchFamily="34" charset="0"/>
                <a:ea typeface="Calibri"/>
                <a:cs typeface="Times New Roman"/>
              </a:rPr>
              <a:t>ij iets</a:t>
            </a:r>
            <a:endParaRPr lang="nl-NL" sz="4400" dirty="0">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7106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2" y="-99392"/>
            <a:ext cx="9156350" cy="6759286"/>
          </a:xfrm>
          <a:prstGeom prst="rect">
            <a:avLst/>
          </a:prstGeom>
          <a:noFill/>
        </p:spPr>
        <p:txBody>
          <a:bodyPr wrap="square" rtlCol="0">
            <a:spAutoFit/>
          </a:bodyPr>
          <a:lstStyle/>
          <a:p>
            <a:pPr>
              <a:lnSpc>
                <a:spcPct val="107000"/>
              </a:lnSpc>
              <a:spcAft>
                <a:spcPts val="800"/>
              </a:spcAft>
            </a:pPr>
            <a:r>
              <a:rPr lang="nl-NL" sz="8000" b="1" u="sng" dirty="0" smtClean="0">
                <a:solidFill>
                  <a:prstClr val="black"/>
                </a:solidFill>
                <a:latin typeface="Century Gothic" panose="020B0502020202020204" pitchFamily="34" charset="0"/>
              </a:rPr>
              <a:t>het verpleeghuis</a:t>
            </a:r>
            <a:r>
              <a:rPr lang="nl-NL" sz="8000" b="1" u="sng" dirty="0">
                <a:solidFill>
                  <a:prstClr val="black"/>
                </a:solidFill>
                <a:latin typeface="Century Gothic" panose="020B0502020202020204" pitchFamily="34" charset="0"/>
              </a:rPr>
              <a:t/>
            </a:r>
            <a:br>
              <a:rPr lang="nl-NL" sz="8000" b="1" u="sng" dirty="0">
                <a:solidFill>
                  <a:prstClr val="black"/>
                </a:solidFill>
                <a:latin typeface="Century Gothic" panose="020B0502020202020204" pitchFamily="34" charset="0"/>
              </a:rPr>
            </a:br>
            <a:r>
              <a:rPr lang="nl-NL" sz="3200" dirty="0">
                <a:solidFill>
                  <a:prstClr val="black"/>
                </a:solidFill>
                <a:latin typeface="Century Gothic" panose="020B0502020202020204" pitchFamily="34" charset="0"/>
              </a:rPr>
              <a:t>= </a:t>
            </a:r>
            <a:r>
              <a:rPr lang="nl-NL" sz="3200" dirty="0">
                <a:latin typeface="Century Gothic" panose="020B0502020202020204" pitchFamily="34" charset="0"/>
                <a:ea typeface="Calibri"/>
                <a:cs typeface="Times New Roman"/>
              </a:rPr>
              <a:t>een gebouw waar mensen wonen die niet meer voor zichzelf kunnen zorgen. Bijvoorbeeld omdat ze erg ziek zijn geweest of omdat ze steeds dingen vergeten.</a:t>
            </a: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smtClean="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smtClean="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r>
              <a:rPr lang="nl-NL" sz="3000" i="1" dirty="0" smtClean="0">
                <a:solidFill>
                  <a:srgbClr val="00B050"/>
                </a:solidFill>
                <a:latin typeface="Century Gothic" panose="020B0502020202020204" pitchFamily="34" charset="0"/>
              </a:rPr>
              <a:t>Veel mensen die in een </a:t>
            </a:r>
            <a:r>
              <a:rPr lang="nl-NL" sz="3000" i="1" u="sng" dirty="0" smtClean="0">
                <a:solidFill>
                  <a:srgbClr val="00B050"/>
                </a:solidFill>
                <a:latin typeface="Century Gothic" panose="020B0502020202020204" pitchFamily="34" charset="0"/>
              </a:rPr>
              <a:t>verpleeghuis</a:t>
            </a:r>
            <a:r>
              <a:rPr lang="nl-NL" sz="3000" i="1" dirty="0" smtClean="0">
                <a:solidFill>
                  <a:srgbClr val="00B050"/>
                </a:solidFill>
                <a:latin typeface="Century Gothic" panose="020B0502020202020204" pitchFamily="34" charset="0"/>
              </a:rPr>
              <a:t> wonen, krijgen elk jaar een griepprik.</a:t>
            </a:r>
            <a:endParaRPr lang="nl-NL" sz="3000" i="1" dirty="0">
              <a:solidFill>
                <a:prstClr val="black"/>
              </a:solidFill>
              <a:latin typeface="Century Gothic" panose="020B0502020202020204" pitchFamily="34" charset="0"/>
            </a:endParaRPr>
          </a:p>
        </p:txBody>
      </p:sp>
      <p:pic>
        <p:nvPicPr>
          <p:cNvPr id="6" name="Afbeelding 5" descr="Afbeelding met persoon, binnen, ouder&#10;&#10;Automatisch gegenereerde beschrijving">
            <a:extLst>
              <a:ext uri="{FF2B5EF4-FFF2-40B4-BE49-F238E27FC236}">
                <a16:creationId xmlns:a16="http://schemas.microsoft.com/office/drawing/2014/main" xmlns="" id="{35952F8D-CE50-4493-A3A6-AE924ADFAB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3429000"/>
            <a:ext cx="3277645" cy="2189466"/>
          </a:xfrm>
          <a:prstGeom prst="rect">
            <a:avLst/>
          </a:prstGeom>
        </p:spPr>
      </p:pic>
    </p:spTree>
    <p:extLst>
      <p:ext uri="{BB962C8B-B14F-4D97-AF65-F5344CB8AC3E}">
        <p14:creationId xmlns:p14="http://schemas.microsoft.com/office/powerpoint/2010/main" val="121633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200" u="sng" dirty="0"/>
              <a:t>Semantisatieverhaal:</a:t>
            </a:r>
          </a:p>
          <a:p>
            <a:pPr marL="0" indent="0">
              <a:buNone/>
            </a:pPr>
            <a:r>
              <a:rPr lang="nl-NL" sz="2200" dirty="0"/>
              <a:t>Het is in Nederland heel </a:t>
            </a:r>
            <a:r>
              <a:rPr lang="nl-NL" sz="2200" b="1" u="sng" dirty="0"/>
              <a:t>normaal</a:t>
            </a:r>
            <a:r>
              <a:rPr lang="nl-NL" sz="2200" dirty="0"/>
              <a:t>, heel </a:t>
            </a:r>
            <a:r>
              <a:rPr lang="nl-NL" sz="2200" b="1" i="1" dirty="0"/>
              <a:t>gewoon</a:t>
            </a:r>
            <a:r>
              <a:rPr lang="nl-NL" sz="2200" dirty="0"/>
              <a:t>, dat kinderen ingeënt worden. Dit gebeurt al als de kinderen 3 maanden oud zijn. Het is voor de meeste ouders </a:t>
            </a:r>
            <a:r>
              <a:rPr lang="nl-NL" sz="2200" b="1" u="sng" dirty="0"/>
              <a:t>spannend</a:t>
            </a:r>
            <a:r>
              <a:rPr lang="nl-NL" sz="2200" dirty="0"/>
              <a:t>, </a:t>
            </a:r>
            <a:r>
              <a:rPr lang="nl-NL" sz="2200" b="1" i="1" dirty="0"/>
              <a:t>een beetje eng</a:t>
            </a:r>
            <a:r>
              <a:rPr lang="nl-NL" sz="2200" dirty="0"/>
              <a:t>, als hun kindje prik krijgt. Deze prik is nooit </a:t>
            </a:r>
            <a:r>
              <a:rPr lang="nl-NL" sz="2200" b="1" u="sng" dirty="0"/>
              <a:t>verplicht</a:t>
            </a:r>
            <a:r>
              <a:rPr lang="nl-NL" sz="2200" dirty="0"/>
              <a:t>. Het is niet </a:t>
            </a:r>
            <a:r>
              <a:rPr lang="nl-NL" sz="2200" b="1" i="1" dirty="0"/>
              <a:t>iets wat moet, </a:t>
            </a:r>
            <a:r>
              <a:rPr lang="nl-NL" sz="2200" dirty="0"/>
              <a:t>niet</a:t>
            </a:r>
            <a:r>
              <a:rPr lang="nl-NL" sz="2200" b="1" i="1" dirty="0"/>
              <a:t> iets wat je moet doen. </a:t>
            </a:r>
            <a:r>
              <a:rPr lang="nl-NL" sz="2200" dirty="0"/>
              <a:t>Niet zoals stoppen voor rood licht, dat is wel verplicht, dat moet. De meeste ouders gaan toch met hun baby naar de dokter. De dokter geeft de baby dan een spuitje. In dit spuitje zit </a:t>
            </a:r>
            <a:r>
              <a:rPr lang="nl-NL" sz="2200" b="1" u="sng" dirty="0"/>
              <a:t>een vaccin.</a:t>
            </a:r>
            <a:r>
              <a:rPr lang="nl-NL" sz="2200" dirty="0"/>
              <a:t> Het vaccin is </a:t>
            </a:r>
            <a:r>
              <a:rPr lang="nl-NL" sz="2200" b="1" i="1" dirty="0"/>
              <a:t>een middeltje dat je beschermt tegen een ziekte. De dokter spuit dit middeltje in je lichaam als je een prik krijgt</a:t>
            </a:r>
            <a:r>
              <a:rPr lang="nl-NL" sz="2200" dirty="0"/>
              <a:t>. Door deze prik wordt het kindje nooit meer ziek door bijvoorbeeld mazelen, bof of rode hond. Na de prik heeft de baby soms een zere arm of krijgt een beetje koorts. Maar vaak heeft de baby maar even </a:t>
            </a:r>
            <a:r>
              <a:rPr lang="nl-NL" sz="2200" b="1" u="sng" dirty="0"/>
              <a:t>last van de prik</a:t>
            </a:r>
            <a:r>
              <a:rPr lang="nl-NL" sz="2200" b="1" dirty="0"/>
              <a:t>. </a:t>
            </a:r>
            <a:r>
              <a:rPr lang="nl-NL" sz="2200" dirty="0"/>
              <a:t>Last hebben van iets betekent </a:t>
            </a:r>
            <a:r>
              <a:rPr lang="nl-NL" sz="2200" b="1" i="1" dirty="0"/>
              <a:t>heel vervelend zijn voor je. </a:t>
            </a:r>
            <a:r>
              <a:rPr lang="nl-NL" sz="2200" dirty="0"/>
              <a:t>Weten jullie dat veel oudere mensen en ook mensen die in </a:t>
            </a:r>
            <a:r>
              <a:rPr lang="nl-NL" sz="2200" b="1" u="sng" dirty="0"/>
              <a:t>een verpleeghuis</a:t>
            </a:r>
            <a:r>
              <a:rPr lang="nl-NL" sz="2200" dirty="0"/>
              <a:t> wonen, elk jaar ook nog een prik krijgen? Het verpleeghuis is </a:t>
            </a:r>
            <a:r>
              <a:rPr lang="nl-NL" sz="2200" b="1" i="1" dirty="0">
                <a:ea typeface="Calibri"/>
                <a:cs typeface="Times New Roman"/>
              </a:rPr>
              <a:t>een gebouw waar mensen wonen die niet meer voor zichzelf kunnen zorgen</a:t>
            </a:r>
            <a:r>
              <a:rPr lang="nl-NL" sz="2200" dirty="0">
                <a:ea typeface="Calibri"/>
                <a:cs typeface="Times New Roman"/>
              </a:rPr>
              <a:t>. Deze mensen krijgen elk jaar een griepprik. Het vaccin tegen de griep wordt elk jaar opnieuw gemaakt en </a:t>
            </a:r>
            <a:r>
              <a:rPr lang="nl-NL" sz="2200" b="1" u="sng" dirty="0">
                <a:ea typeface="Calibri"/>
                <a:cs typeface="Times New Roman"/>
              </a:rPr>
              <a:t>getest</a:t>
            </a:r>
            <a:r>
              <a:rPr lang="nl-NL" sz="2200" dirty="0">
                <a:ea typeface="Calibri"/>
                <a:cs typeface="Times New Roman"/>
              </a:rPr>
              <a:t>. Testen is </a:t>
            </a:r>
            <a:r>
              <a:rPr lang="nl-NL" sz="2200" b="1" i="1" dirty="0">
                <a:ea typeface="Calibri"/>
                <a:cs typeface="Times New Roman"/>
              </a:rPr>
              <a:t>kijken of iets goed werkt. </a:t>
            </a:r>
            <a:r>
              <a:rPr lang="nl-NL" sz="2200" dirty="0">
                <a:ea typeface="Calibri"/>
                <a:cs typeface="Times New Roman"/>
              </a:rPr>
              <a:t>Want het is natuurlijk heel belangrijk dat we zeker weten dat de prik de mensen beschermt. Hebben jullie ook prikken gehad toen je nog een baby was</a:t>
            </a:r>
            <a:r>
              <a:rPr lang="nl-NL" sz="2200" dirty="0" smtClean="0">
                <a:ea typeface="Calibri"/>
                <a:cs typeface="Times New Roman"/>
              </a:rPr>
              <a:t>?</a:t>
            </a:r>
            <a:endParaRPr lang="nl-NL" sz="2200" dirty="0"/>
          </a:p>
          <a:p>
            <a:pPr marL="0" indent="0">
              <a:buNone/>
            </a:pPr>
            <a:endParaRPr lang="nl-NL" sz="2200" dirty="0"/>
          </a:p>
        </p:txBody>
      </p:sp>
    </p:spTree>
    <p:extLst>
      <p:ext uri="{BB962C8B-B14F-4D97-AF65-F5344CB8AC3E}">
        <p14:creationId xmlns:p14="http://schemas.microsoft.com/office/powerpoint/2010/main" val="146602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 – 12 januari 2021</a:t>
            </a:r>
          </a:p>
          <a:p>
            <a:r>
              <a:rPr lang="nl-NL" dirty="0">
                <a:solidFill>
                  <a:srgbClr val="C00000"/>
                </a:solidFill>
                <a:latin typeface="Century Gothic" panose="020B0502020202020204" pitchFamily="34" charset="0"/>
              </a:rPr>
              <a:t>Niveau </a:t>
            </a:r>
            <a:r>
              <a:rPr lang="nl-NL" dirty="0" smtClean="0">
                <a:solidFill>
                  <a:srgbClr val="C00000"/>
                </a:solidFill>
                <a:latin typeface="Century Gothic" panose="020B0502020202020204" pitchFamily="34" charset="0"/>
              </a:rPr>
              <a:t>AA</a:t>
            </a:r>
            <a:endParaRPr lang="nl-NL" dirty="0">
              <a:solidFill>
                <a:srgbClr val="C00000"/>
              </a:solidFill>
              <a:latin typeface="Century Gothic" panose="020B0502020202020204" pitchFamily="34" charset="0"/>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normaal</a:t>
            </a:r>
            <a:endParaRPr lang="nl-NL" sz="8000" b="1" u="sng" dirty="0">
              <a:latin typeface="Century Gothic" panose="020B0502020202020204" pitchFamily="34" charset="0"/>
            </a:endParaRPr>
          </a:p>
        </p:txBody>
      </p:sp>
      <p:pic>
        <p:nvPicPr>
          <p:cNvPr id="8194" name="Picture 2" descr="C:\Users\vrielinf\Downloads\shutterstock_68374714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1484784"/>
            <a:ext cx="7128792" cy="476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6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spannend</a:t>
            </a:r>
            <a:endParaRPr lang="nl-NL" sz="8000" b="1" u="sng" dirty="0">
              <a:latin typeface="Century Gothic" panose="020B0502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3728" y="1556792"/>
            <a:ext cx="4536504" cy="479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20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verplicht</a:t>
            </a:r>
            <a:endParaRPr lang="nl-NL" sz="8000" b="1" u="sng" dirty="0">
              <a:latin typeface="Century Gothic" panose="020B0502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27785" y="2276871"/>
            <a:ext cx="3717214" cy="308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6176" y="1280707"/>
            <a:ext cx="2448272" cy="264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02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a:t>
            </a:r>
            <a:r>
              <a:rPr lang="nl-NL" sz="8000" b="1" u="sng" dirty="0" smtClean="0">
                <a:latin typeface="Century Gothic" panose="020B0502020202020204" pitchFamily="34" charset="0"/>
              </a:rPr>
              <a:t>et vaccin</a:t>
            </a:r>
            <a:endParaRPr lang="nl-NL" sz="8000" b="1" u="sng" dirty="0">
              <a:latin typeface="Century Gothic" panose="020B0502020202020204" pitchFamily="34" charset="0"/>
            </a:endParaRPr>
          </a:p>
        </p:txBody>
      </p:sp>
      <p:pic>
        <p:nvPicPr>
          <p:cNvPr id="3074" name="Picture 2" descr="C:\Users\vrielinf\Downloads\shutterstock_13106769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700808"/>
            <a:ext cx="7479346" cy="499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46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7384"/>
            <a:ext cx="9428449" cy="1323439"/>
          </a:xfrm>
          <a:prstGeom prst="rect">
            <a:avLst/>
          </a:prstGeom>
          <a:noFill/>
        </p:spPr>
        <p:txBody>
          <a:bodyPr wrap="square" rtlCol="0">
            <a:spAutoFit/>
          </a:bodyPr>
          <a:lstStyle/>
          <a:p>
            <a:r>
              <a:rPr lang="nl-NL" sz="8000" b="1" u="sng" dirty="0">
                <a:latin typeface="Century Gothic" panose="020B0502020202020204" pitchFamily="34" charset="0"/>
              </a:rPr>
              <a:t>l</a:t>
            </a:r>
            <a:r>
              <a:rPr lang="nl-NL" sz="8000" b="1" u="sng" dirty="0" smtClean="0">
                <a:latin typeface="Century Gothic" panose="020B0502020202020204" pitchFamily="34" charset="0"/>
              </a:rPr>
              <a:t>ast hebben van</a:t>
            </a:r>
            <a:endParaRPr lang="nl-NL" sz="8000" b="1" u="sng" dirty="0">
              <a:latin typeface="Century Gothic" panose="020B0502020202020204" pitchFamily="34" charset="0"/>
            </a:endParaRPr>
          </a:p>
        </p:txBody>
      </p:sp>
      <p:pic>
        <p:nvPicPr>
          <p:cNvPr id="4098" name="Picture 2" descr="C:\Users\vrielinf\Downloads\shutterstock_8957026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1296055"/>
            <a:ext cx="7853197" cy="523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6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verpleeghuis</a:t>
            </a:r>
          </a:p>
        </p:txBody>
      </p:sp>
      <p:pic>
        <p:nvPicPr>
          <p:cNvPr id="3" name="Afbeelding 2" descr="Afbeelding met persoon, binnen, ouder&#10;&#10;Automatisch gegenereerde beschrijving">
            <a:extLst>
              <a:ext uri="{FF2B5EF4-FFF2-40B4-BE49-F238E27FC236}">
                <a16:creationId xmlns:a16="http://schemas.microsoft.com/office/drawing/2014/main" xmlns="" id="{656B1FBC-2BBF-4E49-86F5-E16A1A590C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84783"/>
            <a:ext cx="7560840" cy="5050641"/>
          </a:xfrm>
          <a:prstGeom prst="rect">
            <a:avLst/>
          </a:prstGeom>
        </p:spPr>
      </p:pic>
    </p:spTree>
    <p:extLst>
      <p:ext uri="{BB962C8B-B14F-4D97-AF65-F5344CB8AC3E}">
        <p14:creationId xmlns:p14="http://schemas.microsoft.com/office/powerpoint/2010/main" val="222647807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26653</TotalTime>
  <Words>419</Words>
  <Application>Microsoft Office PowerPoint</Application>
  <PresentationFormat>Diavoorstelling (4:3)</PresentationFormat>
  <Paragraphs>199</Paragraphs>
  <Slides>18</Slides>
  <Notes>9</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4989</cp:revision>
  <cp:lastPrinted>2020-09-14T11:15:22Z</cp:lastPrinted>
  <dcterms:created xsi:type="dcterms:W3CDTF">2014-06-10T08:03:16Z</dcterms:created>
  <dcterms:modified xsi:type="dcterms:W3CDTF">2021-01-12T09:57:30Z</dcterms:modified>
</cp:coreProperties>
</file>