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1284" r:id="rId2"/>
    <p:sldId id="1335" r:id="rId3"/>
    <p:sldId id="1221" r:id="rId4"/>
    <p:sldId id="548" r:id="rId5"/>
    <p:sldId id="1314" r:id="rId6"/>
    <p:sldId id="1313" r:id="rId7"/>
    <p:sldId id="1287" r:id="rId8"/>
    <p:sldId id="1305" r:id="rId9"/>
    <p:sldId id="1310" r:id="rId10"/>
    <p:sldId id="1311" r:id="rId11"/>
    <p:sldId id="1324" r:id="rId12"/>
    <p:sldId id="1312" r:id="rId13"/>
    <p:sldId id="1288" r:id="rId14"/>
    <p:sldId id="1315" r:id="rId15"/>
    <p:sldId id="1333" r:id="rId16"/>
    <p:sldId id="934" r:id="rId17"/>
    <p:sldId id="456" r:id="rId18"/>
    <p:sldId id="1327" r:id="rId19"/>
    <p:sldId id="1328" r:id="rId20"/>
    <p:sldId id="430" r:id="rId21"/>
    <p:sldId id="264" r:id="rId22"/>
    <p:sldId id="1331" r:id="rId23"/>
    <p:sldId id="1332" r:id="rId24"/>
    <p:sldId id="1275" r:id="rId25"/>
    <p:sldId id="1330" r:id="rId26"/>
    <p:sldId id="1334"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284"/>
            <p14:sldId id="1335"/>
            <p14:sldId id="1221"/>
            <p14:sldId id="548"/>
            <p14:sldId id="1314"/>
            <p14:sldId id="1313"/>
            <p14:sldId id="1287"/>
            <p14:sldId id="1305"/>
            <p14:sldId id="1310"/>
            <p14:sldId id="1311"/>
            <p14:sldId id="1324"/>
            <p14:sldId id="1312"/>
            <p14:sldId id="1288"/>
            <p14:sldId id="1315"/>
            <p14:sldId id="1333"/>
            <p14:sldId id="934"/>
            <p14:sldId id="456"/>
            <p14:sldId id="1327"/>
            <p14:sldId id="1328"/>
            <p14:sldId id="430"/>
            <p14:sldId id="264"/>
            <p14:sldId id="1331"/>
            <p14:sldId id="1332"/>
            <p14:sldId id="1275"/>
            <p14:sldId id="1330"/>
            <p14:sldId id="1334"/>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5560" autoAdjust="0"/>
  </p:normalViewPr>
  <p:slideViewPr>
    <p:cSldViewPr>
      <p:cViewPr varScale="1">
        <p:scale>
          <a:sx n="70" d="100"/>
          <a:sy n="70" d="100"/>
        </p:scale>
        <p:origin x="-120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26-1-2021</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26-1-2021</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a:buNone/>
            </a:pPr>
            <a:r>
              <a:rPr lang="nl-NL" sz="1400" dirty="0"/>
              <a:t>te weten komen = uitzoeken om iets nieuws te weten</a:t>
            </a:r>
          </a:p>
          <a:p>
            <a:pPr marL="0" indent="0">
              <a:buNone/>
            </a:pPr>
            <a:r>
              <a:rPr lang="nl-NL" sz="1400" dirty="0"/>
              <a:t>beschermen = ervoor zorgen dat het goed blijft gaan met iets</a:t>
            </a:r>
          </a:p>
          <a:p>
            <a:pPr marL="0" indent="0">
              <a:buNone/>
            </a:pPr>
            <a:r>
              <a:rPr lang="nl-NL" sz="1400" dirty="0"/>
              <a:t>nuttig = je hebt er wat aan</a:t>
            </a:r>
          </a:p>
          <a:p>
            <a:pPr marL="0" indent="0">
              <a:buNone/>
            </a:pPr>
            <a:r>
              <a:rPr lang="nl-NL" sz="1400" dirty="0"/>
              <a:t>de soort = de dieren of dingen die bij elkaar horen</a:t>
            </a:r>
          </a:p>
          <a:p>
            <a:pPr marL="0" indent="0">
              <a:buNone/>
            </a:pPr>
            <a:r>
              <a:rPr lang="nl-NL" sz="1400" dirty="0"/>
              <a:t>de waarneming = iets wat je ziet, ruikt, hoort of voelt</a:t>
            </a:r>
          </a:p>
          <a:p>
            <a:pPr marL="0" indent="0">
              <a:buNone/>
            </a:pPr>
            <a:r>
              <a:rPr lang="nl-NL" sz="1400" dirty="0"/>
              <a:t>het formulier = het vel papier met vragen die je op het papier moet beantwoorden</a:t>
            </a:r>
          </a:p>
          <a:p>
            <a:pPr marL="0" indent="0">
              <a:buNone/>
            </a:pPr>
            <a:r>
              <a:rPr lang="nl-NL" sz="1400" dirty="0"/>
              <a:t>doorgeven aan = laten weten aan</a:t>
            </a:r>
          </a:p>
          <a:p>
            <a:pPr marL="0" indent="0">
              <a:buNone/>
            </a:pPr>
            <a:r>
              <a:rPr lang="nl-NL" sz="1400" dirty="0"/>
              <a:t>herkennen = iets of iemand zien en weten wie of wat het is</a:t>
            </a:r>
          </a:p>
          <a:p>
            <a:pPr marL="0" indent="0">
              <a:buNone/>
            </a:pPr>
            <a:r>
              <a:rPr lang="nl-NL" sz="1400" dirty="0"/>
              <a:t>opvallend = wat je niet verwacht</a:t>
            </a:r>
          </a:p>
          <a:p>
            <a:pPr marL="0" indent="0">
              <a:buNone/>
            </a:pPr>
            <a:r>
              <a:rPr lang="nl-NL" sz="1400" dirty="0"/>
              <a:t>benieuwd zijn = nieuwsgierig zijn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1713215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1647793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14</a:t>
            </a:fld>
            <a:endParaRPr lang="nl-NL" dirty="0"/>
          </a:p>
        </p:txBody>
      </p:sp>
    </p:spTree>
    <p:extLst>
      <p:ext uri="{BB962C8B-B14F-4D97-AF65-F5344CB8AC3E}">
        <p14:creationId xmlns:p14="http://schemas.microsoft.com/office/powerpoint/2010/main" val="1586940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63D2238-BC57-49DB-9000-78F2CA072F07}" type="slidenum">
              <a:rPr lang="nl-NL" smtClean="0"/>
              <a:t>20</a:t>
            </a:fld>
            <a:endParaRPr lang="nl-NL"/>
          </a:p>
        </p:txBody>
      </p:sp>
    </p:spTree>
    <p:extLst>
      <p:ext uri="{BB962C8B-B14F-4D97-AF65-F5344CB8AC3E}">
        <p14:creationId xmlns:p14="http://schemas.microsoft.com/office/powerpoint/2010/main" val="633589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468257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2144534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4101335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4040180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902909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24947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2788789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26-1-2021</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eerwoord.kentalis.nl/consolideerspelletjes" TargetMode="External"/><Relationship Id="rId2" Type="http://schemas.openxmlformats.org/officeDocument/2006/relationships/hyperlink" Target="https://youtu.be/E8FCTOHToDM"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mailto:weerwoord@kentalis.n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watch?v=YMKxkXxZvPU"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hRQMhqTE_k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png"/><Relationship Id="rId7"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42.jpe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6320" y="0"/>
            <a:ext cx="9020176" cy="7478970"/>
          </a:xfrm>
          <a:prstGeom prst="rect">
            <a:avLst/>
          </a:prstGeom>
          <a:noFill/>
        </p:spPr>
        <p:txBody>
          <a:bodyPr wrap="square" rtlCol="0">
            <a:spAutoFit/>
          </a:bodyPr>
          <a:lstStyle/>
          <a:p>
            <a:r>
              <a:rPr lang="nl-NL" b="1" cap="all" dirty="0">
                <a:solidFill>
                  <a:srgbClr val="00B050"/>
                </a:solidFill>
              </a:rPr>
              <a:t>Handleiding voor thuisgebruik</a:t>
            </a:r>
            <a:endParaRPr lang="nl-NL" dirty="0">
              <a:solidFill>
                <a:srgbClr val="00B050"/>
              </a:solidFill>
            </a:endParaRPr>
          </a:p>
          <a:p>
            <a:r>
              <a:rPr lang="nl-NL" sz="1000" b="1" cap="all" dirty="0"/>
              <a:t> </a:t>
            </a:r>
            <a:r>
              <a:rPr lang="nl-NL" sz="400" b="1" cap="all" dirty="0"/>
              <a:t>    </a:t>
            </a:r>
            <a:endParaRPr lang="nl-NL" sz="1000" dirty="0"/>
          </a:p>
          <a:p>
            <a:r>
              <a:rPr lang="nl-NL" sz="1400" b="1" cap="all" dirty="0">
                <a:solidFill>
                  <a:srgbClr val="C00000"/>
                </a:solidFill>
              </a:rPr>
              <a:t>DE WEERWOORD-LESSEN</a:t>
            </a:r>
            <a:endParaRPr lang="nl-NL" sz="1400" dirty="0">
              <a:solidFill>
                <a:srgbClr val="C00000"/>
              </a:solidFill>
            </a:endParaRPr>
          </a:p>
          <a:p>
            <a:r>
              <a:rPr lang="nl-NL" sz="1400" dirty="0"/>
              <a:t>Elke Weerwoord-les is een PowerPoint. De tweede dia van de PowerPoint is voor jullie als ouders. </a:t>
            </a:r>
            <a:br>
              <a:rPr lang="nl-NL" sz="1400" dirty="0"/>
            </a:br>
            <a:r>
              <a:rPr lang="nl-NL" sz="1400" dirty="0"/>
              <a:t>Op deze tweede dia staat een verhaaltje met daarin onderstreept de moeilijke woorden die in de </a:t>
            </a:r>
            <a:r>
              <a:rPr lang="nl-NL" sz="1400" dirty="0" err="1"/>
              <a:t>Nieuwsbegriptekst</a:t>
            </a:r>
            <a:r>
              <a:rPr lang="nl-NL" sz="1400" dirty="0"/>
              <a:t> staan. De tekst gaat doelbewust over iets anders dan de tekst van Nieuwsbegrip. Zo voorkom je dat kinderen al weten waar de Nieuwsbegripstekst over gaat. Je leest de tekst voor en bij elk onderstreept woord klik je op de dia in de PowerPoint. Jullie kind ziet nu een plaatje, foto, tekening of uitleg van het onderstreepte woord. </a:t>
            </a:r>
            <a:br>
              <a:rPr lang="nl-NL" sz="1400" dirty="0"/>
            </a:br>
            <a:r>
              <a:rPr lang="nl-NL" sz="1400" b="1" cap="all" dirty="0"/>
              <a:t/>
            </a:r>
            <a:br>
              <a:rPr lang="nl-NL" sz="1400" b="1" cap="all" dirty="0"/>
            </a:br>
            <a:r>
              <a:rPr lang="nl-NL" sz="1400" b="1" cap="all" dirty="0">
                <a:solidFill>
                  <a:srgbClr val="C00000"/>
                </a:solidFill>
              </a:rPr>
              <a:t>DE WOORDMUUR</a:t>
            </a:r>
            <a:endParaRPr lang="nl-NL" sz="1400" dirty="0">
              <a:solidFill>
                <a:srgbClr val="C00000"/>
              </a:solidFill>
            </a:endParaRPr>
          </a:p>
          <a:p>
            <a:r>
              <a:rPr lang="nl-NL" sz="1400" dirty="0"/>
              <a:t>Na het verhaal zie je de dia “woorden op de woordmuur”. Hier zien jullie de woorden nogmaals maar dan in relatie met een ander woord / andere woorden. Jullie bekijken en lezen deze woorden nadat je het verhaaltje hebt voorgelezen. Kies 2 woorden uit die jullie de komende week extra gaan oefenen. Misschien lukt het om ze uit te printen. Anders laat je je kind de woorden overschrijven en een tekening erbij maken. Plak het woord op de koelkast of op de muur. Laat het woord vaker terugkomen in gesprekken en gebruik het woord soms ook expres! Jullie kunnen er ook spelletjes mee doen. Op deze manier zal je kind het woord gemakkelijker onthouden en zelf gaan gebruiken.  </a:t>
            </a:r>
          </a:p>
          <a:p>
            <a:endParaRPr lang="nl-NL" sz="1400" dirty="0"/>
          </a:p>
          <a:p>
            <a:r>
              <a:rPr lang="nl-NL" sz="1400" b="1" dirty="0">
                <a:solidFill>
                  <a:srgbClr val="C00000"/>
                </a:solidFill>
              </a:rPr>
              <a:t>UITLEGFILMPJE</a:t>
            </a:r>
          </a:p>
          <a:p>
            <a:r>
              <a:rPr lang="nl-NL" sz="1400" dirty="0"/>
              <a:t>Wil je een demo-filmpje zien over het gebruik van weerwoord? Kijk dan hier: </a:t>
            </a:r>
            <a:r>
              <a:rPr lang="nl-NL" sz="1400" u="sng" dirty="0">
                <a:hlinkClick r:id="rId2"/>
              </a:rPr>
              <a:t>https://youtu.be/E8FCTOHToDM</a:t>
            </a:r>
            <a:r>
              <a:rPr lang="nl-NL" sz="1400" dirty="0"/>
              <a:t> Spelletjesideetjes vind je hier: </a:t>
            </a:r>
            <a:r>
              <a:rPr lang="nl-NL" sz="1400" dirty="0">
                <a:hlinkClick r:id="rId3"/>
              </a:rPr>
              <a:t>https://weerwoord.kentalis.nl/consolideerspelletjes</a:t>
            </a:r>
            <a:endParaRPr lang="nl-NL" sz="1400" dirty="0"/>
          </a:p>
          <a:p>
            <a:endParaRPr lang="nl-NL" sz="1400" b="1" cap="all" dirty="0"/>
          </a:p>
          <a:p>
            <a:r>
              <a:rPr lang="nl-NL" sz="1400" b="1" cap="all" dirty="0">
                <a:solidFill>
                  <a:srgbClr val="C00000"/>
                </a:solidFill>
              </a:rPr>
              <a:t>Samengevat:</a:t>
            </a:r>
            <a:endParaRPr lang="nl-NL" sz="1400" dirty="0">
              <a:solidFill>
                <a:srgbClr val="C00000"/>
              </a:solidFill>
            </a:endParaRPr>
          </a:p>
          <a:p>
            <a:pPr lvl="0"/>
            <a:r>
              <a:rPr lang="nl-NL" sz="1400" dirty="0"/>
              <a:t>1) Start de PowerPoint van Weerwoord. </a:t>
            </a:r>
          </a:p>
          <a:p>
            <a:pPr lvl="0"/>
            <a:r>
              <a:rPr lang="nl-NL" sz="1400" dirty="0"/>
              <a:t>2) Print de tweede dia uit zodat je deze kunt voorlezen. </a:t>
            </a:r>
          </a:p>
          <a:p>
            <a:pPr lvl="0"/>
            <a:r>
              <a:rPr lang="nl-NL" sz="1400" dirty="0"/>
              <a:t>3) Klik tijdens het voorlezen bij elk onderstreept woord op de dia. </a:t>
            </a:r>
          </a:p>
          <a:p>
            <a:pPr lvl="0"/>
            <a:r>
              <a:rPr lang="nl-NL" sz="1400" dirty="0"/>
              <a:t>4) Bekijk en praat samen over de woorden voor de woordmuur.</a:t>
            </a:r>
          </a:p>
          <a:p>
            <a:pPr lvl="0"/>
            <a:r>
              <a:rPr lang="nl-NL" sz="1400" dirty="0"/>
              <a:t>5) Kies er 2 die je deze week extra gaat oefenen</a:t>
            </a:r>
          </a:p>
          <a:p>
            <a:pPr lvl="0"/>
            <a:r>
              <a:rPr lang="nl-NL" sz="1400" dirty="0"/>
              <a:t>6) Print ze uit of laat jullie kind de woorden overschrijven</a:t>
            </a:r>
          </a:p>
          <a:p>
            <a:pPr lvl="0"/>
            <a:r>
              <a:rPr lang="nl-NL" sz="1400" dirty="0"/>
              <a:t>7) Gebruik de woorden regelmatig de komende week.</a:t>
            </a:r>
          </a:p>
          <a:p>
            <a:pPr lvl="0"/>
            <a:endParaRPr lang="nl-NL" sz="1200" dirty="0"/>
          </a:p>
          <a:p>
            <a:pPr lvl="0"/>
            <a:r>
              <a:rPr lang="nl-NL" sz="1400" b="1" dirty="0">
                <a:solidFill>
                  <a:srgbClr val="C00000"/>
                </a:solidFill>
              </a:rPr>
              <a:t>VRAGEN?</a:t>
            </a:r>
          </a:p>
          <a:p>
            <a:pPr lvl="0"/>
            <a:r>
              <a:rPr lang="nl-NL" sz="1400" dirty="0"/>
              <a:t>Mail ons gerust bij vragen: </a:t>
            </a:r>
            <a:r>
              <a:rPr lang="nl-NL" sz="1400" dirty="0">
                <a:hlinkClick r:id="rId4"/>
              </a:rPr>
              <a:t>weerwoord@kentalis.nl</a:t>
            </a:r>
            <a:r>
              <a:rPr lang="nl-NL" sz="1400" dirty="0"/>
              <a:t> </a:t>
            </a:r>
          </a:p>
          <a:p>
            <a:endParaRPr lang="nl-NL" sz="1600" dirty="0"/>
          </a:p>
          <a:p>
            <a:endParaRPr lang="nl-NL" sz="1600" dirty="0"/>
          </a:p>
        </p:txBody>
      </p:sp>
      <p:pic>
        <p:nvPicPr>
          <p:cNvPr id="8" name="Afbeelding 7"/>
          <p:cNvPicPr/>
          <p:nvPr/>
        </p:nvPicPr>
        <p:blipFill>
          <a:blip r:embed="rId5" cstate="email">
            <a:extLst>
              <a:ext uri="{28A0092B-C50C-407E-A947-70E740481C1C}">
                <a14:useLocalDpi xmlns:a14="http://schemas.microsoft.com/office/drawing/2010/main"/>
              </a:ext>
            </a:extLst>
          </a:blip>
          <a:stretch>
            <a:fillRect/>
          </a:stretch>
        </p:blipFill>
        <p:spPr>
          <a:xfrm>
            <a:off x="5203285" y="5301208"/>
            <a:ext cx="3888432" cy="1456292"/>
          </a:xfrm>
          <a:prstGeom prst="rect">
            <a:avLst/>
          </a:prstGeom>
        </p:spPr>
      </p:pic>
    </p:spTree>
    <p:extLst>
      <p:ext uri="{BB962C8B-B14F-4D97-AF65-F5344CB8AC3E}">
        <p14:creationId xmlns:p14="http://schemas.microsoft.com/office/powerpoint/2010/main" val="4116248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het formulier</a:t>
            </a:r>
          </a:p>
        </p:txBody>
      </p:sp>
      <p:pic>
        <p:nvPicPr>
          <p:cNvPr id="3" name="Afbeelding 2" descr="Afbeelding met tekst, document&#10;&#10;Automatisch gegenereerde beschrijving">
            <a:extLst>
              <a:ext uri="{FF2B5EF4-FFF2-40B4-BE49-F238E27FC236}">
                <a16:creationId xmlns="" xmlns:a16="http://schemas.microsoft.com/office/drawing/2014/main" id="{74709911-DD07-43B9-8C79-4A5796D9B73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552" y="1412776"/>
            <a:ext cx="7920880" cy="5291148"/>
          </a:xfrm>
          <a:prstGeom prst="rect">
            <a:avLst/>
          </a:prstGeom>
        </p:spPr>
      </p:pic>
    </p:spTree>
    <p:extLst>
      <p:ext uri="{BB962C8B-B14F-4D97-AF65-F5344CB8AC3E}">
        <p14:creationId xmlns:p14="http://schemas.microsoft.com/office/powerpoint/2010/main" val="359708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opvallend</a:t>
            </a:r>
          </a:p>
        </p:txBody>
      </p:sp>
      <p:pic>
        <p:nvPicPr>
          <p:cNvPr id="2" name="Afbeelding 1">
            <a:extLst>
              <a:ext uri="{FF2B5EF4-FFF2-40B4-BE49-F238E27FC236}">
                <a16:creationId xmlns="" xmlns:a16="http://schemas.microsoft.com/office/drawing/2014/main" id="{C4EEB967-2B58-47DB-BF43-6867C7AF93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75024">
            <a:off x="570830" y="2079807"/>
            <a:ext cx="4934544" cy="4282044"/>
          </a:xfrm>
          <a:prstGeom prst="rect">
            <a:avLst/>
          </a:prstGeom>
        </p:spPr>
      </p:pic>
      <p:pic>
        <p:nvPicPr>
          <p:cNvPr id="7" name="Afbeelding 6">
            <a:extLst>
              <a:ext uri="{FF2B5EF4-FFF2-40B4-BE49-F238E27FC236}">
                <a16:creationId xmlns="" xmlns:a16="http://schemas.microsoft.com/office/drawing/2014/main" id="{626356C0-A36C-4E0B-B2A3-15B5A1DA3CF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48174" y="836712"/>
            <a:ext cx="2520280" cy="2520280"/>
          </a:xfrm>
          <a:prstGeom prst="rect">
            <a:avLst/>
          </a:prstGeom>
        </p:spPr>
      </p:pic>
    </p:spTree>
    <p:extLst>
      <p:ext uri="{BB962C8B-B14F-4D97-AF65-F5344CB8AC3E}">
        <p14:creationId xmlns:p14="http://schemas.microsoft.com/office/powerpoint/2010/main" val="2307035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doorgeven aan</a:t>
            </a:r>
          </a:p>
        </p:txBody>
      </p:sp>
      <p:pic>
        <p:nvPicPr>
          <p:cNvPr id="2050" name="Picture 2" descr="C:\Users\Kosterm\Downloads\shutterstock_1482459626.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1561" y="1844824"/>
            <a:ext cx="5616624" cy="3751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145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de waarneming</a:t>
            </a:r>
          </a:p>
        </p:txBody>
      </p:sp>
      <p:pic>
        <p:nvPicPr>
          <p:cNvPr id="4" name="Picture 2" descr="C:\Users\Kosterm\Downloads\shutterstock_1165184785.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4139952" y="1637033"/>
            <a:ext cx="3384376" cy="2211202"/>
          </a:xfrm>
          <a:prstGeom prst="rect">
            <a:avLst/>
          </a:prstGeom>
          <a:noFill/>
        </p:spPr>
      </p:pic>
      <p:pic>
        <p:nvPicPr>
          <p:cNvPr id="7" name="Picture 3" descr="C:\Users\Kosterm\Downloads\shutterstock_1011373993.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3608" y="4065191"/>
            <a:ext cx="2952328" cy="21001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Kosterm\Downloads\shutterstock_1296538723.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4247964" y="4065191"/>
            <a:ext cx="3168352" cy="20989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Kosterm\Downloads\shutterstock_599358509.jpg"/>
          <p:cNvPicPr/>
          <p:nvPr/>
        </p:nvPicPr>
        <p:blipFill rotWithShape="1">
          <a:blip r:embed="rId6" cstate="email">
            <a:extLst>
              <a:ext uri="{28A0092B-C50C-407E-A947-70E740481C1C}">
                <a14:useLocalDpi xmlns:a14="http://schemas.microsoft.com/office/drawing/2010/main"/>
              </a:ext>
            </a:extLst>
          </a:blip>
          <a:srcRect/>
          <a:stretch/>
        </p:blipFill>
        <p:spPr bwMode="auto">
          <a:xfrm>
            <a:off x="1060900" y="1637033"/>
            <a:ext cx="2719012" cy="2148537"/>
          </a:xfrm>
          <a:prstGeom prst="rect">
            <a:avLst/>
          </a:prstGeom>
          <a:noFill/>
        </p:spPr>
      </p:pic>
    </p:spTree>
    <p:extLst>
      <p:ext uri="{BB962C8B-B14F-4D97-AF65-F5344CB8AC3E}">
        <p14:creationId xmlns:p14="http://schemas.microsoft.com/office/powerpoint/2010/main" val="1671368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de soort</a:t>
            </a:r>
          </a:p>
        </p:txBody>
      </p:sp>
      <p:pic>
        <p:nvPicPr>
          <p:cNvPr id="4100" name="Picture 4" descr="C:\Users\Kosterm\Downloads\shutterstock_54648130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4005064"/>
            <a:ext cx="3652375" cy="243248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Kosterm\Downloads\shutterstock_77618027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434551"/>
            <a:ext cx="3652375" cy="230830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Kosterm\Downloads\shutterstock_11109725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27984" y="1434550"/>
            <a:ext cx="3456384" cy="230886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Kosterm\Downloads\shutterstock_390021130.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427984" y="4005064"/>
            <a:ext cx="3456384" cy="24324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Kosterm\Downloads\shutterstock_54648130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6387" y="4005064"/>
            <a:ext cx="3652375" cy="24324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Users\Kosterm\Downloads\shutterstock_77618027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6387" y="1434551"/>
            <a:ext cx="3652375" cy="230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832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79512" y="5736158"/>
            <a:ext cx="8820472" cy="1077218"/>
          </a:xfrm>
          <a:prstGeom prst="rect">
            <a:avLst/>
          </a:prstGeom>
        </p:spPr>
        <p:txBody>
          <a:bodyPr wrap="square">
            <a:spAutoFit/>
          </a:bodyPr>
          <a:lstStyle/>
          <a:p>
            <a:r>
              <a:rPr lang="nl-NL" sz="3200" dirty="0">
                <a:hlinkClick r:id="rId2"/>
              </a:rPr>
              <a:t>https://www.youtube.com/watch?v=YMKxkXxZvPU</a:t>
            </a:r>
            <a:endParaRPr lang="nl-NL" sz="3200" dirty="0"/>
          </a:p>
          <a:p>
            <a:endParaRPr lang="nl-NL" sz="3200" dirty="0"/>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7544" y="980728"/>
            <a:ext cx="8072828" cy="4476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9150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
        <p:nvSpPr>
          <p:cNvPr id="3" name="Tekstvak 2">
            <a:extLst>
              <a:ext uri="{FF2B5EF4-FFF2-40B4-BE49-F238E27FC236}">
                <a16:creationId xmlns="" xmlns:a16="http://schemas.microsoft.com/office/drawing/2014/main" id="{3C7D402F-B7E9-49BD-8E40-39240C3F698A}"/>
              </a:ext>
            </a:extLst>
          </p:cNvPr>
          <p:cNvSpPr txBox="1"/>
          <p:nvPr/>
        </p:nvSpPr>
        <p:spPr>
          <a:xfrm>
            <a:off x="611560" y="2060848"/>
            <a:ext cx="7488832" cy="3744416"/>
          </a:xfrm>
          <a:prstGeom prst="rect">
            <a:avLst/>
          </a:prstGeom>
          <a:noFill/>
        </p:spPr>
        <p:txBody>
          <a:bodyPr wrap="square" rtlCol="0">
            <a:spAutoFit/>
          </a:bodyPr>
          <a:lstStyle/>
          <a:p>
            <a:endParaRPr lang="nl-NL" dirty="0"/>
          </a:p>
        </p:txBody>
      </p:sp>
    </p:spTree>
    <p:extLst>
      <p:ext uri="{BB962C8B-B14F-4D97-AF65-F5344CB8AC3E}">
        <p14:creationId xmlns:p14="http://schemas.microsoft.com/office/powerpoint/2010/main" val="1671649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323528" y="326926"/>
            <a:ext cx="410445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nuttig</a:t>
            </a:r>
            <a:endParaRPr lang="nl-NL" sz="43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26926"/>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nutteloos</a:t>
            </a:r>
            <a:endParaRPr lang="nl-NL" sz="43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je hebt er wat aan</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Zij vinden </a:t>
            </a:r>
            <a:r>
              <a:rPr lang="nl-NL" sz="2400" i="1" dirty="0" err="1">
                <a:solidFill>
                  <a:srgbClr val="387038"/>
                </a:solidFill>
                <a:latin typeface="Century Gothic" panose="020B0502020202020204" pitchFamily="34" charset="0"/>
                <a:ea typeface="Calibri"/>
                <a:cs typeface="Times New Roman"/>
              </a:rPr>
              <a:t>ploggen</a:t>
            </a:r>
            <a:r>
              <a:rPr lang="nl-NL" sz="2400" i="1" dirty="0">
                <a:solidFill>
                  <a:srgbClr val="387038"/>
                </a:solidFill>
                <a:latin typeface="Century Gothic" panose="020B0502020202020204" pitchFamily="34" charset="0"/>
                <a:ea typeface="Calibri"/>
                <a:cs typeface="Times New Roman"/>
              </a:rPr>
              <a:t> </a:t>
            </a:r>
            <a:r>
              <a:rPr lang="nl-NL" sz="2400" i="1" u="sng" dirty="0">
                <a:solidFill>
                  <a:srgbClr val="387038"/>
                </a:solidFill>
                <a:latin typeface="Century Gothic" panose="020B0502020202020204" pitchFamily="34" charset="0"/>
                <a:ea typeface="Calibri"/>
                <a:cs typeface="Times New Roman"/>
              </a:rPr>
              <a:t>nuttig</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nl-NL" sz="2800" dirty="0">
                <a:effectLst/>
                <a:latin typeface="Century Gothic" panose="020B0502020202020204" pitchFamily="34" charset="0"/>
                <a:ea typeface="Calibri"/>
                <a:cs typeface="Times New Roman"/>
              </a:rPr>
              <a:t>= zonder nut of doel</a:t>
            </a:r>
            <a:endParaRPr lang="nl-NL" sz="2800" dirty="0">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Deze schaar is </a:t>
            </a:r>
            <a:r>
              <a:rPr lang="nl-NL" sz="2400" i="1" u="sng" dirty="0">
                <a:solidFill>
                  <a:srgbClr val="387038"/>
                </a:solidFill>
                <a:latin typeface="Century Gothic" panose="020B0502020202020204" pitchFamily="34" charset="0"/>
                <a:ea typeface="Calibri"/>
                <a:cs typeface="Times New Roman"/>
              </a:rPr>
              <a:t>nutteloos</a:t>
            </a:r>
            <a:r>
              <a:rPr lang="nl-NL" sz="2400" i="1" dirty="0">
                <a:solidFill>
                  <a:srgbClr val="387038"/>
                </a:solidFill>
                <a:latin typeface="Century Gothic" panose="020B0502020202020204" pitchFamily="34" charset="0"/>
                <a:ea typeface="Calibri"/>
                <a:cs typeface="Times New Roman"/>
              </a:rPr>
              <a:t>. Je kan er niet mee knippen.</a:t>
            </a:r>
            <a:endParaRPr lang="nl-NL" sz="2400" i="1"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76056" y="2204864"/>
            <a:ext cx="3600400" cy="2922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descr="C:\Users\Kosterm\Downloads\shutterstock_1432796177.jpg">
            <a:extLst>
              <a:ext uri="{FF2B5EF4-FFF2-40B4-BE49-F238E27FC236}">
                <a16:creationId xmlns="" xmlns:a16="http://schemas.microsoft.com/office/drawing/2014/main" id="{6BEF50E6-5C46-4BAB-84BC-20082FEBF7B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1835" y="2204864"/>
            <a:ext cx="3618117" cy="2416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973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323528" y="332656"/>
            <a:ext cx="410445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opvallend</a:t>
            </a:r>
            <a:endParaRPr lang="nl-NL" sz="43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26926"/>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onopvallend</a:t>
            </a:r>
            <a:endParaRPr lang="nl-NL" sz="43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800" dirty="0">
                <a:latin typeface="Century Gothic" panose="020B0502020202020204" pitchFamily="34" charset="0"/>
              </a:rPr>
              <a:t>wat je niet verwacht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000" dirty="0">
              <a:latin typeface="Century Gothic" panose="020B0502020202020204" pitchFamily="34" charset="0"/>
              <a:ea typeface="Calibri"/>
              <a:cs typeface="Times New Roman"/>
            </a:endParaRPr>
          </a:p>
          <a:p>
            <a:pPr algn="ctr">
              <a:lnSpc>
                <a:spcPct val="107000"/>
              </a:lnSpc>
              <a:spcAft>
                <a:spcPts val="0"/>
              </a:spcAft>
            </a:pPr>
            <a:r>
              <a:rPr lang="nl-NL" sz="2800" dirty="0">
                <a:effectLst/>
                <a:latin typeface="Century Gothic" panose="020B0502020202020204" pitchFamily="34" charset="0"/>
                <a:ea typeface="Calibri"/>
                <a:cs typeface="Times New Roman"/>
              </a:rPr>
              <a:t> </a:t>
            </a:r>
            <a:r>
              <a:rPr lang="nl-NL" sz="2400" i="1" dirty="0">
                <a:solidFill>
                  <a:srgbClr val="387038"/>
                </a:solidFill>
                <a:latin typeface="Century Gothic" panose="020B0502020202020204" pitchFamily="34" charset="0"/>
                <a:ea typeface="Calibri"/>
                <a:cs typeface="Times New Roman"/>
              </a:rPr>
              <a:t>Op de site vond hij een </a:t>
            </a:r>
            <a:r>
              <a:rPr lang="nl-NL" sz="2400" i="1" u="sng" dirty="0">
                <a:solidFill>
                  <a:srgbClr val="387038"/>
                </a:solidFill>
                <a:latin typeface="Century Gothic" panose="020B0502020202020204" pitchFamily="34" charset="0"/>
                <a:ea typeface="Calibri"/>
                <a:cs typeface="Times New Roman"/>
              </a:rPr>
              <a:t>opvallend</a:t>
            </a:r>
            <a:r>
              <a:rPr lang="nl-NL" sz="2400" i="1" dirty="0">
                <a:solidFill>
                  <a:srgbClr val="387038"/>
                </a:solidFill>
                <a:latin typeface="Century Gothic" panose="020B0502020202020204" pitchFamily="34" charset="0"/>
                <a:ea typeface="Calibri"/>
                <a:cs typeface="Times New Roman"/>
              </a:rPr>
              <a:t> bericht.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nl-NL" sz="2800" dirty="0">
                <a:effectLst/>
                <a:latin typeface="Century Gothic" panose="020B0502020202020204" pitchFamily="34" charset="0"/>
                <a:ea typeface="Calibri"/>
                <a:cs typeface="Times New Roman"/>
              </a:rPr>
              <a:t>= wat je niet meteen ziet</a:t>
            </a:r>
            <a:endParaRPr lang="nl-NL" sz="2800" dirty="0">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Deze kikker is erg </a:t>
            </a:r>
            <a:r>
              <a:rPr lang="nl-NL" sz="2400" i="1" u="sng" dirty="0">
                <a:solidFill>
                  <a:srgbClr val="387038"/>
                </a:solidFill>
                <a:latin typeface="Century Gothic" panose="020B0502020202020204" pitchFamily="34" charset="0"/>
                <a:ea typeface="Calibri"/>
                <a:cs typeface="Times New Roman"/>
              </a:rPr>
              <a:t>onopvallend</a:t>
            </a:r>
            <a:r>
              <a:rPr lang="nl-NL" sz="2400" i="1" dirty="0">
                <a:solidFill>
                  <a:srgbClr val="387038"/>
                </a:solidFill>
                <a:latin typeface="Century Gothic" panose="020B0502020202020204" pitchFamily="34" charset="0"/>
                <a:ea typeface="Calibri"/>
                <a:cs typeface="Times New Roman"/>
              </a:rPr>
              <a:t>.</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a:extLst>
              <a:ext uri="{FF2B5EF4-FFF2-40B4-BE49-F238E27FC236}">
                <a16:creationId xmlns="" xmlns:a16="http://schemas.microsoft.com/office/drawing/2014/main" id="{62776E32-96B4-4FB1-A56B-FBC1B1CA5A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7056" y="2141859"/>
            <a:ext cx="3568900" cy="3064332"/>
          </a:xfrm>
          <a:prstGeom prst="rect">
            <a:avLst/>
          </a:prstGeom>
        </p:spPr>
      </p:pic>
      <p:pic>
        <p:nvPicPr>
          <p:cNvPr id="5122" name="Picture 2" descr="C:\Users\Kosterm\Downloads\shutterstock_24792631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32040" y="2570688"/>
            <a:ext cx="3775520" cy="251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471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79512" y="404664"/>
            <a:ext cx="439248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beschermen</a:t>
            </a:r>
            <a:endParaRPr lang="nl-NL" sz="43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40466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vernietigen</a:t>
            </a:r>
            <a:endParaRPr lang="nl-NL" sz="43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800" dirty="0">
                <a:latin typeface="Century Gothic" panose="020B0502020202020204" pitchFamily="34" charset="0"/>
              </a:rPr>
              <a:t>ervoor zorgen dat het goed blijft gaan met iets</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400" dirty="0">
              <a:latin typeface="Century Gothic" panose="020B0502020202020204" pitchFamily="34" charset="0"/>
              <a:ea typeface="Calibri"/>
              <a:cs typeface="Times New Roman"/>
            </a:endParaRPr>
          </a:p>
          <a:p>
            <a:pPr algn="ctr">
              <a:lnSpc>
                <a:spcPct val="107000"/>
              </a:lnSpc>
              <a:spcAft>
                <a:spcPts val="0"/>
              </a:spcAft>
            </a:pPr>
            <a:r>
              <a:rPr lang="nl-NL" sz="2800" dirty="0">
                <a:effectLst/>
                <a:latin typeface="Century Gothic" panose="020B0502020202020204" pitchFamily="34" charset="0"/>
                <a:ea typeface="Calibri"/>
                <a:cs typeface="Times New Roman"/>
              </a:rPr>
              <a:t> </a:t>
            </a:r>
            <a:r>
              <a:rPr lang="nl-NL" sz="2400" i="1" dirty="0">
                <a:solidFill>
                  <a:srgbClr val="387038"/>
                </a:solidFill>
                <a:latin typeface="Century Gothic" panose="020B0502020202020204" pitchFamily="34" charset="0"/>
                <a:ea typeface="Calibri"/>
                <a:cs typeface="Times New Roman"/>
              </a:rPr>
              <a:t>Door het opruimen kun je de natuur </a:t>
            </a:r>
            <a:r>
              <a:rPr lang="nl-NL" sz="2400" i="1" u="sng" dirty="0">
                <a:solidFill>
                  <a:srgbClr val="387038"/>
                </a:solidFill>
                <a:latin typeface="Century Gothic" panose="020B0502020202020204" pitchFamily="34" charset="0"/>
                <a:ea typeface="Calibri"/>
                <a:cs typeface="Times New Roman"/>
              </a:rPr>
              <a:t>beschermen</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nl-NL" sz="2800" dirty="0">
                <a:effectLst/>
                <a:latin typeface="Century Gothic" panose="020B0502020202020204" pitchFamily="34" charset="0"/>
                <a:ea typeface="Calibri"/>
                <a:cs typeface="Times New Roman"/>
              </a:rPr>
              <a:t>= ervoor zorgen dat er niets van overblijft</a:t>
            </a:r>
            <a:endParaRPr lang="nl-NL" sz="2800" dirty="0">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endParaRPr lang="nl-NL" sz="16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Deze stad is helemaal </a:t>
            </a:r>
            <a:r>
              <a:rPr lang="nl-NL" sz="2400" i="1" u="sng" dirty="0">
                <a:solidFill>
                  <a:srgbClr val="387038"/>
                </a:solidFill>
                <a:latin typeface="Century Gothic" panose="020B0502020202020204" pitchFamily="34" charset="0"/>
                <a:ea typeface="Calibri"/>
                <a:cs typeface="Times New Roman"/>
              </a:rPr>
              <a:t>vernietigd</a:t>
            </a:r>
            <a:r>
              <a:rPr lang="nl-NL" sz="2400" i="1" dirty="0">
                <a:solidFill>
                  <a:srgbClr val="387038"/>
                </a:solidFill>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9" name="Afbeelding 8" descr="Afbeelding met hand&#10;&#10;Automatisch gegenereerde beschrijving">
            <a:extLst>
              <a:ext uri="{FF2B5EF4-FFF2-40B4-BE49-F238E27FC236}">
                <a16:creationId xmlns="" xmlns:a16="http://schemas.microsoft.com/office/drawing/2014/main" id="{E34616D0-E84E-4B15-8FA3-82186EAFD9E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2948" y="3265956"/>
            <a:ext cx="3655790" cy="1891236"/>
          </a:xfrm>
          <a:prstGeom prst="rect">
            <a:avLst/>
          </a:prstGeom>
        </p:spPr>
      </p:pic>
      <p:pic>
        <p:nvPicPr>
          <p:cNvPr id="6146" name="Picture 2" descr="C:\Users\Kosterm\Downloads\shutterstock_69100738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32040" y="2675154"/>
            <a:ext cx="3816424" cy="251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160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Filmpje voor thuisgebruik</a:t>
            </a:r>
            <a:endParaRPr lang="nl-NL" dirty="0"/>
          </a:p>
        </p:txBody>
      </p:sp>
      <p:sp>
        <p:nvSpPr>
          <p:cNvPr id="3" name="Tijdelijke aanduiding voor inhoud 2"/>
          <p:cNvSpPr>
            <a:spLocks noGrp="1"/>
          </p:cNvSpPr>
          <p:nvPr>
            <p:ph idx="1"/>
          </p:nvPr>
        </p:nvSpPr>
        <p:spPr>
          <a:xfrm>
            <a:off x="107504" y="1556792"/>
            <a:ext cx="8856984" cy="4525963"/>
          </a:xfrm>
        </p:spPr>
        <p:txBody>
          <a:bodyPr/>
          <a:lstStyle/>
          <a:p>
            <a:pPr marL="0" indent="0">
              <a:buNone/>
            </a:pPr>
            <a:r>
              <a:rPr lang="nl-NL" dirty="0">
                <a:hlinkClick r:id="rId2"/>
              </a:rPr>
              <a:t>https://</a:t>
            </a:r>
            <a:r>
              <a:rPr lang="nl-NL" dirty="0" smtClean="0">
                <a:hlinkClick r:id="rId2"/>
              </a:rPr>
              <a:t>www.youtube.com/watch?v=hRQMhqTE_k0</a:t>
            </a:r>
            <a:endParaRPr lang="nl-NL" dirty="0" smtClean="0"/>
          </a:p>
          <a:p>
            <a:pPr marL="0" indent="0">
              <a:buNone/>
            </a:pPr>
            <a:endParaRPr lang="nl-NL" dirty="0"/>
          </a:p>
        </p:txBody>
      </p:sp>
    </p:spTree>
    <p:extLst>
      <p:ext uri="{BB962C8B-B14F-4D97-AF65-F5344CB8AC3E}">
        <p14:creationId xmlns:p14="http://schemas.microsoft.com/office/powerpoint/2010/main" val="4114006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161031" y="445738"/>
            <a:ext cx="2952328" cy="98752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3138653" y="476672"/>
            <a:ext cx="2945515" cy="72008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de soort</a:t>
            </a:r>
            <a:endParaRPr lang="nl-NL" sz="5400" b="1" dirty="0">
              <a:effectLst/>
              <a:latin typeface="Century Gothic" panose="020B0502020202020204" pitchFamily="34" charset="0"/>
              <a:ea typeface="Calibri"/>
              <a:cs typeface="Times New Roman"/>
            </a:endParaRPr>
          </a:p>
        </p:txBody>
      </p:sp>
      <p:sp>
        <p:nvSpPr>
          <p:cNvPr id="7" name="Text Box 14"/>
          <p:cNvSpPr txBox="1"/>
          <p:nvPr/>
        </p:nvSpPr>
        <p:spPr>
          <a:xfrm>
            <a:off x="416821" y="3933056"/>
            <a:ext cx="2787027" cy="64807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92209" y="3933056"/>
            <a:ext cx="2787026" cy="64807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de haai</a:t>
            </a:r>
            <a:endParaRPr lang="nl-NL" sz="3200" b="1" dirty="0">
              <a:effectLst/>
              <a:latin typeface="Century Gothic" panose="020B0502020202020204" pitchFamily="34" charset="0"/>
              <a:ea typeface="Calibri"/>
              <a:cs typeface="Times New Roman"/>
            </a:endParaRPr>
          </a:p>
        </p:txBody>
      </p:sp>
      <p:pic>
        <p:nvPicPr>
          <p:cNvPr id="15" name="Afbeelding 14"/>
          <p:cNvPicPr/>
          <p:nvPr/>
        </p:nvPicPr>
        <p:blipFill>
          <a:blip r:embed="rId4"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3" y="476672"/>
            <a:ext cx="2520281" cy="129614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3" y="476672"/>
            <a:ext cx="2448273" cy="129614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rPr>
              <a:t>de dieren of dingen die bij elkaar horen</a:t>
            </a:r>
          </a:p>
          <a:p>
            <a:pPr>
              <a:lnSpc>
                <a:spcPct val="107000"/>
              </a:lnSpc>
              <a:spcAft>
                <a:spcPts val="800"/>
              </a:spcAft>
            </a:pPr>
            <a:endParaRPr lang="nl-NL" sz="1050" dirty="0">
              <a:effectLst/>
              <a:latin typeface="Century Gothic" panose="020B0502020202020204" pitchFamily="34" charset="0"/>
              <a:ea typeface="Calibri"/>
              <a:cs typeface="Times New Roman"/>
            </a:endParaRPr>
          </a:p>
        </p:txBody>
      </p:sp>
      <p:sp>
        <p:nvSpPr>
          <p:cNvPr id="18" name="Text Box 14"/>
          <p:cNvSpPr txBox="1"/>
          <p:nvPr/>
        </p:nvSpPr>
        <p:spPr>
          <a:xfrm>
            <a:off x="3328107" y="3945304"/>
            <a:ext cx="3096344" cy="63582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9" name="Tekstvak 2"/>
          <p:cNvSpPr txBox="1">
            <a:spLocks noChangeArrowheads="1"/>
          </p:cNvSpPr>
          <p:nvPr/>
        </p:nvSpPr>
        <p:spPr bwMode="auto">
          <a:xfrm>
            <a:off x="3369858" y="3957977"/>
            <a:ext cx="3024336" cy="49756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de zeehond</a:t>
            </a:r>
            <a:endParaRPr lang="nl-NL" sz="3200" b="1" dirty="0">
              <a:effectLst/>
              <a:latin typeface="Century Gothic" panose="020B0502020202020204" pitchFamily="34" charset="0"/>
              <a:ea typeface="Calibri"/>
              <a:cs typeface="Times New Roman"/>
            </a:endParaRPr>
          </a:p>
        </p:txBody>
      </p:sp>
      <p:sp>
        <p:nvSpPr>
          <p:cNvPr id="20" name="Text Box 14"/>
          <p:cNvSpPr txBox="1"/>
          <p:nvPr/>
        </p:nvSpPr>
        <p:spPr>
          <a:xfrm>
            <a:off x="6516217" y="3933056"/>
            <a:ext cx="2160240" cy="64807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1" name="Tekstvak 2"/>
          <p:cNvSpPr txBox="1">
            <a:spLocks noChangeArrowheads="1"/>
          </p:cNvSpPr>
          <p:nvPr/>
        </p:nvSpPr>
        <p:spPr bwMode="auto">
          <a:xfrm>
            <a:off x="6372200" y="3957553"/>
            <a:ext cx="2448272" cy="47955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d</a:t>
            </a:r>
            <a:r>
              <a:rPr lang="nl-NL" sz="3200" b="1" dirty="0">
                <a:effectLst/>
                <a:latin typeface="Century Gothic" panose="020B0502020202020204" pitchFamily="34" charset="0"/>
                <a:ea typeface="Calibri"/>
                <a:cs typeface="Times New Roman"/>
              </a:rPr>
              <a:t>e walvis</a:t>
            </a:r>
          </a:p>
        </p:txBody>
      </p:sp>
      <p:pic>
        <p:nvPicPr>
          <p:cNvPr id="23" name="Afbeelding 22"/>
          <p:cNvPicPr/>
          <p:nvPr/>
        </p:nvPicPr>
        <p:blipFill>
          <a:blip r:embed="rId5" cstate="email">
            <a:extLst>
              <a:ext uri="{28A0092B-C50C-407E-A947-70E740481C1C}">
                <a14:useLocalDpi xmlns:a14="http://schemas.microsoft.com/office/drawing/2010/main"/>
              </a:ext>
            </a:extLst>
          </a:blip>
          <a:stretch>
            <a:fillRect/>
          </a:stretch>
        </p:blipFill>
        <p:spPr>
          <a:xfrm rot="21235644">
            <a:off x="5389943" y="3438053"/>
            <a:ext cx="186485" cy="289113"/>
          </a:xfrm>
          <a:prstGeom prst="rect">
            <a:avLst/>
          </a:prstGeom>
        </p:spPr>
      </p:pic>
      <p:pic>
        <p:nvPicPr>
          <p:cNvPr id="24" name="Picture 8" descr="C:\Users\Kosterm\Downloads\shutterstock_390021130.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882728" y="4643603"/>
            <a:ext cx="1889072" cy="132946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Users\Kosterm\Downloads\shutterstock_546481309.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43961" y="4643603"/>
            <a:ext cx="1996191" cy="132946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Users\Kosterm\Downloads\shutterstock_776180275.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6516217" y="4643603"/>
            <a:ext cx="2160240" cy="1317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271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005064"/>
            <a:ext cx="2808311" cy="127710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3448040"/>
            <a:ext cx="2808312" cy="125806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054557"/>
            <a:ext cx="2850773" cy="109452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207234" y="3978367"/>
            <a:ext cx="2850776" cy="133770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benieuwd zijn</a:t>
            </a:r>
            <a:endParaRPr lang="nl-NL" sz="1000" dirty="0">
              <a:effectLst/>
              <a:latin typeface="Century Gothic" panose="020B0502020202020204" pitchFamily="34" charset="0"/>
              <a:ea typeface="Calibri"/>
              <a:cs typeface="Times New Roman"/>
            </a:endParaRPr>
          </a:p>
        </p:txBody>
      </p:sp>
      <p:sp>
        <p:nvSpPr>
          <p:cNvPr id="9" name="Text Box 14"/>
          <p:cNvSpPr txBox="1"/>
          <p:nvPr/>
        </p:nvSpPr>
        <p:spPr>
          <a:xfrm>
            <a:off x="3002597" y="3418211"/>
            <a:ext cx="3138805" cy="104503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t</a:t>
            </a:r>
            <a:r>
              <a:rPr lang="nl-NL" sz="4000" dirty="0">
                <a:effectLst/>
                <a:latin typeface="Century Gothic" panose="020B0502020202020204" pitchFamily="34" charset="0"/>
                <a:ea typeface="Calibri"/>
                <a:cs typeface="Times New Roman"/>
              </a:rPr>
              <a:t>e weten komen</a:t>
            </a:r>
            <a:endParaRPr lang="nl-NL" sz="1000" dirty="0">
              <a:effectLst/>
              <a:latin typeface="Century Gothic" panose="020B0502020202020204" pitchFamily="34" charset="0"/>
              <a:ea typeface="Calibri"/>
              <a:cs typeface="Times New Roman"/>
            </a:endParaRPr>
          </a:p>
        </p:txBody>
      </p:sp>
      <p:sp>
        <p:nvSpPr>
          <p:cNvPr id="10" name="Text Box 14"/>
          <p:cNvSpPr txBox="1"/>
          <p:nvPr/>
        </p:nvSpPr>
        <p:spPr>
          <a:xfrm>
            <a:off x="6012160" y="3205043"/>
            <a:ext cx="2808312" cy="86141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effectLst/>
                <a:latin typeface="Century Gothic" panose="020B0502020202020204" pitchFamily="34" charset="0"/>
                <a:ea typeface="Calibri"/>
                <a:cs typeface="Times New Roman"/>
              </a:rPr>
              <a:t>de kennis</a:t>
            </a:r>
            <a:endParaRPr lang="nl-NL" sz="1000" dirty="0">
              <a:effectLst/>
              <a:latin typeface="Century Gothic" panose="020B0502020202020204" pitchFamily="34" charset="0"/>
              <a:ea typeface="Calibri"/>
              <a:cs typeface="Times New Roman"/>
            </a:endParaRPr>
          </a:p>
        </p:txBody>
      </p:sp>
      <p:sp>
        <p:nvSpPr>
          <p:cNvPr id="12" name="Text Box 14"/>
          <p:cNvSpPr txBox="1"/>
          <p:nvPr/>
        </p:nvSpPr>
        <p:spPr>
          <a:xfrm>
            <a:off x="415810" y="5440480"/>
            <a:ext cx="2642200" cy="91769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395535" y="5433412"/>
            <a:ext cx="2662475" cy="91769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nieuwsgierig zijn</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152113" y="4833970"/>
            <a:ext cx="2933879" cy="141045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131839" y="4826902"/>
            <a:ext cx="2900593" cy="141752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uitzoeken om iets nieuws te weten</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032434" y="4309312"/>
            <a:ext cx="2788038" cy="146646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6134414" y="4309311"/>
            <a:ext cx="2870621" cy="135140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wat je weet doordat je het geleerd hebt</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 xmlns:a16="http://schemas.microsoft.com/office/drawing/2014/main" id="{A831CEA9-0370-430D-9467-ACF5860E8D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293" y="2249289"/>
            <a:ext cx="2488055" cy="1715729"/>
          </a:xfrm>
          <a:prstGeom prst="rect">
            <a:avLst/>
          </a:prstGeom>
        </p:spPr>
      </p:pic>
      <p:pic>
        <p:nvPicPr>
          <p:cNvPr id="19" name="Afbeelding 18" descr="Afbeelding met speelgoed, vectorafbeeldingen&#10;&#10;Automatisch gegenereerde beschrijving">
            <a:extLst>
              <a:ext uri="{FF2B5EF4-FFF2-40B4-BE49-F238E27FC236}">
                <a16:creationId xmlns="" xmlns:a16="http://schemas.microsoft.com/office/drawing/2014/main" id="{FCFA9EF0-EA92-47EA-BD59-C7C3A5ACF2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75856" y="1266917"/>
            <a:ext cx="2542298" cy="2151293"/>
          </a:xfrm>
          <a:prstGeom prst="rect">
            <a:avLst/>
          </a:prstGeom>
        </p:spPr>
      </p:pic>
      <p:pic>
        <p:nvPicPr>
          <p:cNvPr id="21" name="Afbeelding 20">
            <a:extLst>
              <a:ext uri="{FF2B5EF4-FFF2-40B4-BE49-F238E27FC236}">
                <a16:creationId xmlns="" xmlns:a16="http://schemas.microsoft.com/office/drawing/2014/main" id="{2CF102B9-5013-4CBC-A99D-CCCD8FDE5A2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72200" y="686408"/>
            <a:ext cx="2310544" cy="2310544"/>
          </a:xfrm>
          <a:prstGeom prst="rect">
            <a:avLst/>
          </a:prstGeom>
        </p:spPr>
      </p:pic>
      <p:sp>
        <p:nvSpPr>
          <p:cNvPr id="11" name="Text Box 14"/>
          <p:cNvSpPr txBox="1"/>
          <p:nvPr/>
        </p:nvSpPr>
        <p:spPr>
          <a:xfrm>
            <a:off x="621224" y="444609"/>
            <a:ext cx="6543064"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Century Gothic" panose="020B0502020202020204" pitchFamily="34" charset="0"/>
                <a:ea typeface="Calibri"/>
                <a:cs typeface="Times New Roman"/>
              </a:rPr>
              <a:t>Hij </a:t>
            </a:r>
            <a:r>
              <a:rPr lang="nl-NL" sz="2000" i="1" u="sng" dirty="0">
                <a:solidFill>
                  <a:srgbClr val="387038"/>
                </a:solidFill>
                <a:effectLst/>
                <a:latin typeface="Century Gothic" panose="020B0502020202020204" pitchFamily="34" charset="0"/>
                <a:ea typeface="Calibri"/>
                <a:cs typeface="Times New Roman"/>
              </a:rPr>
              <a:t>was benieuwd</a:t>
            </a:r>
            <a:r>
              <a:rPr lang="nl-NL" sz="2000" i="1" dirty="0">
                <a:solidFill>
                  <a:srgbClr val="387038"/>
                </a:solidFill>
                <a:effectLst/>
                <a:latin typeface="Century Gothic" panose="020B0502020202020204" pitchFamily="34" charset="0"/>
                <a:ea typeface="Calibri"/>
                <a:cs typeface="Times New Roman"/>
              </a:rPr>
              <a:t> hoe hij mee kon helpen. Door zijn zoektocht </a:t>
            </a:r>
            <a:r>
              <a:rPr lang="nl-NL" sz="2000" i="1" u="sng" dirty="0">
                <a:solidFill>
                  <a:srgbClr val="387038"/>
                </a:solidFill>
                <a:effectLst/>
                <a:latin typeface="Century Gothic" panose="020B0502020202020204" pitchFamily="34" charset="0"/>
                <a:ea typeface="Calibri"/>
                <a:cs typeface="Times New Roman"/>
              </a:rPr>
              <a:t>kwam hij van alles te weten</a:t>
            </a:r>
            <a:r>
              <a:rPr lang="nl-NL" sz="2000" i="1" dirty="0">
                <a:solidFill>
                  <a:srgbClr val="387038"/>
                </a:solidFill>
                <a:effectLst/>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3984373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0"/>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cxnSp>
        <p:nvCxnSpPr>
          <p:cNvPr id="20" name="Rechte verbindingslijn 19"/>
          <p:cNvCxnSpPr/>
          <p:nvPr/>
        </p:nvCxnSpPr>
        <p:spPr>
          <a:xfrm>
            <a:off x="3525897" y="1056005"/>
            <a:ext cx="501333" cy="15172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p:nvCxnSpPr>
        <p:spPr>
          <a:xfrm flipH="1">
            <a:off x="5110540" y="1266235"/>
            <a:ext cx="1882776" cy="13070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a:endCxn id="40" idx="0"/>
          </p:cNvCxnSpPr>
          <p:nvPr/>
        </p:nvCxnSpPr>
        <p:spPr>
          <a:xfrm flipH="1">
            <a:off x="1568873" y="2998515"/>
            <a:ext cx="566058" cy="15106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 Box 14"/>
          <p:cNvSpPr txBox="1"/>
          <p:nvPr/>
        </p:nvSpPr>
        <p:spPr>
          <a:xfrm>
            <a:off x="1357055" y="2132856"/>
            <a:ext cx="5251597" cy="8051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4" name="Text Box 14"/>
          <p:cNvSpPr txBox="1"/>
          <p:nvPr/>
        </p:nvSpPr>
        <p:spPr>
          <a:xfrm>
            <a:off x="1189805" y="2055882"/>
            <a:ext cx="5586095" cy="94107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nl-NL" sz="5400" b="1" kern="1200" dirty="0" smtClean="0">
                <a:solidFill>
                  <a:srgbClr val="000000"/>
                </a:solidFill>
                <a:effectLst/>
                <a:latin typeface="Century Gothic" panose="020B0502020202020204" pitchFamily="34" charset="0"/>
                <a:ea typeface="Calibri"/>
              </a:rPr>
              <a:t>de waarneming</a:t>
            </a:r>
            <a:endParaRPr lang="nl-NL" sz="1200" dirty="0">
              <a:effectLst/>
              <a:latin typeface="Century Gothic" panose="020B0502020202020204" pitchFamily="34" charset="0"/>
              <a:ea typeface="Times New Roman"/>
            </a:endParaRPr>
          </a:p>
        </p:txBody>
      </p:sp>
      <p:cxnSp>
        <p:nvCxnSpPr>
          <p:cNvPr id="25" name="Rechte verbindingslijn 24"/>
          <p:cNvCxnSpPr/>
          <p:nvPr/>
        </p:nvCxnSpPr>
        <p:spPr>
          <a:xfrm>
            <a:off x="4984181" y="3212976"/>
            <a:ext cx="1896113" cy="8072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 Box 14"/>
          <p:cNvSpPr txBox="1"/>
          <p:nvPr/>
        </p:nvSpPr>
        <p:spPr>
          <a:xfrm>
            <a:off x="6335810" y="4011592"/>
            <a:ext cx="2480769" cy="60642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en-US" sz="4800" kern="1200">
                <a:solidFill>
                  <a:srgbClr val="000000"/>
                </a:solidFill>
                <a:effectLst/>
                <a:latin typeface="Century Gothic" panose="020B0502020202020204" pitchFamily="34" charset="0"/>
                <a:ea typeface="Calibri"/>
              </a:rPr>
              <a:t> </a:t>
            </a:r>
            <a:endParaRPr lang="nl-NL" sz="1200">
              <a:effectLst/>
              <a:latin typeface="Century Gothic" panose="020B0502020202020204" pitchFamily="34" charset="0"/>
              <a:ea typeface="Times New Roman"/>
            </a:endParaRPr>
          </a:p>
        </p:txBody>
      </p:sp>
      <p:sp>
        <p:nvSpPr>
          <p:cNvPr id="26" name="Text Box 14"/>
          <p:cNvSpPr txBox="1"/>
          <p:nvPr/>
        </p:nvSpPr>
        <p:spPr>
          <a:xfrm>
            <a:off x="6335810" y="4005064"/>
            <a:ext cx="2556670" cy="606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nl-NL" sz="3600" kern="1200" dirty="0" smtClean="0">
                <a:solidFill>
                  <a:srgbClr val="000000"/>
                </a:solidFill>
                <a:effectLst/>
                <a:latin typeface="Century Gothic" panose="020B0502020202020204" pitchFamily="34" charset="0"/>
                <a:ea typeface="Calibri"/>
              </a:rPr>
              <a:t>het beeld</a:t>
            </a:r>
            <a:endParaRPr lang="nl-NL" sz="1200" dirty="0">
              <a:effectLst/>
              <a:latin typeface="Century Gothic" panose="020B0502020202020204" pitchFamily="34" charset="0"/>
              <a:ea typeface="Times New Roman"/>
            </a:endParaRPr>
          </a:p>
        </p:txBody>
      </p:sp>
      <p:sp>
        <p:nvSpPr>
          <p:cNvPr id="39" name="Text Box 14"/>
          <p:cNvSpPr txBox="1"/>
          <p:nvPr/>
        </p:nvSpPr>
        <p:spPr>
          <a:xfrm>
            <a:off x="2434967" y="508680"/>
            <a:ext cx="2454910" cy="60642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en-US" sz="4800" kern="1200">
                <a:solidFill>
                  <a:srgbClr val="000000"/>
                </a:solidFill>
                <a:effectLst/>
                <a:latin typeface="Century Gothic" panose="020B0502020202020204" pitchFamily="34" charset="0"/>
                <a:ea typeface="Calibri"/>
              </a:rPr>
              <a:t> </a:t>
            </a:r>
            <a:endParaRPr lang="nl-NL" sz="1200">
              <a:effectLst/>
              <a:latin typeface="Century Gothic" panose="020B0502020202020204" pitchFamily="34" charset="0"/>
              <a:ea typeface="Times New Roman"/>
            </a:endParaRPr>
          </a:p>
        </p:txBody>
      </p:sp>
      <p:sp>
        <p:nvSpPr>
          <p:cNvPr id="27" name="Text Box 14"/>
          <p:cNvSpPr txBox="1"/>
          <p:nvPr/>
        </p:nvSpPr>
        <p:spPr>
          <a:xfrm>
            <a:off x="2411760" y="508680"/>
            <a:ext cx="2536190" cy="606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nl-NL" sz="3600" kern="1200" dirty="0" smtClean="0">
                <a:solidFill>
                  <a:srgbClr val="000000"/>
                </a:solidFill>
                <a:effectLst/>
                <a:latin typeface="Century Gothic" panose="020B0502020202020204" pitchFamily="34" charset="0"/>
                <a:ea typeface="Calibri"/>
              </a:rPr>
              <a:t>het geluid</a:t>
            </a:r>
            <a:endParaRPr lang="nl-NL" sz="1200" dirty="0">
              <a:effectLst/>
              <a:latin typeface="Century Gothic" panose="020B0502020202020204" pitchFamily="34" charset="0"/>
              <a:ea typeface="Times New Roman"/>
            </a:endParaRPr>
          </a:p>
        </p:txBody>
      </p:sp>
      <p:sp>
        <p:nvSpPr>
          <p:cNvPr id="40" name="Text Box 14"/>
          <p:cNvSpPr txBox="1"/>
          <p:nvPr/>
        </p:nvSpPr>
        <p:spPr>
          <a:xfrm>
            <a:off x="531486" y="4509120"/>
            <a:ext cx="2074773" cy="60642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en-US" sz="4800" kern="1200">
                <a:solidFill>
                  <a:srgbClr val="000000"/>
                </a:solidFill>
                <a:effectLst/>
                <a:latin typeface="Century Gothic" panose="020B0502020202020204" pitchFamily="34" charset="0"/>
                <a:ea typeface="Calibri"/>
              </a:rPr>
              <a:t> </a:t>
            </a:r>
            <a:endParaRPr lang="nl-NL" sz="1200">
              <a:effectLst/>
              <a:latin typeface="Century Gothic" panose="020B0502020202020204" pitchFamily="34" charset="0"/>
              <a:ea typeface="Times New Roman"/>
            </a:endParaRPr>
          </a:p>
        </p:txBody>
      </p:sp>
      <p:sp>
        <p:nvSpPr>
          <p:cNvPr id="28" name="Text Box 14"/>
          <p:cNvSpPr txBox="1"/>
          <p:nvPr/>
        </p:nvSpPr>
        <p:spPr>
          <a:xfrm>
            <a:off x="553011" y="4509121"/>
            <a:ext cx="2074773" cy="606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nl-NL" sz="3600" kern="1200" dirty="0" smtClean="0">
                <a:solidFill>
                  <a:srgbClr val="000000"/>
                </a:solidFill>
                <a:effectLst/>
                <a:latin typeface="Century Gothic" panose="020B0502020202020204" pitchFamily="34" charset="0"/>
                <a:ea typeface="Calibri"/>
              </a:rPr>
              <a:t>de geur</a:t>
            </a:r>
            <a:endParaRPr lang="nl-NL" sz="1200" dirty="0">
              <a:effectLst/>
              <a:latin typeface="Century Gothic" panose="020B0502020202020204" pitchFamily="34" charset="0"/>
              <a:ea typeface="Times New Roman"/>
            </a:endParaRPr>
          </a:p>
        </p:txBody>
      </p:sp>
      <p:sp>
        <p:nvSpPr>
          <p:cNvPr id="41" name="Text Box 14"/>
          <p:cNvSpPr txBox="1"/>
          <p:nvPr/>
        </p:nvSpPr>
        <p:spPr>
          <a:xfrm>
            <a:off x="5932237" y="1081047"/>
            <a:ext cx="2910292" cy="60642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en-US" sz="4800" kern="1200">
                <a:solidFill>
                  <a:srgbClr val="000000"/>
                </a:solidFill>
                <a:effectLst/>
                <a:latin typeface="Century Gothic" panose="020B0502020202020204" pitchFamily="34" charset="0"/>
                <a:ea typeface="Calibri"/>
              </a:rPr>
              <a:t> </a:t>
            </a:r>
            <a:endParaRPr lang="nl-NL" sz="1200">
              <a:effectLst/>
              <a:latin typeface="Century Gothic" panose="020B0502020202020204" pitchFamily="34" charset="0"/>
              <a:ea typeface="Times New Roman"/>
            </a:endParaRPr>
          </a:p>
        </p:txBody>
      </p:sp>
      <p:sp>
        <p:nvSpPr>
          <p:cNvPr id="31" name="Text Box 14"/>
          <p:cNvSpPr txBox="1"/>
          <p:nvPr/>
        </p:nvSpPr>
        <p:spPr>
          <a:xfrm>
            <a:off x="5925599" y="1052736"/>
            <a:ext cx="2966881" cy="606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nl-NL" sz="3600" kern="1200" dirty="0" smtClean="0">
                <a:solidFill>
                  <a:srgbClr val="000000"/>
                </a:solidFill>
                <a:effectLst/>
                <a:latin typeface="Century Gothic" panose="020B0502020202020204" pitchFamily="34" charset="0"/>
                <a:ea typeface="Calibri"/>
              </a:rPr>
              <a:t>de structuur</a:t>
            </a:r>
            <a:endParaRPr lang="nl-NL" sz="1200" dirty="0">
              <a:effectLst/>
              <a:latin typeface="Century Gothic" panose="020B0502020202020204" pitchFamily="34" charset="0"/>
              <a:ea typeface="Times New Roman"/>
            </a:endParaRPr>
          </a:p>
        </p:txBody>
      </p:sp>
      <p:pic>
        <p:nvPicPr>
          <p:cNvPr id="33" name="Picture 2" descr="C:\Users\Kosterm\Downloads\shutterstock_1165184785.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2664526" y="4253910"/>
            <a:ext cx="2319655" cy="1549400"/>
          </a:xfrm>
          <a:prstGeom prst="rect">
            <a:avLst/>
          </a:prstGeom>
          <a:noFill/>
        </p:spPr>
      </p:pic>
      <p:pic>
        <p:nvPicPr>
          <p:cNvPr id="34" name="Picture 3" descr="C:\Users\Kosterm\Downloads\shutterstock_1011373993.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6880294" y="4671105"/>
            <a:ext cx="186817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Kosterm\Downloads\shutterstock_1296538723.jpg"/>
          <p:cNvPicPr/>
          <p:nvPr/>
        </p:nvPicPr>
        <p:blipFill>
          <a:blip r:embed="rId6" cstate="email">
            <a:extLst>
              <a:ext uri="{28A0092B-C50C-407E-A947-70E740481C1C}">
                <a14:useLocalDpi xmlns:a14="http://schemas.microsoft.com/office/drawing/2010/main"/>
              </a:ext>
            </a:extLst>
          </a:blip>
          <a:srcRect/>
          <a:stretch>
            <a:fillRect/>
          </a:stretch>
        </p:blipFill>
        <p:spPr bwMode="auto">
          <a:xfrm>
            <a:off x="6732240" y="1700808"/>
            <a:ext cx="1990089" cy="129770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descr="C:\Users\Kosterm\Downloads\shutterstock_599358509.jpg"/>
          <p:cNvPicPr/>
          <p:nvPr/>
        </p:nvPicPr>
        <p:blipFill rotWithShape="1">
          <a:blip r:embed="rId7" cstate="email">
            <a:extLst>
              <a:ext uri="{28A0092B-C50C-407E-A947-70E740481C1C}">
                <a14:useLocalDpi xmlns:a14="http://schemas.microsoft.com/office/drawing/2010/main"/>
              </a:ext>
            </a:extLst>
          </a:blip>
          <a:srcRect/>
          <a:stretch/>
        </p:blipFill>
        <p:spPr bwMode="auto">
          <a:xfrm>
            <a:off x="971600" y="398190"/>
            <a:ext cx="1377950" cy="1497330"/>
          </a:xfrm>
          <a:prstGeom prst="rect">
            <a:avLst/>
          </a:prstGeom>
          <a:noFill/>
        </p:spPr>
      </p:pic>
      <p:sp>
        <p:nvSpPr>
          <p:cNvPr id="29" name="Text Box 14"/>
          <p:cNvSpPr txBox="1"/>
          <p:nvPr/>
        </p:nvSpPr>
        <p:spPr>
          <a:xfrm>
            <a:off x="1361637" y="2978950"/>
            <a:ext cx="4146467" cy="95410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30" name="Tekstvak 29"/>
          <p:cNvSpPr txBox="1"/>
          <p:nvPr/>
        </p:nvSpPr>
        <p:spPr>
          <a:xfrm>
            <a:off x="1403648" y="2978949"/>
            <a:ext cx="3888432" cy="954107"/>
          </a:xfrm>
          <a:prstGeom prst="rect">
            <a:avLst/>
          </a:prstGeom>
          <a:noFill/>
        </p:spPr>
        <p:txBody>
          <a:bodyPr wrap="square" rtlCol="0">
            <a:spAutoFit/>
          </a:bodyPr>
          <a:lstStyle/>
          <a:p>
            <a:r>
              <a:rPr lang="nl-NL" sz="2800" dirty="0">
                <a:latin typeface="Century Gothic" panose="020B0502020202020204" pitchFamily="34" charset="0"/>
              </a:rPr>
              <a:t>= iets wat je ziet, ruikt, hoort of voelt</a:t>
            </a:r>
          </a:p>
        </p:txBody>
      </p:sp>
    </p:spTree>
    <p:extLst>
      <p:ext uri="{BB962C8B-B14F-4D97-AF65-F5344CB8AC3E}">
        <p14:creationId xmlns:p14="http://schemas.microsoft.com/office/powerpoint/2010/main" val="1911539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4519"/>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969794" y="2132856"/>
            <a:ext cx="3682326"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1835696" y="2132856"/>
            <a:ext cx="4010322"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b="1" dirty="0">
                <a:latin typeface="Century Gothic" panose="020B0502020202020204" pitchFamily="34" charset="0"/>
                <a:ea typeface="Calibri"/>
                <a:cs typeface="Times New Roman"/>
              </a:rPr>
              <a:t>herkennen</a:t>
            </a:r>
            <a:endParaRPr lang="nl-NL" sz="105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381285" y="2840971"/>
            <a:ext cx="1412879" cy="1191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203973" y="1432346"/>
            <a:ext cx="1642046" cy="7005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79915" y="4190241"/>
            <a:ext cx="3396541"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301998" y="4166827"/>
            <a:ext cx="342012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silhouet</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824028" y="589841"/>
            <a:ext cx="385242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713813" y="517833"/>
            <a:ext cx="4093696"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contouren</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279642" y="4054486"/>
            <a:ext cx="250170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279642" y="4054486"/>
            <a:ext cx="2514522"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geluid</a:t>
            </a:r>
            <a:endParaRPr lang="nl-NL" sz="360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4824028" y="1151746"/>
            <a:ext cx="3852428" cy="47705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9" name="Tekstvak 18"/>
          <p:cNvSpPr txBox="1"/>
          <p:nvPr/>
        </p:nvSpPr>
        <p:spPr>
          <a:xfrm>
            <a:off x="4798059" y="1105580"/>
            <a:ext cx="4012626" cy="523220"/>
          </a:xfrm>
          <a:prstGeom prst="rect">
            <a:avLst/>
          </a:prstGeom>
          <a:noFill/>
        </p:spPr>
        <p:txBody>
          <a:bodyPr wrap="square" rtlCol="0">
            <a:spAutoFit/>
          </a:bodyPr>
          <a:lstStyle/>
          <a:p>
            <a:r>
              <a:rPr lang="nl-NL" sz="2800" dirty="0">
                <a:latin typeface="Century Gothic" panose="020B0502020202020204" pitchFamily="34" charset="0"/>
              </a:rPr>
              <a:t>= de omtrek, de vorm</a:t>
            </a:r>
          </a:p>
        </p:txBody>
      </p:sp>
      <p:sp>
        <p:nvSpPr>
          <p:cNvPr id="20" name="Text Box 14"/>
          <p:cNvSpPr txBox="1"/>
          <p:nvPr/>
        </p:nvSpPr>
        <p:spPr>
          <a:xfrm>
            <a:off x="5279914" y="4797152"/>
            <a:ext cx="3396541" cy="10081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3" name="Tekstvak 2"/>
          <p:cNvSpPr txBox="1"/>
          <p:nvPr/>
        </p:nvSpPr>
        <p:spPr>
          <a:xfrm>
            <a:off x="5364087" y="4797152"/>
            <a:ext cx="3096345" cy="954107"/>
          </a:xfrm>
          <a:prstGeom prst="rect">
            <a:avLst/>
          </a:prstGeom>
          <a:noFill/>
        </p:spPr>
        <p:txBody>
          <a:bodyPr wrap="square" rtlCol="0">
            <a:spAutoFit/>
          </a:bodyPr>
          <a:lstStyle/>
          <a:p>
            <a:r>
              <a:rPr lang="nl-NL" sz="2800" dirty="0">
                <a:latin typeface="Century Gothic" panose="020B0502020202020204" pitchFamily="34" charset="0"/>
              </a:rPr>
              <a:t>= het schaduwbeeld</a:t>
            </a:r>
          </a:p>
        </p:txBody>
      </p:sp>
      <p:pic>
        <p:nvPicPr>
          <p:cNvPr id="1026" name="Picture 2" descr="Olifanten olifant stickers muurstickers raamstickers raamfolie"/>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203848" y="4437762"/>
            <a:ext cx="2000250" cy="15115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troon olifant - Hobby.blogo.n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426344">
            <a:off x="2771219" y="528575"/>
            <a:ext cx="1960622" cy="119233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asg\Downloads\shutterstock_1076322395.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5537" y="4693140"/>
            <a:ext cx="1800200" cy="1231336"/>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14"/>
          <p:cNvSpPr txBox="1"/>
          <p:nvPr/>
        </p:nvSpPr>
        <p:spPr>
          <a:xfrm>
            <a:off x="1955918" y="2879287"/>
            <a:ext cx="4248472" cy="95410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3" name="Tekstvak 22"/>
          <p:cNvSpPr txBox="1"/>
          <p:nvPr/>
        </p:nvSpPr>
        <p:spPr>
          <a:xfrm>
            <a:off x="1999834" y="2862574"/>
            <a:ext cx="5184576" cy="954107"/>
          </a:xfrm>
          <a:prstGeom prst="rect">
            <a:avLst/>
          </a:prstGeom>
          <a:noFill/>
        </p:spPr>
        <p:txBody>
          <a:bodyPr wrap="square" rtlCol="0">
            <a:spAutoFit/>
          </a:bodyPr>
          <a:lstStyle/>
          <a:p>
            <a:r>
              <a:rPr lang="nl-NL" sz="2800" dirty="0">
                <a:latin typeface="Century Gothic" panose="020B0502020202020204" pitchFamily="34" charset="0"/>
              </a:rPr>
              <a:t>= iets of iemand zien en weten wie of wat het is</a:t>
            </a:r>
          </a:p>
        </p:txBody>
      </p:sp>
    </p:spTree>
    <p:extLst>
      <p:ext uri="{BB962C8B-B14F-4D97-AF65-F5344CB8AC3E}">
        <p14:creationId xmlns:p14="http://schemas.microsoft.com/office/powerpoint/2010/main" val="1399552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12283" y="-99392"/>
            <a:ext cx="9264803" cy="6632585"/>
          </a:xfrm>
          <a:prstGeom prst="rect">
            <a:avLst/>
          </a:prstGeom>
          <a:noFill/>
        </p:spPr>
        <p:txBody>
          <a:bodyPr wrap="square" rtlCol="0">
            <a:spAutoFit/>
          </a:bodyPr>
          <a:lstStyle/>
          <a:p>
            <a:pPr fontAlgn="t"/>
            <a:r>
              <a:rPr lang="nl-NL" sz="8000" b="1" u="sng" dirty="0">
                <a:solidFill>
                  <a:prstClr val="black"/>
                </a:solidFill>
                <a:latin typeface="Century Gothic" panose="020B0502020202020204" pitchFamily="34" charset="0"/>
              </a:rPr>
              <a:t>doorgeven aan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laten weten aan</a:t>
            </a:r>
          </a:p>
          <a:p>
            <a:pPr lvl="0"/>
            <a:endParaRPr lang="nl-NL" sz="1600" i="1" dirty="0">
              <a:solidFill>
                <a:srgbClr val="00B050"/>
              </a:solidFill>
              <a:latin typeface="Century Gothic" panose="020B0502020202020204" pitchFamily="34" charset="0"/>
            </a:endParaRPr>
          </a:p>
          <a:p>
            <a:pPr lvl="0"/>
            <a:endParaRPr lang="nl-NL" sz="1000" i="1" dirty="0">
              <a:solidFill>
                <a:srgbClr val="00B050"/>
              </a:solidFill>
              <a:latin typeface="Century Gothic" panose="020B0502020202020204" pitchFamily="34" charset="0"/>
            </a:endParaRPr>
          </a:p>
          <a:p>
            <a:pPr lvl="0"/>
            <a:endParaRPr lang="nl-NL" sz="1000" i="1" dirty="0">
              <a:solidFill>
                <a:srgbClr val="00B050"/>
              </a:solidFill>
              <a:latin typeface="Century Gothic" panose="020B0502020202020204" pitchFamily="34" charset="0"/>
            </a:endParaRPr>
          </a:p>
          <a:p>
            <a:pPr lvl="0"/>
            <a:endParaRPr lang="nl-NL" sz="1000" i="1" dirty="0">
              <a:solidFill>
                <a:srgbClr val="00B050"/>
              </a:solidFill>
              <a:latin typeface="Century Gothic" panose="020B0502020202020204" pitchFamily="34" charset="0"/>
            </a:endParaRPr>
          </a:p>
          <a:p>
            <a:pPr lvl="0"/>
            <a:endParaRPr lang="nl-NL" sz="1000" i="1" dirty="0">
              <a:solidFill>
                <a:srgbClr val="00B050"/>
              </a:solidFill>
              <a:latin typeface="Century Gothic" panose="020B0502020202020204" pitchFamily="34" charset="0"/>
            </a:endParaRPr>
          </a:p>
          <a:p>
            <a:pPr lvl="0"/>
            <a:endParaRPr lang="nl-NL" sz="1000" i="1" dirty="0">
              <a:solidFill>
                <a:srgbClr val="00B050"/>
              </a:solidFill>
              <a:latin typeface="Century Gothic" panose="020B0502020202020204" pitchFamily="34" charset="0"/>
            </a:endParaRPr>
          </a:p>
          <a:p>
            <a:pPr lvl="0"/>
            <a:endParaRPr lang="nl-NL" sz="1000" i="1" dirty="0">
              <a:solidFill>
                <a:srgbClr val="00B050"/>
              </a:solidFill>
              <a:latin typeface="Century Gothic" panose="020B0502020202020204" pitchFamily="34" charset="0"/>
            </a:endParaRPr>
          </a:p>
          <a:p>
            <a:pPr lvl="0"/>
            <a:endParaRPr lang="nl-NL" sz="1000" i="1" dirty="0">
              <a:solidFill>
                <a:srgbClr val="00B050"/>
              </a:solidFill>
              <a:latin typeface="Century Gothic" panose="020B0502020202020204" pitchFamily="34" charset="0"/>
            </a:endParaRPr>
          </a:p>
          <a:p>
            <a:pPr lvl="0"/>
            <a:endParaRPr lang="nl-NL" sz="1000" i="1" dirty="0">
              <a:solidFill>
                <a:srgbClr val="00B050"/>
              </a:solidFill>
              <a:latin typeface="Century Gothic" panose="020B0502020202020204" pitchFamily="34" charset="0"/>
            </a:endParaRPr>
          </a:p>
          <a:p>
            <a:pPr lvl="0"/>
            <a:endParaRPr lang="nl-NL" sz="1000" i="1" dirty="0">
              <a:solidFill>
                <a:srgbClr val="00B050"/>
              </a:solidFill>
              <a:latin typeface="Century Gothic" panose="020B0502020202020204" pitchFamily="34" charset="0"/>
            </a:endParaRPr>
          </a:p>
          <a:p>
            <a:pPr lvl="0"/>
            <a:endParaRPr lang="nl-NL" sz="1000" i="1" dirty="0">
              <a:solidFill>
                <a:srgbClr val="00B050"/>
              </a:solidFill>
              <a:latin typeface="Century Gothic" panose="020B0502020202020204" pitchFamily="34" charset="0"/>
            </a:endParaRPr>
          </a:p>
          <a:p>
            <a:pPr lvl="0"/>
            <a:endParaRPr lang="nl-NL" sz="1000" i="1" dirty="0">
              <a:solidFill>
                <a:srgbClr val="00B050"/>
              </a:solidFill>
              <a:latin typeface="Century Gothic" panose="020B0502020202020204" pitchFamily="34" charset="0"/>
            </a:endParaRPr>
          </a:p>
          <a:p>
            <a:pPr lvl="0"/>
            <a:endParaRPr lang="nl-NL" sz="1000" i="1" dirty="0">
              <a:solidFill>
                <a:srgbClr val="00B050"/>
              </a:solidFill>
              <a:latin typeface="Century Gothic" panose="020B0502020202020204" pitchFamily="34" charset="0"/>
            </a:endParaRPr>
          </a:p>
          <a:p>
            <a:pPr lvl="0"/>
            <a:endParaRPr lang="nl-NL" sz="1000" i="1" dirty="0">
              <a:solidFill>
                <a:srgbClr val="00B050"/>
              </a:solidFill>
              <a:latin typeface="Century Gothic" panose="020B0502020202020204" pitchFamily="34" charset="0"/>
            </a:endParaRPr>
          </a:p>
          <a:p>
            <a:pPr lvl="0"/>
            <a:endParaRPr lang="nl-NL" sz="1000" i="1" dirty="0">
              <a:solidFill>
                <a:srgbClr val="00B050"/>
              </a:solidFill>
              <a:latin typeface="Century Gothic" panose="020B0502020202020204" pitchFamily="34" charset="0"/>
            </a:endParaRPr>
          </a:p>
          <a:p>
            <a:pPr lvl="0"/>
            <a:endParaRPr lang="nl-NL" sz="1000" i="1" dirty="0">
              <a:solidFill>
                <a:srgbClr val="00B050"/>
              </a:solidFill>
              <a:latin typeface="Century Gothic" panose="020B0502020202020204" pitchFamily="34" charset="0"/>
            </a:endParaRPr>
          </a:p>
          <a:p>
            <a:pPr lvl="0"/>
            <a:endParaRPr lang="nl-NL" sz="1000" i="1" dirty="0">
              <a:solidFill>
                <a:srgbClr val="00B050"/>
              </a:solidFill>
              <a:latin typeface="Century Gothic" panose="020B0502020202020204" pitchFamily="34" charset="0"/>
            </a:endParaRPr>
          </a:p>
          <a:p>
            <a:pPr lvl="0"/>
            <a:endParaRPr lang="nl-NL" sz="1000" i="1" dirty="0">
              <a:solidFill>
                <a:srgbClr val="00B050"/>
              </a:solidFill>
              <a:latin typeface="Century Gothic" panose="020B0502020202020204" pitchFamily="34" charset="0"/>
            </a:endParaRPr>
          </a:p>
          <a:p>
            <a:pPr lvl="0"/>
            <a:endParaRPr lang="nl-NL" sz="1000" i="1" dirty="0">
              <a:solidFill>
                <a:srgbClr val="00B050"/>
              </a:solidFill>
              <a:latin typeface="Century Gothic" panose="020B0502020202020204" pitchFamily="34" charset="0"/>
            </a:endParaRPr>
          </a:p>
          <a:p>
            <a:pPr lvl="0"/>
            <a:endParaRPr lang="nl-NL" sz="1000" i="1" dirty="0">
              <a:solidFill>
                <a:srgbClr val="00B050"/>
              </a:solidFill>
              <a:latin typeface="Century Gothic" panose="020B0502020202020204" pitchFamily="34" charset="0"/>
            </a:endParaRPr>
          </a:p>
          <a:p>
            <a:pPr lvl="0"/>
            <a:endParaRPr lang="nl-NL" sz="1000" i="1" dirty="0">
              <a:solidFill>
                <a:srgbClr val="00B050"/>
              </a:solidFill>
              <a:latin typeface="Century Gothic" panose="020B0502020202020204" pitchFamily="34" charset="0"/>
            </a:endParaRPr>
          </a:p>
          <a:p>
            <a:pPr lvl="0"/>
            <a:endParaRPr lang="nl-NL" sz="1000" i="1" dirty="0">
              <a:solidFill>
                <a:srgbClr val="00B050"/>
              </a:solidFill>
              <a:latin typeface="Century Gothic" panose="020B0502020202020204" pitchFamily="34" charset="0"/>
            </a:endParaRPr>
          </a:p>
          <a:p>
            <a:pPr lvl="0"/>
            <a:endParaRPr lang="nl-NL" sz="1100" i="1" dirty="0">
              <a:solidFill>
                <a:srgbClr val="00B050"/>
              </a:solidFill>
              <a:latin typeface="Century Gothic" panose="020B0502020202020204" pitchFamily="34" charset="0"/>
            </a:endParaRPr>
          </a:p>
          <a:p>
            <a:pPr lvl="0"/>
            <a:r>
              <a:rPr lang="nl-NL" sz="3000" i="1" dirty="0">
                <a:solidFill>
                  <a:srgbClr val="00B050"/>
                </a:solidFill>
                <a:latin typeface="Century Gothic" panose="020B0502020202020204" pitchFamily="34" charset="0"/>
              </a:rPr>
              <a:t>Mijn vriend heeft de website </a:t>
            </a:r>
            <a:r>
              <a:rPr lang="nl-NL" sz="3000" i="1" u="sng" dirty="0">
                <a:solidFill>
                  <a:srgbClr val="00B050"/>
                </a:solidFill>
                <a:latin typeface="Century Gothic" panose="020B0502020202020204" pitchFamily="34" charset="0"/>
              </a:rPr>
              <a:t>aan mij doorgegeven</a:t>
            </a:r>
            <a:r>
              <a:rPr lang="nl-NL" sz="3000" i="1" dirty="0">
                <a:solidFill>
                  <a:srgbClr val="00B050"/>
                </a:solidFill>
                <a:latin typeface="Century Gothic" panose="020B0502020202020204" pitchFamily="34" charset="0"/>
              </a:rPr>
              <a:t>.</a:t>
            </a:r>
            <a:endParaRPr lang="nl-NL" sz="3000" i="1" dirty="0">
              <a:solidFill>
                <a:prstClr val="black"/>
              </a:solidFill>
              <a:latin typeface="Century Gothic" panose="020B0502020202020204" pitchFamily="34" charset="0"/>
            </a:endParaRPr>
          </a:p>
        </p:txBody>
      </p:sp>
      <p:pic>
        <p:nvPicPr>
          <p:cNvPr id="6" name="Picture 2" descr="C:\Users\Kosterm\Downloads\shutterstock_1482459626.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3528" y="2060848"/>
            <a:ext cx="5077642" cy="3391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162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12283" y="-99392"/>
            <a:ext cx="9264803" cy="4108817"/>
          </a:xfrm>
          <a:prstGeom prst="rect">
            <a:avLst/>
          </a:prstGeom>
          <a:noFill/>
        </p:spPr>
        <p:txBody>
          <a:bodyPr wrap="square" rtlCol="0">
            <a:spAutoFit/>
          </a:bodyPr>
          <a:lstStyle/>
          <a:p>
            <a:pPr fontAlgn="t"/>
            <a:r>
              <a:rPr lang="nl-NL" sz="8000" b="1" u="sng" dirty="0">
                <a:solidFill>
                  <a:prstClr val="black"/>
                </a:solidFill>
                <a:latin typeface="Century Gothic" panose="020B0502020202020204" pitchFamily="34" charset="0"/>
              </a:rPr>
              <a:t>het formulier</a:t>
            </a:r>
          </a:p>
          <a:p>
            <a:pPr fontAlgn="t"/>
            <a:r>
              <a:rPr lang="nl-NL" sz="4800" dirty="0">
                <a:solidFill>
                  <a:prstClr val="black"/>
                </a:solidFill>
                <a:latin typeface="Century Gothic" panose="020B0502020202020204" pitchFamily="34" charset="0"/>
              </a:rPr>
              <a:t>= het vel papier met vragen die je op het papier moet beantwoorden</a:t>
            </a:r>
            <a:endParaRPr lang="nl-NL" sz="1100" i="1" dirty="0">
              <a:solidFill>
                <a:srgbClr val="00B050"/>
              </a:solidFill>
              <a:latin typeface="Century Gothic" panose="020B0502020202020204" pitchFamily="34" charset="0"/>
            </a:endParaRPr>
          </a:p>
          <a:p>
            <a:pPr lvl="0"/>
            <a:endParaRPr lang="nl-NL" sz="1600" i="1" dirty="0">
              <a:solidFill>
                <a:srgbClr val="00B050"/>
              </a:solidFill>
              <a:latin typeface="Century Gothic" panose="020B0502020202020204" pitchFamily="34" charset="0"/>
            </a:endParaRPr>
          </a:p>
          <a:p>
            <a:pPr lvl="0"/>
            <a:endParaRPr lang="nl-NL" sz="1000" i="1" dirty="0">
              <a:solidFill>
                <a:srgbClr val="00B050"/>
              </a:solidFill>
              <a:latin typeface="Century Gothic" panose="020B0502020202020204" pitchFamily="34" charset="0"/>
            </a:endParaRPr>
          </a:p>
          <a:p>
            <a:pPr lvl="0"/>
            <a:endParaRPr lang="nl-NL" sz="1100" i="1" dirty="0">
              <a:solidFill>
                <a:srgbClr val="00B050"/>
              </a:solidFill>
              <a:latin typeface="Century Gothic" panose="020B0502020202020204" pitchFamily="34" charset="0"/>
            </a:endParaRPr>
          </a:p>
        </p:txBody>
      </p:sp>
      <p:sp>
        <p:nvSpPr>
          <p:cNvPr id="9" name="Tekstvak 8"/>
          <p:cNvSpPr txBox="1"/>
          <p:nvPr/>
        </p:nvSpPr>
        <p:spPr>
          <a:xfrm>
            <a:off x="0" y="2708920"/>
            <a:ext cx="9264803" cy="3970318"/>
          </a:xfrm>
          <a:prstGeom prst="rect">
            <a:avLst/>
          </a:prstGeom>
          <a:noFill/>
        </p:spPr>
        <p:txBody>
          <a:bodyPr wrap="square" rtlCol="0">
            <a:spAutoFit/>
          </a:bodyPr>
          <a:lstStyle/>
          <a:p>
            <a:pPr fontAlgn="t"/>
            <a:r>
              <a:rPr lang="nl-NL" sz="4800" dirty="0">
                <a:solidFill>
                  <a:prstClr val="black"/>
                </a:solidFill>
                <a:latin typeface="Century Gothic" panose="020B0502020202020204" pitchFamily="34" charset="0"/>
              </a:rPr>
              <a:t> </a:t>
            </a:r>
          </a:p>
          <a:p>
            <a:pPr fontAlgn="t"/>
            <a:endParaRPr lang="nl-NL" sz="4800" i="1" dirty="0">
              <a:solidFill>
                <a:prstClr val="black"/>
              </a:solidFill>
              <a:latin typeface="Century Gothic" panose="020B0502020202020204" pitchFamily="34" charset="0"/>
            </a:endParaRPr>
          </a:p>
          <a:p>
            <a:pPr fontAlgn="t"/>
            <a:endParaRPr lang="nl-NL" sz="4800" i="1" dirty="0">
              <a:solidFill>
                <a:prstClr val="black"/>
              </a:solidFill>
              <a:latin typeface="Century Gothic" panose="020B0502020202020204" pitchFamily="34" charset="0"/>
            </a:endParaRPr>
          </a:p>
          <a:p>
            <a:pPr fontAlgn="t"/>
            <a:endParaRPr lang="nl-NL" sz="4800" i="1" dirty="0">
              <a:solidFill>
                <a:prstClr val="black"/>
              </a:solidFill>
              <a:latin typeface="Century Gothic" panose="020B0502020202020204" pitchFamily="34" charset="0"/>
            </a:endParaRPr>
          </a:p>
          <a:p>
            <a:pPr fontAlgn="t"/>
            <a:r>
              <a:rPr lang="nl-NL" sz="3000" i="1" dirty="0">
                <a:solidFill>
                  <a:srgbClr val="00B050"/>
                </a:solidFill>
                <a:latin typeface="Century Gothic" panose="020B0502020202020204" pitchFamily="34" charset="0"/>
              </a:rPr>
              <a:t>Om spullen te krijgen, moet je </a:t>
            </a:r>
            <a:r>
              <a:rPr lang="nl-NL" sz="3000" i="1" u="sng" dirty="0">
                <a:solidFill>
                  <a:srgbClr val="00B050"/>
                </a:solidFill>
                <a:latin typeface="Century Gothic" panose="020B0502020202020204" pitchFamily="34" charset="0"/>
              </a:rPr>
              <a:t>een formulier </a:t>
            </a:r>
            <a:r>
              <a:rPr lang="nl-NL" sz="3000" i="1" dirty="0">
                <a:solidFill>
                  <a:srgbClr val="00B050"/>
                </a:solidFill>
                <a:latin typeface="Century Gothic" panose="020B0502020202020204" pitchFamily="34" charset="0"/>
              </a:rPr>
              <a:t>invullen.</a:t>
            </a:r>
            <a:endParaRPr lang="nl-NL" sz="3000" i="1" dirty="0">
              <a:solidFill>
                <a:prstClr val="black"/>
              </a:solidFill>
              <a:latin typeface="Century Gothic" panose="020B0502020202020204" pitchFamily="34" charset="0"/>
            </a:endParaRPr>
          </a:p>
        </p:txBody>
      </p:sp>
      <p:pic>
        <p:nvPicPr>
          <p:cNvPr id="4" name="Afbeelding 3" descr="Afbeelding met tekst, document&#10;&#10;Automatisch gegenereerde beschrijving">
            <a:extLst>
              <a:ext uri="{FF2B5EF4-FFF2-40B4-BE49-F238E27FC236}">
                <a16:creationId xmlns="" xmlns:a16="http://schemas.microsoft.com/office/drawing/2014/main" id="{6D571C0E-70C8-4BD4-B4FF-E4CCD8CEDD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4008" y="2780928"/>
            <a:ext cx="4311856" cy="2880320"/>
          </a:xfrm>
          <a:prstGeom prst="rect">
            <a:avLst/>
          </a:prstGeom>
        </p:spPr>
      </p:pic>
    </p:spTree>
    <p:extLst>
      <p:ext uri="{BB962C8B-B14F-4D97-AF65-F5344CB8AC3E}">
        <p14:creationId xmlns:p14="http://schemas.microsoft.com/office/powerpoint/2010/main" val="3013969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769414" y="782250"/>
            <a:ext cx="6830912" cy="529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975688" y="1826365"/>
            <a:ext cx="6556712" cy="3203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Afbeelding 4"/>
          <p:cNvPicPr/>
          <p:nvPr/>
        </p:nvPicPr>
        <p:blipFill>
          <a:blip r:embed="rId4" cstate="email">
            <a:extLst>
              <a:ext uri="{28A0092B-C50C-407E-A947-70E740481C1C}">
                <a14:useLocalDpi xmlns:a14="http://schemas.microsoft.com/office/drawing/2010/main"/>
              </a:ext>
            </a:extLst>
          </a:blip>
          <a:stretch>
            <a:fillRect/>
          </a:stretch>
        </p:blipFill>
        <p:spPr>
          <a:xfrm rot="16200000">
            <a:off x="-413548" y="540060"/>
            <a:ext cx="1584176" cy="593304"/>
          </a:xfrm>
          <a:prstGeom prst="rect">
            <a:avLst/>
          </a:prstGeom>
        </p:spPr>
      </p:pic>
    </p:spTree>
    <p:extLst>
      <p:ext uri="{BB962C8B-B14F-4D97-AF65-F5344CB8AC3E}">
        <p14:creationId xmlns:p14="http://schemas.microsoft.com/office/powerpoint/2010/main" val="3523656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a:buNone/>
            </a:pPr>
            <a:r>
              <a:rPr lang="nl-NL" sz="1900" u="sng" dirty="0"/>
              <a:t>Semantisatieverhaal:</a:t>
            </a:r>
            <a:br>
              <a:rPr lang="nl-NL" sz="1900" u="sng" dirty="0"/>
            </a:br>
            <a:r>
              <a:rPr lang="nl-NL" sz="1900" dirty="0"/>
              <a:t>We hebben het de afgelopen weken bij Weerwoord over </a:t>
            </a:r>
            <a:r>
              <a:rPr lang="nl-NL" sz="1900" dirty="0" err="1"/>
              <a:t>plogging</a:t>
            </a:r>
            <a:r>
              <a:rPr lang="nl-NL" sz="1900" dirty="0"/>
              <a:t> (spreek uit als een Engels woord) gehad. Afval opruimen tijdens het hardlopen. Als je nu iemand op straat ziet rennen met een vuilniszak, </a:t>
            </a:r>
            <a:r>
              <a:rPr lang="nl-NL" sz="1900" b="1" u="sng" dirty="0"/>
              <a:t>herkennen</a:t>
            </a:r>
            <a:r>
              <a:rPr lang="nl-NL" sz="1900" dirty="0"/>
              <a:t> jullie dan dat iemand aan het </a:t>
            </a:r>
            <a:r>
              <a:rPr lang="nl-NL" sz="1900" dirty="0" err="1"/>
              <a:t>ploggen</a:t>
            </a:r>
            <a:r>
              <a:rPr lang="nl-NL" sz="1900" dirty="0"/>
              <a:t> is? Herkennen betekent </a:t>
            </a:r>
            <a:r>
              <a:rPr lang="nl-NL" sz="1900" b="1" i="1" dirty="0"/>
              <a:t>iets of iemand zien en weten wie of wat het is</a:t>
            </a:r>
            <a:r>
              <a:rPr lang="nl-NL" sz="1900" dirty="0"/>
              <a:t>. Volgens mij is </a:t>
            </a:r>
            <a:r>
              <a:rPr lang="nl-NL" sz="1900" dirty="0" err="1"/>
              <a:t>plogging</a:t>
            </a:r>
            <a:r>
              <a:rPr lang="nl-NL" sz="1900" dirty="0"/>
              <a:t> een </a:t>
            </a:r>
            <a:r>
              <a:rPr lang="nl-NL" sz="1900" b="1" u="sng" dirty="0"/>
              <a:t>nuttige</a:t>
            </a:r>
            <a:r>
              <a:rPr lang="nl-NL" sz="1900" dirty="0"/>
              <a:t> bezigheid. </a:t>
            </a:r>
            <a:r>
              <a:rPr lang="nl-NL" sz="1900" b="1" i="1" dirty="0"/>
              <a:t>Je  hebt er wat aan</a:t>
            </a:r>
            <a:r>
              <a:rPr lang="nl-NL" sz="1900" dirty="0"/>
              <a:t>. Het is nuttig, omdat je door het opruimen de natuur kunt </a:t>
            </a:r>
            <a:r>
              <a:rPr lang="nl-NL" sz="1900" b="1" u="sng" dirty="0"/>
              <a:t>beschermen</a:t>
            </a:r>
            <a:r>
              <a:rPr lang="nl-NL" sz="1900" dirty="0"/>
              <a:t>. Beschermen is </a:t>
            </a:r>
            <a:r>
              <a:rPr lang="nl-NL" sz="1900" b="1" i="1" dirty="0"/>
              <a:t>ervoor zorgen dat het goed blijft gaan met iets</a:t>
            </a:r>
            <a:r>
              <a:rPr lang="nl-NL" sz="1900" dirty="0"/>
              <a:t>. Ik had een vriend verteld over het opruimen van afval. Hij </a:t>
            </a:r>
            <a:r>
              <a:rPr lang="nl-NL" sz="1900" b="1" u="sng" dirty="0"/>
              <a:t>was benieuwd</a:t>
            </a:r>
            <a:r>
              <a:rPr lang="nl-NL" sz="1900" dirty="0"/>
              <a:t> hoe hij ook mee kon doen. Hij </a:t>
            </a:r>
            <a:r>
              <a:rPr lang="nl-NL" sz="1900" b="1" i="1" dirty="0"/>
              <a:t>was nieuwsgierig</a:t>
            </a:r>
            <a:r>
              <a:rPr lang="nl-NL" sz="1900" dirty="0"/>
              <a:t>. Mijn vriend ging op internet zoeken. Hij </a:t>
            </a:r>
            <a:r>
              <a:rPr lang="nl-NL" sz="1900" b="1" u="sng" dirty="0"/>
              <a:t>kwam</a:t>
            </a:r>
            <a:r>
              <a:rPr lang="nl-NL" sz="1900" dirty="0"/>
              <a:t> van alles </a:t>
            </a:r>
            <a:r>
              <a:rPr lang="nl-NL" sz="1900" b="1" u="sng" dirty="0"/>
              <a:t>te weten</a:t>
            </a:r>
            <a:r>
              <a:rPr lang="nl-NL" sz="1900" dirty="0"/>
              <a:t> over afval en opruimacties. Te weten komen betekent </a:t>
            </a:r>
            <a:r>
              <a:rPr lang="nl-NL" sz="1900" b="1" i="1" dirty="0"/>
              <a:t>uitzoeken om iets nieuws te weten</a:t>
            </a:r>
            <a:r>
              <a:rPr lang="nl-NL" sz="1900" dirty="0"/>
              <a:t>. Hij kwam er allerlei nieuwe dingen te weten. Je kunt bij de gemeente een gratis afvalgrijper en afvalzakken krijgen. Als je dit wilt, moet je </a:t>
            </a:r>
            <a:r>
              <a:rPr lang="nl-NL" sz="1900" b="1" u="sng" dirty="0"/>
              <a:t>een formulier</a:t>
            </a:r>
            <a:r>
              <a:rPr lang="nl-NL" sz="1900" dirty="0"/>
              <a:t> invullen. Het formulier is </a:t>
            </a:r>
            <a:r>
              <a:rPr lang="nl-NL" sz="1900" b="1" i="1" dirty="0"/>
              <a:t>het vel papier met vragen die je op het papier moet beantwoorden</a:t>
            </a:r>
            <a:r>
              <a:rPr lang="nl-NL" sz="1900" dirty="0"/>
              <a:t>. Ook vond hij op de site een </a:t>
            </a:r>
            <a:r>
              <a:rPr lang="nl-NL" sz="1900" b="1" u="sng" dirty="0"/>
              <a:t>opvallend</a:t>
            </a:r>
            <a:r>
              <a:rPr lang="nl-NL" sz="1900" dirty="0"/>
              <a:t> bericht. Een bericht </a:t>
            </a:r>
            <a:r>
              <a:rPr lang="nl-NL" sz="1900" b="1" i="1" dirty="0"/>
              <a:t>wat je niet verwacht</a:t>
            </a:r>
            <a:r>
              <a:rPr lang="nl-NL" sz="1900" dirty="0"/>
              <a:t>. Op de internetsite stond een bericht over een wereldreis met een speciale zeilboot. Onderweg vertellen de mensen op deze boot in de landen waar ze komen over al het afval in de zee. Toen mijn vriend dit las, heeft hij dit </a:t>
            </a:r>
            <a:r>
              <a:rPr lang="nl-NL" sz="1900" b="1" u="sng" dirty="0"/>
              <a:t>aan mij doorgegeven</a:t>
            </a:r>
            <a:r>
              <a:rPr lang="nl-NL" sz="1900" dirty="0"/>
              <a:t>, </a:t>
            </a:r>
            <a:r>
              <a:rPr lang="nl-NL" sz="1900" b="1" i="1" dirty="0"/>
              <a:t>aan mij laten weten</a:t>
            </a:r>
            <a:r>
              <a:rPr lang="nl-NL" sz="1900" dirty="0"/>
              <a:t>. Wat zullen deze mensen tijdens hun wereldreis veel </a:t>
            </a:r>
            <a:r>
              <a:rPr lang="nl-NL" sz="1900" b="1" u="sng" dirty="0" smtClean="0"/>
              <a:t>waarnemingen</a:t>
            </a:r>
            <a:r>
              <a:rPr lang="nl-NL" sz="1900" dirty="0" smtClean="0"/>
              <a:t> hebben gedaan! De waarneming is </a:t>
            </a:r>
            <a:r>
              <a:rPr lang="nl-NL" sz="1900" b="1" i="1" dirty="0"/>
              <a:t>iets wat je ziet, ruikt, hoort of voelt</a:t>
            </a:r>
            <a:r>
              <a:rPr lang="nl-NL" sz="1900" dirty="0"/>
              <a:t>. Denk alleen maar aan het aantal </a:t>
            </a:r>
            <a:r>
              <a:rPr lang="nl-NL" sz="1900" b="1" u="sng" dirty="0"/>
              <a:t>soorten</a:t>
            </a:r>
            <a:r>
              <a:rPr lang="nl-NL" sz="1900" dirty="0"/>
              <a:t> zeedieren die ze hebben gezien. De soort betekent </a:t>
            </a:r>
            <a:r>
              <a:rPr lang="nl-NL" sz="1900" b="1" i="1" dirty="0"/>
              <a:t>de dieren of dingen die bij elkaar horen</a:t>
            </a:r>
            <a:r>
              <a:rPr lang="nl-NL" sz="1900" dirty="0"/>
              <a:t>. Wat zouden jullie graag op een wereldreis willen meemaken? Welke diersoorten zouden jullie graag willen zien?</a:t>
            </a:r>
          </a:p>
          <a:p>
            <a:pPr marL="0" indent="0">
              <a:buNone/>
            </a:pPr>
            <a:r>
              <a:rPr lang="nl-NL" sz="1900" dirty="0"/>
              <a:t>Extra: filmpje over zeilreis (niet noodzakelijk)</a:t>
            </a:r>
          </a:p>
        </p:txBody>
      </p:sp>
    </p:spTree>
    <p:extLst>
      <p:ext uri="{BB962C8B-B14F-4D97-AF65-F5344CB8AC3E}">
        <p14:creationId xmlns:p14="http://schemas.microsoft.com/office/powerpoint/2010/main" val="1466027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4 – 26 januari 2021</a:t>
            </a: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Mariët Bolding-Koster</a:t>
            </a:r>
            <a:br>
              <a:rPr lang="nl-NL" sz="1100" i="1" dirty="0">
                <a:solidFill>
                  <a:srgbClr val="00B050"/>
                </a:solidFill>
                <a:latin typeface="Century Gothic" panose="020B0502020202020204" pitchFamily="34" charset="0"/>
              </a:rPr>
            </a:br>
            <a:r>
              <a:rPr lang="nl-NL" sz="1100" i="1" dirty="0">
                <a:solidFill>
                  <a:srgbClr val="00B050"/>
                </a:solidFill>
                <a:latin typeface="Century Gothic" panose="020B0502020202020204" pitchFamily="34" charset="0"/>
              </a:rPr>
              <a:t>Gerarda Das</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herkennen</a:t>
            </a:r>
          </a:p>
        </p:txBody>
      </p:sp>
      <p:pic>
        <p:nvPicPr>
          <p:cNvPr id="3" name="Afbeelding 2" descr="Afbeelding met person, persoon, poseren&#10;&#10;Automatisch gegenereerde beschrijving">
            <a:extLst>
              <a:ext uri="{FF2B5EF4-FFF2-40B4-BE49-F238E27FC236}">
                <a16:creationId xmlns="" xmlns:a16="http://schemas.microsoft.com/office/drawing/2014/main" id="{3AE6DE41-9D76-428A-8C3D-1A6FB102CC9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33415" y="1484784"/>
            <a:ext cx="4743041" cy="3168352"/>
          </a:xfrm>
          <a:prstGeom prst="rect">
            <a:avLst/>
          </a:prstGeom>
        </p:spPr>
      </p:pic>
      <p:pic>
        <p:nvPicPr>
          <p:cNvPr id="1027" name="Picture 3" descr="C:\Users\Kosterm\Downloads\shutterstock_1704042448.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79512" y="2852936"/>
            <a:ext cx="3663641" cy="4005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724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nuttig</a:t>
            </a:r>
          </a:p>
        </p:txBody>
      </p:sp>
      <p:pic>
        <p:nvPicPr>
          <p:cNvPr id="5" name="Picture 2" descr="C:\Users\Kosterm\Downloads\shutterstock_1432796177.jpg">
            <a:extLst>
              <a:ext uri="{FF2B5EF4-FFF2-40B4-BE49-F238E27FC236}">
                <a16:creationId xmlns="" xmlns:a16="http://schemas.microsoft.com/office/drawing/2014/main" id="{32C03AD0-4641-4401-8DE5-D5BB30E946C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369" y="1412776"/>
            <a:ext cx="7741261" cy="5171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750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beschermen</a:t>
            </a:r>
          </a:p>
        </p:txBody>
      </p:sp>
      <p:pic>
        <p:nvPicPr>
          <p:cNvPr id="3" name="Afbeelding 2" descr="Afbeelding met hand&#10;&#10;Automatisch gegenereerde beschrijving">
            <a:extLst>
              <a:ext uri="{FF2B5EF4-FFF2-40B4-BE49-F238E27FC236}">
                <a16:creationId xmlns="" xmlns:a16="http://schemas.microsoft.com/office/drawing/2014/main" id="{7E575821-768C-4B39-A45C-1D3751F8E18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544" y="1401975"/>
            <a:ext cx="7992888" cy="5195377"/>
          </a:xfrm>
          <a:prstGeom prst="rect">
            <a:avLst/>
          </a:prstGeom>
        </p:spPr>
      </p:pic>
    </p:spTree>
    <p:extLst>
      <p:ext uri="{BB962C8B-B14F-4D97-AF65-F5344CB8AC3E}">
        <p14:creationId xmlns:p14="http://schemas.microsoft.com/office/powerpoint/2010/main" val="2226478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1913" y="-27384"/>
            <a:ext cx="9428449" cy="1323439"/>
          </a:xfrm>
          <a:prstGeom prst="rect">
            <a:avLst/>
          </a:prstGeom>
          <a:noFill/>
        </p:spPr>
        <p:txBody>
          <a:bodyPr wrap="square" rtlCol="0">
            <a:spAutoFit/>
          </a:bodyPr>
          <a:lstStyle/>
          <a:p>
            <a:r>
              <a:rPr lang="nl-NL" sz="7800" b="1" u="sng" dirty="0">
                <a:latin typeface="Century Gothic" panose="020B0502020202020204" pitchFamily="34" charset="0"/>
              </a:rPr>
              <a:t>benieuwd zijn</a:t>
            </a:r>
          </a:p>
        </p:txBody>
      </p:sp>
      <p:pic>
        <p:nvPicPr>
          <p:cNvPr id="3" name="Afbeelding 2">
            <a:extLst>
              <a:ext uri="{FF2B5EF4-FFF2-40B4-BE49-F238E27FC236}">
                <a16:creationId xmlns="" xmlns:a16="http://schemas.microsoft.com/office/drawing/2014/main" id="{1E05A2BF-11C1-4E1F-BEE5-9507DAF91D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552" y="1326278"/>
            <a:ext cx="7740352" cy="5337641"/>
          </a:xfrm>
          <a:prstGeom prst="rect">
            <a:avLst/>
          </a:prstGeom>
        </p:spPr>
      </p:pic>
    </p:spTree>
    <p:extLst>
      <p:ext uri="{BB962C8B-B14F-4D97-AF65-F5344CB8AC3E}">
        <p14:creationId xmlns:p14="http://schemas.microsoft.com/office/powerpoint/2010/main" val="3564345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200329"/>
          </a:xfrm>
          <a:prstGeom prst="rect">
            <a:avLst/>
          </a:prstGeom>
          <a:noFill/>
        </p:spPr>
        <p:txBody>
          <a:bodyPr wrap="square" rtlCol="0">
            <a:spAutoFit/>
          </a:bodyPr>
          <a:lstStyle/>
          <a:p>
            <a:r>
              <a:rPr lang="nl-NL" sz="7200" b="1" u="sng" dirty="0">
                <a:latin typeface="Century Gothic" panose="020B0502020202020204" pitchFamily="34" charset="0"/>
              </a:rPr>
              <a:t>te weten komen</a:t>
            </a:r>
          </a:p>
        </p:txBody>
      </p:sp>
      <p:pic>
        <p:nvPicPr>
          <p:cNvPr id="8" name="Afbeelding 7" descr="Afbeelding met speelgoed, vectorafbeeldingen&#10;&#10;Automatisch gegenereerde beschrijving">
            <a:extLst>
              <a:ext uri="{FF2B5EF4-FFF2-40B4-BE49-F238E27FC236}">
                <a16:creationId xmlns="" xmlns:a16="http://schemas.microsoft.com/office/drawing/2014/main" id="{CE154B3B-AC32-4FDD-A274-C457D6E055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1640" y="1226143"/>
            <a:ext cx="6572513" cy="5561661"/>
          </a:xfrm>
          <a:prstGeom prst="rect">
            <a:avLst/>
          </a:prstGeom>
        </p:spPr>
      </p:pic>
    </p:spTree>
    <p:extLst>
      <p:ext uri="{BB962C8B-B14F-4D97-AF65-F5344CB8AC3E}">
        <p14:creationId xmlns:p14="http://schemas.microsoft.com/office/powerpoint/2010/main" val="258174638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27235</TotalTime>
  <Words>341</Words>
  <Application>Microsoft Office PowerPoint</Application>
  <PresentationFormat>Diavoorstelling (4:3)</PresentationFormat>
  <Paragraphs>239</Paragraphs>
  <Slides>26</Slides>
  <Notes>13</Notes>
  <HiddenSlides>0</HiddenSlides>
  <MMClips>0</MMClips>
  <ScaleCrop>false</ScaleCrop>
  <HeadingPairs>
    <vt:vector size="4" baseType="variant">
      <vt:variant>
        <vt:lpstr>Thema</vt:lpstr>
      </vt:variant>
      <vt:variant>
        <vt:i4>1</vt:i4>
      </vt:variant>
      <vt:variant>
        <vt:lpstr>Diatitels</vt:lpstr>
      </vt:variant>
      <vt:variant>
        <vt:i4>26</vt:i4>
      </vt:variant>
    </vt:vector>
  </HeadingPairs>
  <TitlesOfParts>
    <vt:vector size="27" baseType="lpstr">
      <vt:lpstr>Kantoorthema</vt:lpstr>
      <vt:lpstr>PowerPoint-presentatie</vt:lpstr>
      <vt:lpstr>Filmpje voor thuisgebruik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Koster, Mariët</cp:lastModifiedBy>
  <cp:revision>5103</cp:revision>
  <cp:lastPrinted>2020-09-14T11:15:22Z</cp:lastPrinted>
  <dcterms:created xsi:type="dcterms:W3CDTF">2014-06-10T08:03:16Z</dcterms:created>
  <dcterms:modified xsi:type="dcterms:W3CDTF">2021-01-26T14:36:32Z</dcterms:modified>
</cp:coreProperties>
</file>