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1284" r:id="rId2"/>
    <p:sldId id="1221" r:id="rId3"/>
    <p:sldId id="548" r:id="rId4"/>
    <p:sldId id="1287" r:id="rId5"/>
    <p:sldId id="1302" r:id="rId6"/>
    <p:sldId id="1291" r:id="rId7"/>
    <p:sldId id="1293" r:id="rId8"/>
    <p:sldId id="1305" r:id="rId9"/>
    <p:sldId id="1303" r:id="rId10"/>
    <p:sldId id="1241" r:id="rId11"/>
    <p:sldId id="1286" r:id="rId12"/>
    <p:sldId id="1288" r:id="rId13"/>
    <p:sldId id="1304" r:id="rId14"/>
    <p:sldId id="934" r:id="rId15"/>
    <p:sldId id="1295" r:id="rId16"/>
    <p:sldId id="1308" r:id="rId17"/>
    <p:sldId id="264" r:id="rId18"/>
    <p:sldId id="1296" r:id="rId19"/>
    <p:sldId id="265" r:id="rId20"/>
    <p:sldId id="1309" r:id="rId21"/>
    <p:sldId id="1275"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84"/>
            <p14:sldId id="1221"/>
            <p14:sldId id="548"/>
            <p14:sldId id="1287"/>
            <p14:sldId id="1302"/>
            <p14:sldId id="1291"/>
            <p14:sldId id="1293"/>
            <p14:sldId id="1305"/>
            <p14:sldId id="1303"/>
            <p14:sldId id="1241"/>
            <p14:sldId id="1286"/>
            <p14:sldId id="1288"/>
            <p14:sldId id="1304"/>
            <p14:sldId id="934"/>
            <p14:sldId id="1295"/>
            <p14:sldId id="1308"/>
            <p14:sldId id="264"/>
            <p14:sldId id="1296"/>
            <p14:sldId id="265"/>
            <p14:sldId id="1309"/>
            <p14:sldId id="127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0941" autoAdjust="0"/>
  </p:normalViewPr>
  <p:slideViewPr>
    <p:cSldViewPr>
      <p:cViewPr varScale="1">
        <p:scale>
          <a:sx n="67" d="100"/>
          <a:sy n="67" d="100"/>
        </p:scale>
        <p:origin x="-12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12-1-2021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12-1-2021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vaccineren = een prik geven, zodat je een ziekte minder snel kan krijgen</a:t>
            </a:r>
          </a:p>
          <a:p>
            <a:pPr marL="0" indent="0">
              <a:buNone/>
            </a:pPr>
            <a:r>
              <a:rPr lang="nl-NL" sz="1400" dirty="0"/>
              <a:t>vrijwillig = wat je doet omdat je het zelf wilt</a:t>
            </a:r>
          </a:p>
          <a:p>
            <a:pPr marL="0" indent="0">
              <a:buNone/>
            </a:pPr>
            <a:r>
              <a:rPr lang="nl-NL" sz="1400" dirty="0"/>
              <a:t>verplicht = iets wat moet</a:t>
            </a:r>
          </a:p>
          <a:p>
            <a:pPr marL="0" indent="0">
              <a:buNone/>
            </a:pPr>
            <a:r>
              <a:rPr lang="nl-NL" sz="1400" dirty="0"/>
              <a:t>het verpleeghuis = een gebouw waar mensen wonen die niet meer voor zichzelf kunnen zorgen. Bijvoorbeeld omdat ze erg ziek zijn geweest of omdat ze steeds dingen vergeten.</a:t>
            </a:r>
          </a:p>
          <a:p>
            <a:pPr marL="0" indent="0">
              <a:buNone/>
            </a:pPr>
            <a:r>
              <a:rPr lang="nl-NL" sz="1400" dirty="0"/>
              <a:t>toedienen = iemand iets geven (wordt vaak gezegd over medicijnen)</a:t>
            </a:r>
          </a:p>
          <a:p>
            <a:pPr marL="0" indent="0">
              <a:buNone/>
            </a:pPr>
            <a:r>
              <a:rPr lang="nl-NL" sz="1400" dirty="0"/>
              <a:t>de antistof = een stof in je lichaam die je beschermt tegen ziektes</a:t>
            </a:r>
          </a:p>
          <a:p>
            <a:pPr marL="0" indent="0">
              <a:buNone/>
            </a:pPr>
            <a:r>
              <a:rPr lang="nl-NL" sz="1400" dirty="0"/>
              <a:t>besmet worden = een ziekte van iemand krijgen</a:t>
            </a:r>
          </a:p>
          <a:p>
            <a:pPr marL="0" indent="0">
              <a:buNone/>
            </a:pPr>
            <a:r>
              <a:rPr lang="nl-NL" sz="1400" dirty="0"/>
              <a:t>bepaald = waarvan je weet om welke het gaat</a:t>
            </a:r>
          </a:p>
          <a:p>
            <a:pPr marL="0" indent="0">
              <a:buNone/>
            </a:pPr>
            <a:r>
              <a:rPr lang="nl-NL" sz="1400" dirty="0"/>
              <a:t>in de loop van = ergens in (zolang de periode loopt)</a:t>
            </a:r>
          </a:p>
          <a:p>
            <a:pPr marL="0" indent="0">
              <a:buNone/>
            </a:pPr>
            <a:r>
              <a:rPr lang="nl-NL" sz="1400" dirty="0"/>
              <a:t>sindsdien = vanaf die tijd</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79129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779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99830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10133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15460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77016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74439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04018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8261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411624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vaccineren</a:t>
            </a:r>
          </a:p>
        </p:txBody>
      </p:sp>
      <p:pic>
        <p:nvPicPr>
          <p:cNvPr id="7" name="Afbeelding 6" descr="Afbeelding met persoon, jongen, binnen, jong&#10;&#10;Automatisch gegenereerde beschrijving">
            <a:extLst>
              <a:ext uri="{FF2B5EF4-FFF2-40B4-BE49-F238E27FC236}">
                <a16:creationId xmlns="" xmlns:a16="http://schemas.microsoft.com/office/drawing/2014/main" id="{92EE164C-2007-4219-93A2-1D78EC6538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340768"/>
            <a:ext cx="7848872" cy="5243048"/>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bepaald</a:t>
            </a:r>
          </a:p>
        </p:txBody>
      </p:sp>
      <p:pic>
        <p:nvPicPr>
          <p:cNvPr id="3" name="Afbeelding 2">
            <a:extLst>
              <a:ext uri="{FF2B5EF4-FFF2-40B4-BE49-F238E27FC236}">
                <a16:creationId xmlns="" xmlns:a16="http://schemas.microsoft.com/office/drawing/2014/main" id="{F68794EC-CA44-401E-B62B-9EF4363CFF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323664"/>
            <a:ext cx="8136904" cy="4621761"/>
          </a:xfrm>
          <a:prstGeom prst="rect">
            <a:avLst/>
          </a:prstGeom>
        </p:spPr>
      </p:pic>
    </p:spTree>
    <p:extLst>
      <p:ext uri="{BB962C8B-B14F-4D97-AF65-F5344CB8AC3E}">
        <p14:creationId xmlns:p14="http://schemas.microsoft.com/office/powerpoint/2010/main" val="334206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antistof</a:t>
            </a:r>
          </a:p>
        </p:txBody>
      </p:sp>
      <p:pic>
        <p:nvPicPr>
          <p:cNvPr id="2051" name="Picture 3" descr="C:\Users\Kosterm\Downloads\shutterstock_170449312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772816"/>
            <a:ext cx="7984759"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Pijl: rechts 4">
            <a:extLst>
              <a:ext uri="{FF2B5EF4-FFF2-40B4-BE49-F238E27FC236}">
                <a16:creationId xmlns="" xmlns:a16="http://schemas.microsoft.com/office/drawing/2014/main" id="{252455A3-D4A3-40DD-AD77-602BB7FEDD19}"/>
              </a:ext>
            </a:extLst>
          </p:cNvPr>
          <p:cNvSpPr/>
          <p:nvPr/>
        </p:nvSpPr>
        <p:spPr>
          <a:xfrm rot="2502859">
            <a:off x="2846509" y="3633649"/>
            <a:ext cx="1326000" cy="72976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Tree>
    <p:extLst>
      <p:ext uri="{BB962C8B-B14F-4D97-AF65-F5344CB8AC3E}">
        <p14:creationId xmlns:p14="http://schemas.microsoft.com/office/powerpoint/2010/main" val="167136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toedienen</a:t>
            </a:r>
          </a:p>
        </p:txBody>
      </p:sp>
      <p:pic>
        <p:nvPicPr>
          <p:cNvPr id="3074" name="Picture 2" descr="C:\Users\Kosterm\Downloads\shutterstock_166179788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1628799"/>
            <a:ext cx="7848872" cy="505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9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vrijwillig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verplicht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wat je doet omdat je het zelf wilt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Century Gothic" panose="020B0502020202020204" pitchFamily="34" charset="0"/>
                <a:ea typeface="Calibri"/>
                <a:cs typeface="Times New Roman"/>
              </a:rPr>
              <a:t> </a:t>
            </a:r>
            <a:endParaRPr lang="nl-NL" sz="2400" i="1" dirty="0" smtClean="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Zijn </a:t>
            </a:r>
            <a:r>
              <a:rPr lang="nl-NL" sz="2400" i="1" dirty="0">
                <a:solidFill>
                  <a:srgbClr val="387038"/>
                </a:solidFill>
                <a:latin typeface="Century Gothic" panose="020B0502020202020204" pitchFamily="34" charset="0"/>
                <a:ea typeface="Calibri"/>
                <a:cs typeface="Times New Roman"/>
              </a:rPr>
              <a:t>jullie ook </a:t>
            </a:r>
            <a:r>
              <a:rPr lang="nl-NL" sz="2400" i="1" u="sng" dirty="0">
                <a:solidFill>
                  <a:srgbClr val="387038"/>
                </a:solidFill>
                <a:latin typeface="Century Gothic" panose="020B0502020202020204" pitchFamily="34" charset="0"/>
                <a:ea typeface="Calibri"/>
                <a:cs typeface="Times New Roman"/>
              </a:rPr>
              <a:t>vrijwillig</a:t>
            </a:r>
            <a:r>
              <a:rPr lang="nl-NL" sz="2400" i="1" dirty="0">
                <a:solidFill>
                  <a:srgbClr val="387038"/>
                </a:solidFill>
                <a:latin typeface="Century Gothic" panose="020B0502020202020204" pitchFamily="34" charset="0"/>
                <a:ea typeface="Calibri"/>
                <a:cs typeface="Times New Roman"/>
              </a:rPr>
              <a:t> begonnen met het opruimen van </a:t>
            </a:r>
            <a:r>
              <a:rPr lang="nl-NL" sz="2400" i="1" dirty="0" smtClean="0">
                <a:solidFill>
                  <a:srgbClr val="387038"/>
                </a:solidFill>
                <a:latin typeface="Century Gothic" panose="020B0502020202020204" pitchFamily="34" charset="0"/>
                <a:ea typeface="Calibri"/>
                <a:cs typeface="Times New Roman"/>
              </a:rPr>
              <a:t>afval?</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iets wat moet</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smtClean="0">
              <a:solidFill>
                <a:srgbClr val="387038"/>
              </a:solidFill>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latin typeface="Century Gothic" panose="020B0502020202020204" pitchFamily="34" charset="0"/>
                <a:ea typeface="Calibri"/>
                <a:cs typeface="Times New Roman"/>
              </a:rPr>
              <a:t>Na een </a:t>
            </a:r>
            <a:r>
              <a:rPr lang="nl-NL" sz="2400" i="1" dirty="0">
                <a:solidFill>
                  <a:srgbClr val="387038"/>
                </a:solidFill>
                <a:latin typeface="Century Gothic" panose="020B0502020202020204" pitchFamily="34" charset="0"/>
                <a:ea typeface="Calibri"/>
                <a:cs typeface="Times New Roman"/>
              </a:rPr>
              <a:t>boswandeling </a:t>
            </a:r>
            <a:r>
              <a:rPr lang="nl-NL" sz="2400" i="1" u="sng" dirty="0">
                <a:solidFill>
                  <a:srgbClr val="387038"/>
                </a:solidFill>
                <a:latin typeface="Century Gothic" panose="020B0502020202020204" pitchFamily="34" charset="0"/>
                <a:ea typeface="Calibri"/>
                <a:cs typeface="Times New Roman"/>
              </a:rPr>
              <a:t>verplicht</a:t>
            </a:r>
            <a:r>
              <a:rPr lang="nl-NL" sz="2400" i="1" dirty="0">
                <a:solidFill>
                  <a:srgbClr val="387038"/>
                </a:solidFill>
                <a:latin typeface="Century Gothic" panose="020B0502020202020204" pitchFamily="34" charset="0"/>
                <a:ea typeface="Calibri"/>
                <a:cs typeface="Times New Roman"/>
              </a:rPr>
              <a:t> ik mezelf om te </a:t>
            </a:r>
            <a:r>
              <a:rPr lang="nl-NL" sz="2400" i="1" dirty="0" smtClean="0">
                <a:solidFill>
                  <a:srgbClr val="387038"/>
                </a:solidFill>
                <a:latin typeface="Century Gothic" panose="020B0502020202020204" pitchFamily="34" charset="0"/>
                <a:ea typeface="Calibri"/>
                <a:cs typeface="Times New Roman"/>
              </a:rPr>
              <a:t>kijken of ik een teek heb.</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 name="Picture 2" descr="C:\Users\Kosterm\Downloads\shutterstock_1461132554.jpg">
            <a:extLst>
              <a:ext uri="{FF2B5EF4-FFF2-40B4-BE49-F238E27FC236}">
                <a16:creationId xmlns="" xmlns:a16="http://schemas.microsoft.com/office/drawing/2014/main" id="{2B170CDA-AC6E-46BC-9C9A-6303006A9F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330" y="2636912"/>
            <a:ext cx="3168352" cy="2129132"/>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extLst>
              <a:ext uri="{FF2B5EF4-FFF2-40B4-BE49-F238E27FC236}">
                <a16:creationId xmlns="" xmlns:a16="http://schemas.microsoft.com/office/drawing/2014/main" id="{E582A741-3C3D-4E87-8AD8-076E39FF83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3" y="2132856"/>
            <a:ext cx="3348371" cy="2232248"/>
          </a:xfrm>
          <a:prstGeom prst="rect">
            <a:avLst/>
          </a:prstGeom>
        </p:spPr>
      </p:pic>
      <p:pic>
        <p:nvPicPr>
          <p:cNvPr id="1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6296" y="2060848"/>
            <a:ext cx="1598495" cy="132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039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bepaald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onbepaald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waarvan je weet om welke het gaat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Century Gothic" panose="020B0502020202020204" pitchFamily="34" charset="0"/>
                <a:ea typeface="Calibri"/>
                <a:cs typeface="Times New Roman"/>
              </a:rPr>
              <a:t> Er zijn </a:t>
            </a:r>
            <a:r>
              <a:rPr lang="nl-NL" sz="2400" i="1" u="sng" dirty="0">
                <a:solidFill>
                  <a:srgbClr val="387038"/>
                </a:solidFill>
                <a:latin typeface="Century Gothic" panose="020B0502020202020204" pitchFamily="34" charset="0"/>
                <a:ea typeface="Calibri"/>
                <a:cs typeface="Times New Roman"/>
              </a:rPr>
              <a:t>bepaalde</a:t>
            </a:r>
            <a:r>
              <a:rPr lang="nl-NL" sz="2400" i="1" dirty="0">
                <a:solidFill>
                  <a:srgbClr val="387038"/>
                </a:solidFill>
                <a:latin typeface="Century Gothic" panose="020B0502020202020204" pitchFamily="34" charset="0"/>
                <a:ea typeface="Calibri"/>
                <a:cs typeface="Times New Roman"/>
              </a:rPr>
              <a:t> ziektes waar je je tegen kunt laten vaccineren, bijvoorbeeld BMR.</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niet precies vastgesteld</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Van sommige vaccins is </a:t>
            </a:r>
            <a:r>
              <a:rPr lang="nl-NL" sz="2400" i="1" u="sng" dirty="0">
                <a:solidFill>
                  <a:srgbClr val="387038"/>
                </a:solidFill>
                <a:effectLst/>
                <a:latin typeface="Century Gothic" panose="020B0502020202020204" pitchFamily="34" charset="0"/>
                <a:ea typeface="Calibri"/>
                <a:cs typeface="Times New Roman"/>
              </a:rPr>
              <a:t>onbepaald</a:t>
            </a:r>
            <a:r>
              <a:rPr lang="nl-NL" sz="2400" i="1" dirty="0">
                <a:solidFill>
                  <a:srgbClr val="387038"/>
                </a:solidFill>
                <a:effectLst/>
                <a:latin typeface="Century Gothic" panose="020B0502020202020204" pitchFamily="34" charset="0"/>
                <a:ea typeface="Calibri"/>
                <a:cs typeface="Times New Roman"/>
              </a:rPr>
              <a:t> hoe lang ze werkzaam zijn.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3" name="Afbeelding 2">
            <a:extLst>
              <a:ext uri="{FF2B5EF4-FFF2-40B4-BE49-F238E27FC236}">
                <a16:creationId xmlns="" xmlns:a16="http://schemas.microsoft.com/office/drawing/2014/main" id="{30DF31CD-FF26-41DF-8B38-C61310CFE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2569851"/>
            <a:ext cx="3240360" cy="1840524"/>
          </a:xfrm>
          <a:prstGeom prst="rect">
            <a:avLst/>
          </a:prstGeom>
        </p:spPr>
      </p:pic>
      <p:pic>
        <p:nvPicPr>
          <p:cNvPr id="5" name="Afbeelding 4">
            <a:extLst>
              <a:ext uri="{FF2B5EF4-FFF2-40B4-BE49-F238E27FC236}">
                <a16:creationId xmlns="" xmlns:a16="http://schemas.microsoft.com/office/drawing/2014/main" id="{42501EAB-5B8C-45E3-81D2-9DF13664B0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5972" y="2592031"/>
            <a:ext cx="3851920" cy="1925960"/>
          </a:xfrm>
          <a:prstGeom prst="rect">
            <a:avLst/>
          </a:prstGeom>
        </p:spPr>
      </p:pic>
    </p:spTree>
    <p:extLst>
      <p:ext uri="{BB962C8B-B14F-4D97-AF65-F5344CB8AC3E}">
        <p14:creationId xmlns:p14="http://schemas.microsoft.com/office/powerpoint/2010/main" val="322350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149080"/>
            <a:ext cx="2808311" cy="1133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448040"/>
            <a:ext cx="2808312" cy="1258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2891016"/>
            <a:ext cx="2850773" cy="1258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381441" y="4005064"/>
            <a:ext cx="2534375"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aan de</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92024" y="332656"/>
            <a:ext cx="700842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latin typeface="Century Gothic" panose="020B0502020202020204" pitchFamily="34" charset="0"/>
                <a:ea typeface="Calibri"/>
                <a:cs typeface="Times New Roman"/>
              </a:rPr>
              <a:t>In de loop van</a:t>
            </a:r>
            <a:r>
              <a:rPr lang="nl-NL" sz="2000" i="1" dirty="0">
                <a:solidFill>
                  <a:srgbClr val="387038"/>
                </a:solidFill>
                <a:latin typeface="Century Gothic" panose="020B0502020202020204" pitchFamily="34" charset="0"/>
                <a:ea typeface="Calibri"/>
                <a:cs typeface="Times New Roman"/>
              </a:rPr>
              <a:t> een paar jaar gaan we vast zien dat er minder zwerfafval op straat ligt.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3508118" cy="944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215302" y="4782453"/>
            <a:ext cx="3444929" cy="9508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ergens in (zolang de periode loopt)</a:t>
            </a:r>
            <a:endParaRPr lang="nl-NL" sz="11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 xmlns:a16="http://schemas.microsoft.com/office/drawing/2014/main" id="{6FD9ABD4-6F7D-4E4B-8E13-68D1E29FEC91}"/>
              </a:ext>
            </a:extLst>
          </p:cNvPr>
          <p:cNvSpPr txBox="1"/>
          <p:nvPr/>
        </p:nvSpPr>
        <p:spPr>
          <a:xfrm>
            <a:off x="280609" y="4547239"/>
            <a:ext cx="2799495"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start van</a:t>
            </a:r>
            <a:endParaRPr lang="nl-NL" sz="11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 xmlns:a16="http://schemas.microsoft.com/office/drawing/2014/main" id="{D418E430-834E-4826-88DD-A93DACC15374}"/>
              </a:ext>
            </a:extLst>
          </p:cNvPr>
          <p:cNvSpPr txBox="1"/>
          <p:nvPr/>
        </p:nvSpPr>
        <p:spPr>
          <a:xfrm>
            <a:off x="3080104" y="3365226"/>
            <a:ext cx="2970476"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in de</a:t>
            </a:r>
            <a:endParaRPr lang="nl-NL" sz="1100" dirty="0">
              <a:effectLst/>
              <a:latin typeface="Century Gothic" panose="020B0502020202020204" pitchFamily="34" charset="0"/>
              <a:ea typeface="Calibri"/>
              <a:cs typeface="Times New Roman"/>
            </a:endParaRPr>
          </a:p>
        </p:txBody>
      </p:sp>
      <p:sp>
        <p:nvSpPr>
          <p:cNvPr id="20" name="Text Box 14">
            <a:extLst>
              <a:ext uri="{FF2B5EF4-FFF2-40B4-BE49-F238E27FC236}">
                <a16:creationId xmlns="" xmlns:a16="http://schemas.microsoft.com/office/drawing/2014/main" id="{5FC0103F-B286-409D-98B8-79527456AAE2}"/>
              </a:ext>
            </a:extLst>
          </p:cNvPr>
          <p:cNvSpPr txBox="1"/>
          <p:nvPr/>
        </p:nvSpPr>
        <p:spPr>
          <a:xfrm>
            <a:off x="2915816" y="3956904"/>
            <a:ext cx="3249173"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loop van</a:t>
            </a:r>
            <a:endParaRPr lang="nl-NL" sz="1100" dirty="0">
              <a:effectLst/>
              <a:latin typeface="Century Gothic" panose="020B0502020202020204" pitchFamily="34" charset="0"/>
              <a:ea typeface="Calibri"/>
              <a:cs typeface="Times New Roman"/>
            </a:endParaRPr>
          </a:p>
        </p:txBody>
      </p:sp>
      <p:sp>
        <p:nvSpPr>
          <p:cNvPr id="21" name="Text Box 14">
            <a:extLst>
              <a:ext uri="{FF2B5EF4-FFF2-40B4-BE49-F238E27FC236}">
                <a16:creationId xmlns="" xmlns:a16="http://schemas.microsoft.com/office/drawing/2014/main" id="{3C2EF761-5F70-44B4-A9D7-6D9A703B014F}"/>
              </a:ext>
            </a:extLst>
          </p:cNvPr>
          <p:cNvSpPr txBox="1"/>
          <p:nvPr/>
        </p:nvSpPr>
        <p:spPr>
          <a:xfrm>
            <a:off x="5724128" y="3407025"/>
            <a:ext cx="3352648"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600" dirty="0">
                <a:latin typeface="Century Gothic" panose="020B0502020202020204" pitchFamily="34" charset="0"/>
                <a:ea typeface="Calibri"/>
                <a:cs typeface="Times New Roman"/>
              </a:rPr>
              <a:t>einde van</a:t>
            </a:r>
            <a:endParaRPr lang="nl-NL" sz="4600" dirty="0">
              <a:effectLst/>
              <a:latin typeface="Century Gothic" panose="020B0502020202020204" pitchFamily="34" charset="0"/>
              <a:ea typeface="Calibri"/>
              <a:cs typeface="Times New Roman"/>
            </a:endParaRPr>
          </a:p>
        </p:txBody>
      </p:sp>
      <p:sp>
        <p:nvSpPr>
          <p:cNvPr id="22" name="Text Box 14">
            <a:extLst>
              <a:ext uri="{FF2B5EF4-FFF2-40B4-BE49-F238E27FC236}">
                <a16:creationId xmlns="" xmlns:a16="http://schemas.microsoft.com/office/drawing/2014/main" id="{9992F40F-F0D4-4F89-9841-110EECD3CB75}"/>
              </a:ext>
            </a:extLst>
          </p:cNvPr>
          <p:cNvSpPr txBox="1"/>
          <p:nvPr/>
        </p:nvSpPr>
        <p:spPr>
          <a:xfrm>
            <a:off x="6156176" y="2796045"/>
            <a:ext cx="2532541"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aan het</a:t>
            </a:r>
            <a:endParaRPr lang="nl-NL" sz="1100" dirty="0">
              <a:effectLst/>
              <a:latin typeface="Century Gothic" panose="020B0502020202020204" pitchFamily="34" charset="0"/>
              <a:ea typeface="Calibri"/>
              <a:cs typeface="Times New Roman"/>
            </a:endParaRPr>
          </a:p>
        </p:txBody>
      </p:sp>
      <p:pic>
        <p:nvPicPr>
          <p:cNvPr id="26" name="Picture 2" descr="C:\Users\Kosterm\Downloads\shutterstock_178536248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520" y="2657474"/>
            <a:ext cx="2808311" cy="14060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Kosterm\Downloads\shutterstock_52355915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21679" y="1259203"/>
            <a:ext cx="2812629" cy="1531323"/>
          </a:xfrm>
          <a:prstGeom prst="rect">
            <a:avLst/>
          </a:prstGeom>
          <a:noFill/>
          <a:extLst>
            <a:ext uri="{909E8E84-426E-40DD-AFC4-6F175D3DCCD1}">
              <a14:hiddenFill xmlns:a14="http://schemas.microsoft.com/office/drawing/2010/main">
                <a:solidFill>
                  <a:srgbClr val="FFFFFF"/>
                </a:solidFill>
              </a14:hiddenFill>
            </a:ext>
          </a:extLst>
        </p:spPr>
      </p:pic>
      <p:sp>
        <p:nvSpPr>
          <p:cNvPr id="23" name="Tekstvak 22">
            <a:extLst>
              <a:ext uri="{FF2B5EF4-FFF2-40B4-BE49-F238E27FC236}">
                <a16:creationId xmlns="" xmlns:a16="http://schemas.microsoft.com/office/drawing/2014/main" id="{C224EF82-75CB-4B0A-BF9F-5FAF58328766}"/>
              </a:ext>
            </a:extLst>
          </p:cNvPr>
          <p:cNvSpPr txBox="1"/>
          <p:nvPr/>
        </p:nvSpPr>
        <p:spPr>
          <a:xfrm rot="20769088">
            <a:off x="1115616" y="1201848"/>
            <a:ext cx="6840760" cy="646331"/>
          </a:xfrm>
          <a:prstGeom prst="rect">
            <a:avLst/>
          </a:prstGeom>
          <a:noFill/>
        </p:spPr>
        <p:txBody>
          <a:bodyPr wrap="square" rtlCol="0">
            <a:spAutoFit/>
          </a:bodyPr>
          <a:lstStyle/>
          <a:p>
            <a:r>
              <a:rPr lang="nl-NL" sz="3600" dirty="0" smtClean="0">
                <a:latin typeface="Aharoni" panose="02010803020104030203" pitchFamily="2" charset="-79"/>
                <a:cs typeface="Aharoni" panose="02010803020104030203" pitchFamily="2" charset="-79"/>
              </a:rPr>
              <a:t>2021  </a:t>
            </a:r>
            <a:r>
              <a:rPr lang="nl-NL" sz="3600" dirty="0" smtClean="0">
                <a:latin typeface="Aharoni" panose="02010803020104030203" pitchFamily="2" charset="-79"/>
                <a:cs typeface="Aharoni" panose="02010803020104030203" pitchFamily="2" charset="-79"/>
                <a:sym typeface="Wingdings" panose="05000000000000000000" pitchFamily="2" charset="2"/>
              </a:rPr>
              <a:t>   2022     2023    2024</a:t>
            </a:r>
            <a:endParaRPr lang="nl-NL"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8437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13" y="127921"/>
            <a:ext cx="9013609" cy="668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27783" y="491188"/>
            <a:ext cx="347329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123728" y="404664"/>
            <a:ext cx="410445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  </a:t>
            </a:r>
            <a:r>
              <a:rPr lang="nl-NL" sz="4400" b="1" dirty="0">
                <a:latin typeface="Century Gothic" panose="020B0502020202020204" pitchFamily="34" charset="0"/>
                <a:ea typeface="Calibri"/>
                <a:cs typeface="Times New Roman"/>
              </a:rPr>
              <a:t>het gebouw</a:t>
            </a:r>
            <a:endParaRPr lang="nl-NL" sz="4400" b="1" dirty="0">
              <a:effectLst/>
              <a:latin typeface="Century Gothic" panose="020B0502020202020204" pitchFamily="34" charset="0"/>
              <a:ea typeface="Calibri"/>
              <a:cs typeface="Times New Roman"/>
            </a:endParaRPr>
          </a:p>
        </p:txBody>
      </p:sp>
      <p:sp>
        <p:nvSpPr>
          <p:cNvPr id="7" name="Text Box 14"/>
          <p:cNvSpPr txBox="1"/>
          <p:nvPr/>
        </p:nvSpPr>
        <p:spPr>
          <a:xfrm>
            <a:off x="323527" y="3879518"/>
            <a:ext cx="201622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50190" y="3933056"/>
            <a:ext cx="292199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000" b="1" dirty="0">
                <a:latin typeface="Century Gothic" panose="020B0502020202020204" pitchFamily="34" charset="0"/>
                <a:ea typeface="Calibri"/>
                <a:cs typeface="Times New Roman"/>
              </a:rPr>
              <a:t>de </a:t>
            </a:r>
            <a:r>
              <a:rPr lang="nl-NL" sz="3000" b="1" dirty="0" smtClean="0">
                <a:latin typeface="Century Gothic" panose="020B0502020202020204" pitchFamily="34" charset="0"/>
                <a:ea typeface="Calibri"/>
                <a:cs typeface="Times New Roman"/>
              </a:rPr>
              <a:t>school</a:t>
            </a:r>
            <a:endParaRPr lang="nl-NL" sz="3000" b="1" dirty="0">
              <a:effectLst/>
              <a:latin typeface="Century Gothic" panose="020B0502020202020204" pitchFamily="34" charset="0"/>
              <a:ea typeface="Calibri"/>
              <a:cs typeface="Times New Roman"/>
            </a:endParaRPr>
          </a:p>
        </p:txBody>
      </p:sp>
      <p:sp>
        <p:nvSpPr>
          <p:cNvPr id="9" name="Text Box 14"/>
          <p:cNvSpPr txBox="1"/>
          <p:nvPr/>
        </p:nvSpPr>
        <p:spPr>
          <a:xfrm>
            <a:off x="2555776" y="3879518"/>
            <a:ext cx="309634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483768" y="3933993"/>
            <a:ext cx="3240359"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000" b="1" dirty="0">
                <a:latin typeface="Century Gothic" panose="020B0502020202020204" pitchFamily="34" charset="0"/>
                <a:ea typeface="Calibri"/>
                <a:cs typeface="Times New Roman"/>
              </a:rPr>
              <a:t>het ziekenhuis</a:t>
            </a:r>
            <a:endParaRPr lang="nl-NL" sz="3000" b="1" dirty="0">
              <a:effectLst/>
              <a:latin typeface="Century Gothic" panose="020B0502020202020204" pitchFamily="34" charset="0"/>
              <a:ea typeface="Calibri"/>
              <a:cs typeface="Times New Roman"/>
            </a:endParaRPr>
          </a:p>
        </p:txBody>
      </p:sp>
      <p:sp>
        <p:nvSpPr>
          <p:cNvPr id="11" name="Text Box 14"/>
          <p:cNvSpPr txBox="1"/>
          <p:nvPr/>
        </p:nvSpPr>
        <p:spPr>
          <a:xfrm>
            <a:off x="5724525" y="3861048"/>
            <a:ext cx="33119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658493" y="3897053"/>
            <a:ext cx="3522019" cy="6840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000" b="1" dirty="0">
                <a:latin typeface="Century Gothic" panose="020B0502020202020204" pitchFamily="34" charset="0"/>
                <a:ea typeface="Calibri"/>
                <a:cs typeface="Times New Roman"/>
              </a:rPr>
              <a:t>het verpleeghuis</a:t>
            </a:r>
            <a:endParaRPr lang="nl-NL" sz="30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60873" y="3704802"/>
            <a:ext cx="82757" cy="161076"/>
          </a:xfrm>
          <a:prstGeom prst="rect">
            <a:avLst/>
          </a:prstGeom>
        </p:spPr>
      </p:pic>
      <p:sp>
        <p:nvSpPr>
          <p:cNvPr id="13" name="Text Box 14"/>
          <p:cNvSpPr txBox="1"/>
          <p:nvPr/>
        </p:nvSpPr>
        <p:spPr>
          <a:xfrm>
            <a:off x="2627784" y="1727004"/>
            <a:ext cx="6279311" cy="20369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2669454" y="1770543"/>
            <a:ext cx="6110141" cy="15455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latin typeface="Century Gothic" panose="020B0502020202020204" pitchFamily="34" charset="0"/>
                <a:ea typeface="Calibri"/>
                <a:cs typeface="Times New Roman"/>
              </a:rPr>
              <a:t>= een gebouw waar mensen wonen die niet meer voor zichzelf kunnen zorgen. Bijvoorbeeld omdat ze erg ziek zijn geweest of omdat ze steeds dingen vergeten.</a:t>
            </a:r>
            <a:endParaRPr lang="nl-NL" sz="1050" dirty="0">
              <a:effectLst/>
              <a:latin typeface="Century Gothic" panose="020B0502020202020204" pitchFamily="34" charset="0"/>
              <a:ea typeface="Calibri"/>
              <a:cs typeface="Times New Roman"/>
            </a:endParaRPr>
          </a:p>
        </p:txBody>
      </p:sp>
      <p:pic>
        <p:nvPicPr>
          <p:cNvPr id="3" name="Afbeelding 2" descr="Afbeelding met persoon, binnen, ouder&#10;&#10;Automatisch gegenereerde beschrijving">
            <a:extLst>
              <a:ext uri="{FF2B5EF4-FFF2-40B4-BE49-F238E27FC236}">
                <a16:creationId xmlns="" xmlns:a16="http://schemas.microsoft.com/office/drawing/2014/main" id="{35952F8D-CE50-4493-A3A6-AE924ADFAB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4868" y="4591171"/>
            <a:ext cx="2356520" cy="1574155"/>
          </a:xfrm>
          <a:prstGeom prst="rect">
            <a:avLst/>
          </a:prstGeom>
        </p:spPr>
      </p:pic>
      <p:pic>
        <p:nvPicPr>
          <p:cNvPr id="18" name="Afbeelding 17" descr="Afbeelding met buiten, gebouw, lucht, gras&#10;&#10;Automatisch gegenereerde beschrijving">
            <a:extLst>
              <a:ext uri="{FF2B5EF4-FFF2-40B4-BE49-F238E27FC236}">
                <a16:creationId xmlns="" xmlns:a16="http://schemas.microsoft.com/office/drawing/2014/main" id="{92607E9E-904F-4393-B830-92312F7B91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9133" y="4582940"/>
            <a:ext cx="2520068" cy="1683406"/>
          </a:xfrm>
          <a:prstGeom prst="rect">
            <a:avLst/>
          </a:prstGeom>
        </p:spPr>
      </p:pic>
      <p:sp>
        <p:nvSpPr>
          <p:cNvPr id="2" name="PIJL-RECHTS 1"/>
          <p:cNvSpPr/>
          <p:nvPr/>
        </p:nvSpPr>
        <p:spPr>
          <a:xfrm rot="14356236">
            <a:off x="8120245" y="3484852"/>
            <a:ext cx="648072" cy="432048"/>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2" descr="C:\Users\dasg\Downloads\shutterstock_124256017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0040" y="4915421"/>
            <a:ext cx="2267744" cy="124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80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276873"/>
            <a:ext cx="3960440"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195736" y="2276872"/>
            <a:ext cx="441368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Trebuchet MS"/>
                <a:ea typeface="Calibri"/>
                <a:cs typeface="Times New Roman"/>
              </a:rPr>
              <a:t>vaccineren</a:t>
            </a:r>
            <a:endParaRPr lang="nl-NL" sz="9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6" cy="84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752070" cy="1023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775249" y="4229862"/>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846018" y="4236925"/>
            <a:ext cx="210039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Trebuchet MS"/>
                <a:ea typeface="Calibri"/>
                <a:cs typeface="Times New Roman"/>
              </a:rPr>
              <a:t>het virus</a:t>
            </a:r>
            <a:endParaRPr lang="nl-NL" sz="1050" dirty="0">
              <a:effectLst/>
              <a:ea typeface="Calibri"/>
              <a:cs typeface="Times New Roman"/>
            </a:endParaRPr>
          </a:p>
        </p:txBody>
      </p:sp>
      <p:sp>
        <p:nvSpPr>
          <p:cNvPr id="13" name="Text Box 14"/>
          <p:cNvSpPr txBox="1"/>
          <p:nvPr/>
        </p:nvSpPr>
        <p:spPr>
          <a:xfrm>
            <a:off x="4221347" y="314689"/>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21346" y="321288"/>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antistof</a:t>
            </a:r>
            <a:endParaRPr lang="nl-NL" sz="1050" dirty="0">
              <a:effectLst/>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toedienen</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339752" y="3212975"/>
            <a:ext cx="5112568"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383453" y="3149221"/>
            <a:ext cx="5256584" cy="9195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een prik geven, zodat je een ziekte minder snel kan krijgen</a:t>
            </a:r>
            <a:endParaRPr lang="nl-NL" sz="1100" dirty="0">
              <a:effectLst/>
              <a:latin typeface="Calibri"/>
              <a:ea typeface="Calibri"/>
              <a:cs typeface="Times New Roman"/>
            </a:endParaRPr>
          </a:p>
        </p:txBody>
      </p:sp>
      <p:sp>
        <p:nvSpPr>
          <p:cNvPr id="20" name="Text Box 14">
            <a:extLst>
              <a:ext uri="{FF2B5EF4-FFF2-40B4-BE49-F238E27FC236}">
                <a16:creationId xmlns="" xmlns:a16="http://schemas.microsoft.com/office/drawing/2014/main" id="{0EABD18C-B707-4B29-962F-B994B37C979B}"/>
              </a:ext>
            </a:extLst>
          </p:cNvPr>
          <p:cNvSpPr txBox="1"/>
          <p:nvPr/>
        </p:nvSpPr>
        <p:spPr>
          <a:xfrm>
            <a:off x="4221347" y="946923"/>
            <a:ext cx="4617256"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kstvak 2">
            <a:extLst>
              <a:ext uri="{FF2B5EF4-FFF2-40B4-BE49-F238E27FC236}">
                <a16:creationId xmlns="" xmlns:a16="http://schemas.microsoft.com/office/drawing/2014/main" id="{688A9364-09D8-498B-B1BD-CEC593113736}"/>
              </a:ext>
            </a:extLst>
          </p:cNvPr>
          <p:cNvSpPr txBox="1">
            <a:spLocks noChangeArrowheads="1"/>
          </p:cNvSpPr>
          <p:nvPr/>
        </p:nvSpPr>
        <p:spPr bwMode="auto">
          <a:xfrm>
            <a:off x="4221348" y="892748"/>
            <a:ext cx="4617256" cy="9195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een stof in je lichaam die je beschermt tegen ziektes</a:t>
            </a:r>
            <a:endParaRPr lang="nl-NL" sz="1100" dirty="0">
              <a:effectLst/>
              <a:latin typeface="Calibri"/>
              <a:ea typeface="Calibri"/>
              <a:cs typeface="Times New Roman"/>
            </a:endParaRPr>
          </a:p>
        </p:txBody>
      </p:sp>
      <p:sp>
        <p:nvSpPr>
          <p:cNvPr id="22" name="Text Box 14">
            <a:extLst>
              <a:ext uri="{FF2B5EF4-FFF2-40B4-BE49-F238E27FC236}">
                <a16:creationId xmlns="" xmlns:a16="http://schemas.microsoft.com/office/drawing/2014/main" id="{F4F7BE3B-BFA8-4E4B-970D-47A2A5AED12F}"/>
              </a:ext>
            </a:extLst>
          </p:cNvPr>
          <p:cNvSpPr txBox="1"/>
          <p:nvPr/>
        </p:nvSpPr>
        <p:spPr>
          <a:xfrm>
            <a:off x="749710" y="4980462"/>
            <a:ext cx="4946426"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 xmlns:a16="http://schemas.microsoft.com/office/drawing/2014/main" id="{C1F5DE72-BD89-4038-9FC6-2E190CC77A85}"/>
              </a:ext>
            </a:extLst>
          </p:cNvPr>
          <p:cNvSpPr txBox="1">
            <a:spLocks noChangeArrowheads="1"/>
          </p:cNvSpPr>
          <p:nvPr/>
        </p:nvSpPr>
        <p:spPr bwMode="auto">
          <a:xfrm>
            <a:off x="749710" y="4890520"/>
            <a:ext cx="4946426" cy="9195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iemand iets geven (wordt vaak gezegd over medicijnen)</a:t>
            </a:r>
            <a:endParaRPr lang="nl-NL" sz="1100" dirty="0">
              <a:effectLst/>
              <a:latin typeface="Calibri"/>
              <a:ea typeface="Calibri"/>
              <a:cs typeface="Times New Roman"/>
            </a:endParaRPr>
          </a:p>
        </p:txBody>
      </p:sp>
      <p:pic>
        <p:nvPicPr>
          <p:cNvPr id="24" name="Afbeelding 23" descr="Afbeelding met persoon, jongen, binnen, jong&#10;&#10;Automatisch gegenereerde beschrijving">
            <a:extLst>
              <a:ext uri="{FF2B5EF4-FFF2-40B4-BE49-F238E27FC236}">
                <a16:creationId xmlns="" xmlns:a16="http://schemas.microsoft.com/office/drawing/2014/main" id="{22A95238-A3CC-4D1F-81C8-412E85DB80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0761" y="1868728"/>
            <a:ext cx="1971307" cy="1316833"/>
          </a:xfrm>
          <a:prstGeom prst="rect">
            <a:avLst/>
          </a:prstGeom>
        </p:spPr>
      </p:pic>
      <p:pic>
        <p:nvPicPr>
          <p:cNvPr id="26" name="Picture 3" descr="C:\Users\Kosterm\Downloads\shutterstock_170449312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592" y="323145"/>
            <a:ext cx="3213080" cy="15936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osterm\Downloads\shutterstock_166179788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51520" y="2966505"/>
            <a:ext cx="1579260" cy="132659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Kosterm\Downloads\shutterstock_162819618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19731" y="4900007"/>
            <a:ext cx="1822337" cy="101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6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a:t>Semantisatieverhaal:</a:t>
            </a:r>
            <a:br>
              <a:rPr lang="nl-NL" sz="2000" u="sng" dirty="0"/>
            </a:br>
            <a:r>
              <a:rPr lang="nl-NL" sz="1750" dirty="0"/>
              <a:t>Vorige week hadden we het over </a:t>
            </a:r>
            <a:r>
              <a:rPr lang="nl-NL" sz="1750" dirty="0" err="1" smtClean="0"/>
              <a:t>plogging</a:t>
            </a:r>
            <a:r>
              <a:rPr lang="nl-NL" sz="1750" dirty="0" smtClean="0"/>
              <a:t>, weten jullie nog? Het afval opruimen tijdens het rennen? Ik was vorige </a:t>
            </a:r>
            <a:r>
              <a:rPr lang="nl-NL" sz="1750" dirty="0"/>
              <a:t>week in </a:t>
            </a:r>
            <a:r>
              <a:rPr lang="nl-NL" sz="1750" b="1" u="sng" dirty="0"/>
              <a:t>het verpleeghuis</a:t>
            </a:r>
            <a:r>
              <a:rPr lang="nl-NL" sz="1750" dirty="0"/>
              <a:t> bij mijn moeder op </a:t>
            </a:r>
            <a:r>
              <a:rPr lang="nl-NL" sz="1750" dirty="0" smtClean="0"/>
              <a:t>bezoek</a:t>
            </a:r>
            <a:r>
              <a:rPr lang="nl-NL" sz="1750" dirty="0"/>
              <a:t>. Het verpleeghuis betekent </a:t>
            </a:r>
            <a:r>
              <a:rPr lang="nl-NL" sz="1750" b="1" i="1" dirty="0"/>
              <a:t>een gebouw waar mensen wonen die niet meer voor zichzelf kunnen zorgen. Bijvoorbeeld omdat ze erg ziek zijn geweest of omdat ze steeds dingen vergeten.</a:t>
            </a:r>
            <a:r>
              <a:rPr lang="nl-NL" sz="1750" dirty="0"/>
              <a:t> </a:t>
            </a:r>
            <a:r>
              <a:rPr lang="nl-NL" sz="1750" dirty="0" smtClean="0"/>
              <a:t>Toen ik daar was, </a:t>
            </a:r>
            <a:r>
              <a:rPr lang="nl-NL" sz="1750" dirty="0" smtClean="0"/>
              <a:t>zag </a:t>
            </a:r>
            <a:r>
              <a:rPr lang="nl-NL" sz="1750" dirty="0"/>
              <a:t>ik </a:t>
            </a:r>
            <a:r>
              <a:rPr lang="nl-NL" sz="1750" dirty="0" smtClean="0"/>
              <a:t>ook kinderen </a:t>
            </a:r>
            <a:r>
              <a:rPr lang="nl-NL" sz="1750" dirty="0"/>
              <a:t>die afval van de straten aan het opruimen waren. </a:t>
            </a:r>
            <a:r>
              <a:rPr lang="nl-NL" sz="1750" dirty="0" smtClean="0"/>
              <a:t>Zijn </a:t>
            </a:r>
            <a:r>
              <a:rPr lang="nl-NL" sz="1750" dirty="0"/>
              <a:t>jullie ook </a:t>
            </a:r>
            <a:r>
              <a:rPr lang="nl-NL" sz="1750" b="1" u="sng" dirty="0"/>
              <a:t>vrijwillig</a:t>
            </a:r>
            <a:r>
              <a:rPr lang="nl-NL" sz="1750" dirty="0"/>
              <a:t> begonnen met het opruimen van afval op straat? Vrijwillig betekent </a:t>
            </a:r>
            <a:r>
              <a:rPr lang="nl-NL" sz="1750" b="1" i="1" dirty="0"/>
              <a:t>wat je doet omdat je het zelf wilt</a:t>
            </a:r>
            <a:r>
              <a:rPr lang="nl-NL" sz="1750" dirty="0"/>
              <a:t>. Dat zou hartstikke mooi zijn. </a:t>
            </a:r>
            <a:r>
              <a:rPr lang="nl-NL" sz="1750" dirty="0" smtClean="0"/>
              <a:t>Misschien gaan er wel steeds </a:t>
            </a:r>
            <a:r>
              <a:rPr lang="nl-NL" sz="1750" dirty="0"/>
              <a:t>meer mensen afval gaan opruimen. </a:t>
            </a:r>
            <a:r>
              <a:rPr lang="nl-NL" sz="1750" b="1" u="sng" dirty="0"/>
              <a:t>In de loop van</a:t>
            </a:r>
            <a:r>
              <a:rPr lang="nl-NL" sz="1750" dirty="0"/>
              <a:t> een paar jaar gaan we </a:t>
            </a:r>
            <a:r>
              <a:rPr lang="nl-NL" sz="1750" dirty="0" smtClean="0"/>
              <a:t>dan vast </a:t>
            </a:r>
            <a:r>
              <a:rPr lang="nl-NL" sz="1750" dirty="0"/>
              <a:t>zien dat er minder zwerfafval op straat ligt. In de loop van betekent </a:t>
            </a:r>
            <a:r>
              <a:rPr lang="nl-NL" sz="1750" b="1" i="1" dirty="0"/>
              <a:t>ergens in (zolang de periode loopt)</a:t>
            </a:r>
            <a:r>
              <a:rPr lang="nl-NL" sz="1750" dirty="0"/>
              <a:t>. </a:t>
            </a:r>
            <a:r>
              <a:rPr lang="nl-NL" sz="1750" dirty="0" smtClean="0"/>
              <a:t>Je moet wel altijd voorzichtig zijn tijdens het afval opruimen. </a:t>
            </a:r>
            <a:r>
              <a:rPr lang="nl-NL" sz="1750" dirty="0"/>
              <a:t>Als je </a:t>
            </a:r>
            <a:r>
              <a:rPr lang="nl-NL" sz="1750" dirty="0" smtClean="0"/>
              <a:t>in </a:t>
            </a:r>
            <a:r>
              <a:rPr lang="nl-NL" sz="1750" dirty="0"/>
              <a:t>struiken en hoog gras gaat zoeken naar afval, kun je </a:t>
            </a:r>
            <a:r>
              <a:rPr lang="nl-NL" sz="1750" dirty="0" smtClean="0"/>
              <a:t>ook een teek krijgen. </a:t>
            </a:r>
            <a:r>
              <a:rPr lang="nl-NL" sz="1750" dirty="0"/>
              <a:t>Een teek is een klein beestje wat leeft van bloed. Je moet je altijd goed </a:t>
            </a:r>
            <a:r>
              <a:rPr lang="nl-NL" sz="1750" dirty="0" smtClean="0"/>
              <a:t>kijken of je geen teken hebt</a:t>
            </a:r>
            <a:r>
              <a:rPr lang="nl-NL" sz="1750" dirty="0" smtClean="0"/>
              <a:t>. </a:t>
            </a:r>
            <a:r>
              <a:rPr lang="nl-NL" sz="1750" dirty="0"/>
              <a:t>Door een tekenbeet kan je namelijk </a:t>
            </a:r>
            <a:r>
              <a:rPr lang="nl-NL" sz="1750" b="1" u="sng" dirty="0"/>
              <a:t>besmet worden</a:t>
            </a:r>
            <a:r>
              <a:rPr lang="nl-NL" sz="1750" dirty="0"/>
              <a:t> en </a:t>
            </a:r>
            <a:r>
              <a:rPr lang="nl-NL" sz="1750" dirty="0" smtClean="0"/>
              <a:t>ziek worden. </a:t>
            </a:r>
            <a:r>
              <a:rPr lang="nl-NL" sz="1750" dirty="0"/>
              <a:t>Besmet worden betekent </a:t>
            </a:r>
            <a:r>
              <a:rPr lang="nl-NL" sz="1750" b="1" i="1" dirty="0"/>
              <a:t>een ziekte van iemand krijgen</a:t>
            </a:r>
            <a:r>
              <a:rPr lang="nl-NL" sz="1750" dirty="0"/>
              <a:t>. Mijn </a:t>
            </a:r>
            <a:r>
              <a:rPr lang="nl-NL" sz="1750" dirty="0" smtClean="0"/>
              <a:t>oom heeft </a:t>
            </a:r>
            <a:r>
              <a:rPr lang="nl-NL" sz="1750" dirty="0"/>
              <a:t>de ziekte van Lyme en </a:t>
            </a:r>
            <a:r>
              <a:rPr lang="nl-NL" sz="1750" b="1" u="sng" dirty="0"/>
              <a:t>sindsdien</a:t>
            </a:r>
            <a:r>
              <a:rPr lang="nl-NL" sz="1750" dirty="0"/>
              <a:t> controleer ik altijd goed op teken. Sindsdien betekent </a:t>
            </a:r>
            <a:r>
              <a:rPr lang="nl-NL" sz="1750" b="1" i="1" dirty="0"/>
              <a:t>vanaf die tijd</a:t>
            </a:r>
            <a:r>
              <a:rPr lang="nl-NL" sz="1750" dirty="0"/>
              <a:t>. Na bijvoorbeeld een boswandeling </a:t>
            </a:r>
            <a:r>
              <a:rPr lang="nl-NL" sz="1750" b="1" u="sng" dirty="0"/>
              <a:t>verplicht</a:t>
            </a:r>
            <a:r>
              <a:rPr lang="nl-NL" sz="1750" dirty="0"/>
              <a:t> ik mezelf om te controleren op teken. Verplicht is </a:t>
            </a:r>
            <a:r>
              <a:rPr lang="nl-NL" sz="1750" b="1" i="1" dirty="0"/>
              <a:t>iets wat moet</a:t>
            </a:r>
            <a:r>
              <a:rPr lang="nl-NL" sz="1750" dirty="0"/>
              <a:t>. </a:t>
            </a:r>
            <a:r>
              <a:rPr lang="nl-NL" sz="1750" dirty="0" smtClean="0"/>
              <a:t>Ik</a:t>
            </a:r>
            <a:r>
              <a:rPr lang="nl-NL" sz="1750" dirty="0" smtClean="0"/>
              <a:t> </a:t>
            </a:r>
            <a:r>
              <a:rPr lang="nl-NL" sz="1750" dirty="0"/>
              <a:t>heb </a:t>
            </a:r>
            <a:r>
              <a:rPr lang="nl-NL" sz="1750" dirty="0" smtClean="0"/>
              <a:t>nog </a:t>
            </a:r>
            <a:r>
              <a:rPr lang="nl-NL" sz="1750" dirty="0"/>
              <a:t>nooit een teek bij mezelf </a:t>
            </a:r>
            <a:r>
              <a:rPr lang="nl-NL" sz="1750" dirty="0" smtClean="0"/>
              <a:t>gevonden, </a:t>
            </a:r>
            <a:r>
              <a:rPr lang="nl-NL" sz="1750" dirty="0"/>
              <a:t>maar het is goed om te </a:t>
            </a:r>
            <a:r>
              <a:rPr lang="nl-NL" sz="1750" dirty="0" smtClean="0"/>
              <a:t>kijken. </a:t>
            </a:r>
            <a:r>
              <a:rPr lang="nl-NL" sz="1750" dirty="0"/>
              <a:t>Het zou best fijn zijn als je je kon laten </a:t>
            </a:r>
            <a:r>
              <a:rPr lang="nl-NL" sz="1750" b="1" u="sng" dirty="0"/>
              <a:t>vaccineren</a:t>
            </a:r>
            <a:r>
              <a:rPr lang="nl-NL" sz="1750" dirty="0"/>
              <a:t> tegen de ziekte van Lyme. Vaccineren is </a:t>
            </a:r>
            <a:r>
              <a:rPr lang="nl-NL" sz="1750" b="1" i="1" dirty="0"/>
              <a:t>een prik geven, zodat je een ziekte minder snel kan krijgen</a:t>
            </a:r>
            <a:r>
              <a:rPr lang="nl-NL" sz="1750" dirty="0"/>
              <a:t>. Helaas is dat er niet. Wel zijn er </a:t>
            </a:r>
            <a:r>
              <a:rPr lang="nl-NL" sz="1750" b="1" u="sng" dirty="0"/>
              <a:t>bepaalde</a:t>
            </a:r>
            <a:r>
              <a:rPr lang="nl-NL" sz="1750" dirty="0"/>
              <a:t> andere ziektes waar je je tegen kunt laten vaccineren. Bepaald betekent </a:t>
            </a:r>
            <a:r>
              <a:rPr lang="nl-NL" sz="1750" b="1" i="1" dirty="0"/>
              <a:t>waarvan je weet om welke het gaat</a:t>
            </a:r>
            <a:r>
              <a:rPr lang="nl-NL" sz="1750" dirty="0"/>
              <a:t>. Denk maar aan de BMR-inenting. </a:t>
            </a:r>
            <a:r>
              <a:rPr lang="nl-NL" sz="1750" dirty="0" smtClean="0"/>
              <a:t>Als je deze vaccinatie krijgt, gaat je lichaam </a:t>
            </a:r>
            <a:r>
              <a:rPr lang="nl-NL" sz="1750" b="1" u="sng" dirty="0" smtClean="0"/>
              <a:t>antistoffen</a:t>
            </a:r>
            <a:r>
              <a:rPr lang="nl-NL" sz="1750" dirty="0" smtClean="0"/>
              <a:t> maken voor </a:t>
            </a:r>
            <a:r>
              <a:rPr lang="nl-NL" sz="1750" dirty="0"/>
              <a:t>de ziektes Bof, Mazelen en Rode </a:t>
            </a:r>
            <a:r>
              <a:rPr lang="nl-NL" sz="1750" dirty="0" smtClean="0"/>
              <a:t>Hond. </a:t>
            </a:r>
            <a:r>
              <a:rPr lang="nl-NL" sz="1750" dirty="0"/>
              <a:t>De antistof is </a:t>
            </a:r>
            <a:r>
              <a:rPr lang="nl-NL" sz="1750" b="1" i="1" dirty="0"/>
              <a:t>een stof in je lichaam die je beschermt tegen ziektes</a:t>
            </a:r>
            <a:r>
              <a:rPr lang="nl-NL" sz="1750" dirty="0"/>
              <a:t>. </a:t>
            </a:r>
            <a:r>
              <a:rPr lang="nl-NL" sz="1750" dirty="0" smtClean="0"/>
              <a:t>Dit is een plaatje van antistoffen onder een microscoop. Zo’n </a:t>
            </a:r>
            <a:r>
              <a:rPr lang="nl-NL" sz="1750" dirty="0"/>
              <a:t>vaccinatie wordt bijvoorbeeld </a:t>
            </a:r>
            <a:r>
              <a:rPr lang="nl-NL" sz="1750" b="1" u="sng" dirty="0"/>
              <a:t>toegediend</a:t>
            </a:r>
            <a:r>
              <a:rPr lang="nl-NL" sz="1750" dirty="0"/>
              <a:t> via een prik in je bovenarm. Toedienen betekent </a:t>
            </a:r>
            <a:r>
              <a:rPr lang="nl-NL" sz="1750" b="1" i="1" dirty="0"/>
              <a:t>iemand iets geven (wordt vaak gezegd over medicijnen)</a:t>
            </a:r>
            <a:r>
              <a:rPr lang="nl-NL" sz="1750" dirty="0"/>
              <a:t>. Welke ziektes kennen jullie nog meer waarvoor vaccinaties kunnen worden gegeven?</a:t>
            </a:r>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146602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059833" y="2276872"/>
            <a:ext cx="5400599" cy="94736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771800" y="2276872"/>
            <a:ext cx="590855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Trebuchet MS"/>
                <a:ea typeface="Calibri"/>
                <a:cs typeface="Times New Roman"/>
              </a:rPr>
              <a:t>besmet worden</a:t>
            </a:r>
            <a:endParaRPr lang="nl-NL" sz="12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579615" y="1432346"/>
            <a:ext cx="1266404" cy="844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652120" y="4190241"/>
            <a:ext cx="316835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580112" y="4164889"/>
            <a:ext cx="335360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symptomen</a:t>
            </a:r>
            <a:endParaRPr lang="nl-NL" sz="1050" dirty="0">
              <a:effectLst/>
              <a:ea typeface="Calibri"/>
              <a:cs typeface="Times New Roman"/>
            </a:endParaRPr>
          </a:p>
        </p:txBody>
      </p:sp>
      <p:sp>
        <p:nvSpPr>
          <p:cNvPr id="13" name="Text Box 14"/>
          <p:cNvSpPr txBox="1"/>
          <p:nvPr/>
        </p:nvSpPr>
        <p:spPr>
          <a:xfrm>
            <a:off x="4189179" y="1340768"/>
            <a:ext cx="461884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343231" y="1342117"/>
            <a:ext cx="421885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ziekteverwekker</a:t>
            </a:r>
            <a:endParaRPr lang="nl-NL" sz="1050" dirty="0">
              <a:effectLst/>
              <a:ea typeface="Calibri"/>
              <a:cs typeface="Times New Roman"/>
            </a:endParaRPr>
          </a:p>
        </p:txBody>
      </p:sp>
      <p:sp>
        <p:nvSpPr>
          <p:cNvPr id="15" name="Text Box 14"/>
          <p:cNvSpPr txBox="1"/>
          <p:nvPr/>
        </p:nvSpPr>
        <p:spPr>
          <a:xfrm>
            <a:off x="251752" y="3789040"/>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163239" y="3758058"/>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ziekte</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037706" y="3189441"/>
            <a:ext cx="5616624"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080948" y="3186505"/>
            <a:ext cx="5445941"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een ziekte van iemand krijgen</a:t>
            </a:r>
            <a:endParaRPr lang="nl-NL" sz="1100" dirty="0">
              <a:effectLst/>
              <a:latin typeface="Calibri"/>
              <a:ea typeface="Calibri"/>
              <a:cs typeface="Times New Roman"/>
            </a:endParaRPr>
          </a:p>
        </p:txBody>
      </p:sp>
      <p:pic>
        <p:nvPicPr>
          <p:cNvPr id="20" name="Afbeelding 19">
            <a:extLst>
              <a:ext uri="{FF2B5EF4-FFF2-40B4-BE49-F238E27FC236}">
                <a16:creationId xmlns="" xmlns:a16="http://schemas.microsoft.com/office/drawing/2014/main" id="{AF6CD60D-ECB2-44E4-85B2-D15DA4BC1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5803" y="4890414"/>
            <a:ext cx="1143357" cy="1040294"/>
          </a:xfrm>
          <a:prstGeom prst="rect">
            <a:avLst/>
          </a:prstGeom>
        </p:spPr>
      </p:pic>
      <p:pic>
        <p:nvPicPr>
          <p:cNvPr id="3" name="Afbeelding 2">
            <a:extLst>
              <a:ext uri="{FF2B5EF4-FFF2-40B4-BE49-F238E27FC236}">
                <a16:creationId xmlns="" xmlns:a16="http://schemas.microsoft.com/office/drawing/2014/main" id="{3D74672D-3611-4244-A4C1-D8C966B22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2364" y="4859663"/>
            <a:ext cx="1100414" cy="1040294"/>
          </a:xfrm>
          <a:prstGeom prst="rect">
            <a:avLst/>
          </a:prstGeom>
        </p:spPr>
      </p:pic>
      <p:pic>
        <p:nvPicPr>
          <p:cNvPr id="4" name="Afbeelding 3">
            <a:extLst>
              <a:ext uri="{FF2B5EF4-FFF2-40B4-BE49-F238E27FC236}">
                <a16:creationId xmlns="" xmlns:a16="http://schemas.microsoft.com/office/drawing/2014/main" id="{5B268637-840E-4BFC-A8A1-FA654407D3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2778" y="4867689"/>
            <a:ext cx="1046561" cy="1022617"/>
          </a:xfrm>
          <a:prstGeom prst="rect">
            <a:avLst/>
          </a:prstGeom>
        </p:spPr>
      </p:pic>
      <p:pic>
        <p:nvPicPr>
          <p:cNvPr id="6" name="Afbeelding 5">
            <a:extLst>
              <a:ext uri="{FF2B5EF4-FFF2-40B4-BE49-F238E27FC236}">
                <a16:creationId xmlns="" xmlns:a16="http://schemas.microsoft.com/office/drawing/2014/main" id="{A67977C8-B841-4B41-BE76-1221A11649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39952" y="322188"/>
            <a:ext cx="4572000" cy="1018580"/>
          </a:xfrm>
          <a:prstGeom prst="rect">
            <a:avLst/>
          </a:prstGeom>
        </p:spPr>
      </p:pic>
      <p:pic>
        <p:nvPicPr>
          <p:cNvPr id="22" name="Afbeelding 21">
            <a:extLst>
              <a:ext uri="{FF2B5EF4-FFF2-40B4-BE49-F238E27FC236}">
                <a16:creationId xmlns="" xmlns:a16="http://schemas.microsoft.com/office/drawing/2014/main" id="{08D045E3-CF07-40DB-B541-927D08EEB6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1866" y="4409403"/>
            <a:ext cx="2221356" cy="1480904"/>
          </a:xfrm>
          <a:prstGeom prst="rect">
            <a:avLst/>
          </a:prstGeom>
        </p:spPr>
      </p:pic>
      <p:sp>
        <p:nvSpPr>
          <p:cNvPr id="24" name="Tekstvak 23">
            <a:extLst>
              <a:ext uri="{FF2B5EF4-FFF2-40B4-BE49-F238E27FC236}">
                <a16:creationId xmlns="" xmlns:a16="http://schemas.microsoft.com/office/drawing/2014/main" id="{589961E2-44C6-4257-9133-BDD95193FB67}"/>
              </a:ext>
            </a:extLst>
          </p:cNvPr>
          <p:cNvSpPr txBox="1"/>
          <p:nvPr/>
        </p:nvSpPr>
        <p:spPr>
          <a:xfrm>
            <a:off x="1945395" y="4468344"/>
            <a:ext cx="826405" cy="923330"/>
          </a:xfrm>
          <a:prstGeom prst="rect">
            <a:avLst/>
          </a:prstGeom>
          <a:noFill/>
        </p:spPr>
        <p:txBody>
          <a:bodyPr wrap="square" rtlCol="0">
            <a:spAutoFit/>
          </a:bodyPr>
          <a:lstStyle/>
          <a:p>
            <a:r>
              <a:rPr lang="nl-NL" dirty="0"/>
              <a:t>Ziekte van Lyme</a:t>
            </a:r>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582" y="980727"/>
            <a:ext cx="2631675" cy="159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73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6986528"/>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sindsdien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vanaf die tijd</a:t>
            </a: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3000" i="1" dirty="0" smtClean="0">
              <a:solidFill>
                <a:srgbClr val="00B050"/>
              </a:solidFill>
              <a:latin typeface="Century Gothic" panose="020B0502020202020204" pitchFamily="34" charset="0"/>
            </a:endParaRPr>
          </a:p>
          <a:p>
            <a:pPr lvl="0"/>
            <a:endParaRPr lang="nl-NL" sz="3000" i="1" dirty="0">
              <a:solidFill>
                <a:srgbClr val="00B050"/>
              </a:solidFill>
              <a:latin typeface="Century Gothic" panose="020B0502020202020204" pitchFamily="34" charset="0"/>
            </a:endParaRPr>
          </a:p>
          <a:p>
            <a:pPr lvl="0"/>
            <a:endParaRPr lang="nl-NL" sz="3000" i="1" dirty="0" smtClean="0">
              <a:solidFill>
                <a:srgbClr val="00B050"/>
              </a:solidFill>
              <a:latin typeface="Century Gothic" panose="020B0502020202020204" pitchFamily="34" charset="0"/>
            </a:endParaRPr>
          </a:p>
          <a:p>
            <a:pPr lvl="0"/>
            <a:endParaRPr lang="nl-NL" sz="3000" i="1" dirty="0" smtClean="0">
              <a:solidFill>
                <a:srgbClr val="00B050"/>
              </a:solidFill>
              <a:latin typeface="Century Gothic" panose="020B0502020202020204" pitchFamily="34" charset="0"/>
            </a:endParaRPr>
          </a:p>
          <a:p>
            <a:pPr lvl="0"/>
            <a:endParaRPr lang="nl-NL" sz="3000" i="1" dirty="0">
              <a:solidFill>
                <a:srgbClr val="00B050"/>
              </a:solidFill>
              <a:latin typeface="Century Gothic" panose="020B0502020202020204" pitchFamily="34" charset="0"/>
            </a:endParaRPr>
          </a:p>
          <a:p>
            <a:pPr lvl="0"/>
            <a:endParaRPr lang="nl-NL" sz="3000" i="1" dirty="0" smtClean="0">
              <a:solidFill>
                <a:srgbClr val="00B050"/>
              </a:solidFill>
              <a:latin typeface="Century Gothic" panose="020B0502020202020204" pitchFamily="34" charset="0"/>
            </a:endParaRPr>
          </a:p>
          <a:p>
            <a:pPr lvl="0"/>
            <a:r>
              <a:rPr lang="nl-NL" sz="3000" i="1" dirty="0" smtClean="0">
                <a:solidFill>
                  <a:srgbClr val="00B050"/>
                </a:solidFill>
                <a:latin typeface="Century Gothic" panose="020B0502020202020204" pitchFamily="34" charset="0"/>
              </a:rPr>
              <a:t>Mijn oom heeft </a:t>
            </a:r>
            <a:r>
              <a:rPr lang="nl-NL" sz="3000" i="1" dirty="0">
                <a:solidFill>
                  <a:srgbClr val="00B050"/>
                </a:solidFill>
                <a:latin typeface="Century Gothic" panose="020B0502020202020204" pitchFamily="34" charset="0"/>
              </a:rPr>
              <a:t>de ziekte van Lyme en </a:t>
            </a:r>
            <a:r>
              <a:rPr lang="nl-NL" sz="3000" i="1" u="sng" dirty="0">
                <a:solidFill>
                  <a:srgbClr val="00B050"/>
                </a:solidFill>
                <a:latin typeface="Century Gothic" panose="020B0502020202020204" pitchFamily="34" charset="0"/>
              </a:rPr>
              <a:t>sindsdien</a:t>
            </a:r>
            <a:r>
              <a:rPr lang="nl-NL" sz="3000" i="1" dirty="0">
                <a:solidFill>
                  <a:srgbClr val="00B050"/>
                </a:solidFill>
                <a:latin typeface="Century Gothic" panose="020B0502020202020204" pitchFamily="34" charset="0"/>
              </a:rPr>
              <a:t> controleer ik altijd goed op teken.</a:t>
            </a:r>
            <a:endParaRPr lang="nl-NL" sz="3000" i="1" dirty="0">
              <a:solidFill>
                <a:prstClr val="black"/>
              </a:solidFill>
              <a:latin typeface="Century Gothic" panose="020B0502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45219"/>
            <a:ext cx="6120680" cy="383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16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 – 12 januari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verpleeghuis</a:t>
            </a:r>
          </a:p>
        </p:txBody>
      </p:sp>
      <p:pic>
        <p:nvPicPr>
          <p:cNvPr id="3" name="Afbeelding 2" descr="Afbeelding met persoon, binnen, ouder&#10;&#10;Automatisch gegenereerde beschrijving">
            <a:extLst>
              <a:ext uri="{FF2B5EF4-FFF2-40B4-BE49-F238E27FC236}">
                <a16:creationId xmlns="" xmlns:a16="http://schemas.microsoft.com/office/drawing/2014/main" id="{656B1FBC-2BBF-4E49-86F5-E16A1A590C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84783"/>
            <a:ext cx="7560840" cy="5050641"/>
          </a:xfrm>
          <a:prstGeom prst="rect">
            <a:avLst/>
          </a:prstGeom>
        </p:spPr>
      </p:pic>
    </p:spTree>
    <p:extLst>
      <p:ext uri="{BB962C8B-B14F-4D97-AF65-F5344CB8AC3E}">
        <p14:creationId xmlns:p14="http://schemas.microsoft.com/office/powerpoint/2010/main" val="222647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vrijwillig</a:t>
            </a:r>
          </a:p>
        </p:txBody>
      </p:sp>
      <p:pic>
        <p:nvPicPr>
          <p:cNvPr id="3" name="Picture 2" descr="C:\Users\Kosterm\Downloads\shutterstock_1461132554.jpg">
            <a:extLst>
              <a:ext uri="{FF2B5EF4-FFF2-40B4-BE49-F238E27FC236}">
                <a16:creationId xmlns="" xmlns:a16="http://schemas.microsoft.com/office/drawing/2014/main" id="{C15C15DE-58BE-4483-8C67-14378CCF48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582" y="1556792"/>
            <a:ext cx="750083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80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in de loop van</a:t>
            </a:r>
          </a:p>
        </p:txBody>
      </p:sp>
      <p:sp>
        <p:nvSpPr>
          <p:cNvPr id="9" name="Tekstvak 8">
            <a:extLst>
              <a:ext uri="{FF2B5EF4-FFF2-40B4-BE49-F238E27FC236}">
                <a16:creationId xmlns="" xmlns:a16="http://schemas.microsoft.com/office/drawing/2014/main" id="{C224EF82-75CB-4B0A-BF9F-5FAF58328766}"/>
              </a:ext>
            </a:extLst>
          </p:cNvPr>
          <p:cNvSpPr txBox="1"/>
          <p:nvPr/>
        </p:nvSpPr>
        <p:spPr>
          <a:xfrm>
            <a:off x="971600" y="4870901"/>
            <a:ext cx="6840760" cy="646331"/>
          </a:xfrm>
          <a:prstGeom prst="rect">
            <a:avLst/>
          </a:prstGeom>
          <a:noFill/>
        </p:spPr>
        <p:txBody>
          <a:bodyPr wrap="square" rtlCol="0">
            <a:spAutoFit/>
          </a:bodyPr>
          <a:lstStyle/>
          <a:p>
            <a:r>
              <a:rPr lang="nl-NL" sz="3600" dirty="0" smtClean="0">
                <a:latin typeface="Aharoni" panose="02010803020104030203" pitchFamily="2" charset="-79"/>
                <a:cs typeface="Aharoni" panose="02010803020104030203" pitchFamily="2" charset="-79"/>
              </a:rPr>
              <a:t>2021  </a:t>
            </a:r>
            <a:r>
              <a:rPr lang="nl-NL" sz="3600" dirty="0" smtClean="0">
                <a:latin typeface="Aharoni" panose="02010803020104030203" pitchFamily="2" charset="-79"/>
                <a:cs typeface="Aharoni" panose="02010803020104030203" pitchFamily="2" charset="-79"/>
                <a:sym typeface="Wingdings" panose="05000000000000000000" pitchFamily="2" charset="2"/>
              </a:rPr>
              <a:t>   2022     2023    2024</a:t>
            </a:r>
            <a:endParaRPr lang="nl-NL" sz="3600" dirty="0">
              <a:latin typeface="Aharoni" panose="02010803020104030203" pitchFamily="2" charset="-79"/>
              <a:cs typeface="Aharoni" panose="02010803020104030203" pitchFamily="2" charset="-79"/>
            </a:endParaRPr>
          </a:p>
        </p:txBody>
      </p:sp>
      <p:pic>
        <p:nvPicPr>
          <p:cNvPr id="1026" name="Picture 2" descr="C:\Users\Kosterm\Downloads\shutterstock_17853624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2302832"/>
            <a:ext cx="3528392" cy="23569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sterm\Downloads\shutterstock_523559155.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99992" y="2302832"/>
            <a:ext cx="4329113" cy="235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27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besmet worden</a:t>
            </a:r>
          </a:p>
        </p:txBody>
      </p:sp>
      <p:pic>
        <p:nvPicPr>
          <p:cNvPr id="3" name="Afbeelding 2">
            <a:extLst>
              <a:ext uri="{FF2B5EF4-FFF2-40B4-BE49-F238E27FC236}">
                <a16:creationId xmlns="" xmlns:a16="http://schemas.microsoft.com/office/drawing/2014/main" id="{FE2BEA00-8E97-4EB2-82E1-0656FAD9C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792" y="2996952"/>
            <a:ext cx="3341689" cy="2232248"/>
          </a:xfrm>
          <a:prstGeom prst="rect">
            <a:avLst/>
          </a:prstGeom>
        </p:spPr>
      </p:pic>
      <p:pic>
        <p:nvPicPr>
          <p:cNvPr id="7" name="Afbeelding 6">
            <a:extLst>
              <a:ext uri="{FF2B5EF4-FFF2-40B4-BE49-F238E27FC236}">
                <a16:creationId xmlns="" xmlns:a16="http://schemas.microsoft.com/office/drawing/2014/main" id="{0BA7A24B-6473-4A60-8C07-CE50BEFE39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1369603"/>
            <a:ext cx="2198962" cy="2232248"/>
          </a:xfrm>
          <a:prstGeom prst="rect">
            <a:avLst/>
          </a:prstGeom>
        </p:spPr>
      </p:pic>
      <p:pic>
        <p:nvPicPr>
          <p:cNvPr id="8" name="Afbeelding 7">
            <a:extLst>
              <a:ext uri="{FF2B5EF4-FFF2-40B4-BE49-F238E27FC236}">
                <a16:creationId xmlns="" xmlns:a16="http://schemas.microsoft.com/office/drawing/2014/main" id="{E44607E9-C957-421D-9979-82ACAB7A4E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8184" y="4365104"/>
            <a:ext cx="2344161" cy="2132856"/>
          </a:xfrm>
          <a:prstGeom prst="rect">
            <a:avLst/>
          </a:prstGeom>
        </p:spPr>
      </p:pic>
      <p:sp>
        <p:nvSpPr>
          <p:cNvPr id="9" name="Pijl: gekromd omlaag 8">
            <a:extLst>
              <a:ext uri="{FF2B5EF4-FFF2-40B4-BE49-F238E27FC236}">
                <a16:creationId xmlns="" xmlns:a16="http://schemas.microsoft.com/office/drawing/2014/main" id="{EF204F7F-C6D3-4DE5-8C96-ED40D4A82D9A}"/>
              </a:ext>
            </a:extLst>
          </p:cNvPr>
          <p:cNvSpPr/>
          <p:nvPr/>
        </p:nvSpPr>
        <p:spPr>
          <a:xfrm rot="1153406">
            <a:off x="2510991" y="1950354"/>
            <a:ext cx="1368152" cy="83445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1" name="Pijl: gekromd omlaag 10">
            <a:extLst>
              <a:ext uri="{FF2B5EF4-FFF2-40B4-BE49-F238E27FC236}">
                <a16:creationId xmlns="" xmlns:a16="http://schemas.microsoft.com/office/drawing/2014/main" id="{973B1D65-C32A-4386-B7FE-77CA0E4BA768}"/>
              </a:ext>
            </a:extLst>
          </p:cNvPr>
          <p:cNvSpPr/>
          <p:nvPr/>
        </p:nvSpPr>
        <p:spPr>
          <a:xfrm rot="1153406">
            <a:off x="6227674" y="3140728"/>
            <a:ext cx="1368152" cy="83445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391234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sindsdien</a:t>
            </a:r>
          </a:p>
        </p:txBody>
      </p:sp>
      <p:pic>
        <p:nvPicPr>
          <p:cNvPr id="3" name="Afbeelding 2">
            <a:extLst>
              <a:ext uri="{FF2B5EF4-FFF2-40B4-BE49-F238E27FC236}">
                <a16:creationId xmlns="" xmlns:a16="http://schemas.microsoft.com/office/drawing/2014/main" id="{F10831E9-BB23-4106-B67C-954FC7F680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19" y="2420887"/>
            <a:ext cx="3367053" cy="3063543"/>
          </a:xfrm>
          <a:prstGeom prst="rect">
            <a:avLst/>
          </a:prstGeom>
        </p:spPr>
      </p:pic>
      <p:pic>
        <p:nvPicPr>
          <p:cNvPr id="7" name="Afbeelding 6">
            <a:extLst>
              <a:ext uri="{FF2B5EF4-FFF2-40B4-BE49-F238E27FC236}">
                <a16:creationId xmlns="" xmlns:a16="http://schemas.microsoft.com/office/drawing/2014/main" id="{EFCFA849-1003-4DCB-A462-7B071FFB2E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11960" y="1484784"/>
            <a:ext cx="4680520" cy="4488160"/>
          </a:xfrm>
          <a:prstGeom prst="rect">
            <a:avLst/>
          </a:prstGeom>
        </p:spPr>
      </p:pic>
      <p:sp>
        <p:nvSpPr>
          <p:cNvPr id="4" name="Tekstvak 3">
            <a:extLst>
              <a:ext uri="{FF2B5EF4-FFF2-40B4-BE49-F238E27FC236}">
                <a16:creationId xmlns="" xmlns:a16="http://schemas.microsoft.com/office/drawing/2014/main" id="{C31D7DE6-5492-45EE-B5FB-31CB0E05DC31}"/>
              </a:ext>
            </a:extLst>
          </p:cNvPr>
          <p:cNvSpPr txBox="1"/>
          <p:nvPr/>
        </p:nvSpPr>
        <p:spPr>
          <a:xfrm>
            <a:off x="6552220" y="-963488"/>
            <a:ext cx="864096" cy="6447919"/>
          </a:xfrm>
          <a:prstGeom prst="rect">
            <a:avLst/>
          </a:prstGeom>
          <a:noFill/>
        </p:spPr>
        <p:txBody>
          <a:bodyPr wrap="square" rtlCol="0">
            <a:spAutoFit/>
          </a:bodyPr>
          <a:lstStyle/>
          <a:p>
            <a:r>
              <a:rPr lang="nl-NL" sz="41300" dirty="0">
                <a:solidFill>
                  <a:srgbClr val="FF0000"/>
                </a:solidFill>
              </a:rPr>
              <a:t>!</a:t>
            </a:r>
            <a:endParaRPr lang="nl-NL" sz="2800" dirty="0">
              <a:solidFill>
                <a:srgbClr val="FF0000"/>
              </a:solidFill>
            </a:endParaRPr>
          </a:p>
        </p:txBody>
      </p:sp>
    </p:spTree>
    <p:extLst>
      <p:ext uri="{BB962C8B-B14F-4D97-AF65-F5344CB8AC3E}">
        <p14:creationId xmlns:p14="http://schemas.microsoft.com/office/powerpoint/2010/main" val="356434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verplicht</a:t>
            </a:r>
          </a:p>
        </p:txBody>
      </p:sp>
      <p:pic>
        <p:nvPicPr>
          <p:cNvPr id="5" name="Afbeelding 4">
            <a:extLst>
              <a:ext uri="{FF2B5EF4-FFF2-40B4-BE49-F238E27FC236}">
                <a16:creationId xmlns="" xmlns:a16="http://schemas.microsoft.com/office/drawing/2014/main" id="{2E1D36DE-AD6E-44DC-BDBF-217C12A41A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269099"/>
            <a:ext cx="7884368" cy="5256245"/>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064" y="733282"/>
            <a:ext cx="3717214" cy="308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34906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26707</TotalTime>
  <Words>346</Words>
  <Application>Microsoft Office PowerPoint</Application>
  <PresentationFormat>Diavoorstelling (4:3)</PresentationFormat>
  <Paragraphs>176</Paragraphs>
  <Slides>21</Slides>
  <Notes>12</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4994</cp:revision>
  <cp:lastPrinted>2020-09-14T11:15:22Z</cp:lastPrinted>
  <dcterms:created xsi:type="dcterms:W3CDTF">2014-06-10T08:03:16Z</dcterms:created>
  <dcterms:modified xsi:type="dcterms:W3CDTF">2021-01-12T09:21:31Z</dcterms:modified>
</cp:coreProperties>
</file>