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284" r:id="rId2"/>
    <p:sldId id="1302" r:id="rId3"/>
    <p:sldId id="1221" r:id="rId4"/>
    <p:sldId id="548" r:id="rId5"/>
    <p:sldId id="1241" r:id="rId6"/>
    <p:sldId id="1289" r:id="rId7"/>
    <p:sldId id="1287" r:id="rId8"/>
    <p:sldId id="1288" r:id="rId9"/>
    <p:sldId id="1297" r:id="rId10"/>
    <p:sldId id="1293" r:id="rId11"/>
    <p:sldId id="1286" r:id="rId12"/>
    <p:sldId id="1290" r:id="rId13"/>
    <p:sldId id="1291" r:id="rId14"/>
    <p:sldId id="1226" r:id="rId15"/>
    <p:sldId id="324" r:id="rId16"/>
    <p:sldId id="934" r:id="rId17"/>
    <p:sldId id="1295" r:id="rId18"/>
    <p:sldId id="1296" r:id="rId19"/>
    <p:sldId id="955" r:id="rId20"/>
    <p:sldId id="1298" r:id="rId21"/>
    <p:sldId id="1299" r:id="rId22"/>
    <p:sldId id="1300" r:id="rId23"/>
    <p:sldId id="960" r:id="rId24"/>
    <p:sldId id="1301"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284"/>
            <p14:sldId id="1302"/>
            <p14:sldId id="1221"/>
            <p14:sldId id="548"/>
            <p14:sldId id="1241"/>
            <p14:sldId id="1289"/>
            <p14:sldId id="1287"/>
            <p14:sldId id="1288"/>
            <p14:sldId id="1297"/>
            <p14:sldId id="1293"/>
            <p14:sldId id="1286"/>
            <p14:sldId id="1290"/>
            <p14:sldId id="1291"/>
            <p14:sldId id="1226"/>
            <p14:sldId id="324"/>
            <p14:sldId id="934"/>
            <p14:sldId id="1295"/>
            <p14:sldId id="1296"/>
            <p14:sldId id="955"/>
            <p14:sldId id="1298"/>
            <p14:sldId id="1299"/>
            <p14:sldId id="1300"/>
            <p14:sldId id="960"/>
            <p14:sldId id="130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250" autoAdjust="0"/>
  </p:normalViewPr>
  <p:slideViewPr>
    <p:cSldViewPr>
      <p:cViewPr varScale="1">
        <p:scale>
          <a:sx n="69" d="100"/>
          <a:sy n="69" d="100"/>
        </p:scale>
        <p:origin x="-123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26-1-2021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26-1-2021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dirty="0"/>
              <a:t>het journaal = het nieuws op de televisie of de radio</a:t>
            </a:r>
          </a:p>
          <a:p>
            <a:pPr marL="0" indent="0">
              <a:buNone/>
            </a:pPr>
            <a:r>
              <a:rPr lang="nl-NL" sz="1400" dirty="0"/>
              <a:t>grotendeels = voor het grootste deel</a:t>
            </a:r>
          </a:p>
          <a:p>
            <a:pPr marL="0" indent="0">
              <a:buNone/>
            </a:pPr>
            <a:r>
              <a:rPr lang="nl-NL" sz="1400" dirty="0"/>
              <a:t>aanslaan = succes hebben</a:t>
            </a:r>
          </a:p>
          <a:p>
            <a:pPr marL="0" indent="0">
              <a:buNone/>
            </a:pPr>
            <a:r>
              <a:rPr lang="nl-NL" sz="1400" dirty="0"/>
              <a:t>de volwassene = iemand van 18 jaar of ouder</a:t>
            </a:r>
          </a:p>
          <a:p>
            <a:pPr marL="0" indent="0">
              <a:buNone/>
            </a:pPr>
            <a:r>
              <a:rPr lang="nl-NL" sz="1400" dirty="0"/>
              <a:t>de collega = iemand die hetzelfde werk doet of die in hetzelfde bedrijf werkt</a:t>
            </a:r>
          </a:p>
          <a:p>
            <a:pPr marL="0" indent="0">
              <a:buNone/>
            </a:pPr>
            <a:r>
              <a:rPr lang="nl-NL" sz="1400" dirty="0"/>
              <a:t>dagelijks = elke dag</a:t>
            </a:r>
          </a:p>
          <a:p>
            <a:pPr marL="0" indent="0">
              <a:buNone/>
            </a:pPr>
            <a:r>
              <a:rPr lang="nl-NL" sz="1400" dirty="0"/>
              <a:t>ingewikkeld = moeilijk</a:t>
            </a:r>
          </a:p>
          <a:p>
            <a:pPr marL="0" indent="0">
              <a:buNone/>
            </a:pPr>
            <a:r>
              <a:rPr lang="nl-NL" sz="1400" dirty="0"/>
              <a:t>de uitzending = het programma op de televisie of de radio</a:t>
            </a:r>
          </a:p>
          <a:p>
            <a:pPr marL="0" indent="0">
              <a:buNone/>
            </a:pPr>
            <a:r>
              <a:rPr lang="nl-NL" sz="1400" dirty="0"/>
              <a:t>het jubileum = het feest om te vieren dat iets een aantal jaren bestaat</a:t>
            </a:r>
          </a:p>
          <a:p>
            <a:pPr marL="0" indent="0">
              <a:buNone/>
            </a:pPr>
            <a:r>
              <a:rPr lang="nl-NL" sz="1400" dirty="0"/>
              <a:t>verslag doen = over een gebeurtenis vertellen (of schrijven)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77016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58816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55797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10133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47793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74439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791296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18010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hyperlink" Target="https://youtu.be/8yLNLAUEOF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0.png"/><Relationship Id="rId7" Type="http://schemas.openxmlformats.org/officeDocument/2006/relationships/image" Target="../media/image41.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0.jpe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ikkom.nl/video-eem-ploggen-in-stad-met-afvalbas-joggen-en-afval-ruimen-tegelijk/?harvest_referrer=https://www.google.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411624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verslag doen</a:t>
            </a:r>
          </a:p>
        </p:txBody>
      </p:sp>
      <p:pic>
        <p:nvPicPr>
          <p:cNvPr id="5122" name="Picture 2" descr="C:\Users\Kosterm\Downloads\shutterstock_75328488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1349253"/>
            <a:ext cx="2979503" cy="536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34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aanslaan</a:t>
            </a:r>
          </a:p>
        </p:txBody>
      </p:sp>
      <p:pic>
        <p:nvPicPr>
          <p:cNvPr id="14338" name="Picture 2" descr="C:\Users\Kosterm\Downloads\shutterstock_146113255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556792"/>
            <a:ext cx="7500835"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06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ingewikkeld</a:t>
            </a:r>
          </a:p>
        </p:txBody>
      </p:sp>
      <p:pic>
        <p:nvPicPr>
          <p:cNvPr id="3" name="Picture 2" descr="C:\Users\dasg\Downloads\shutterstock_1345695392 (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32040" y="1628801"/>
            <a:ext cx="2352575" cy="3528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Kosterm\Downloads\shutterstock_111518214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7544" y="1628800"/>
            <a:ext cx="3960440" cy="455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702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uitzending</a:t>
            </a:r>
          </a:p>
        </p:txBody>
      </p:sp>
      <p:pic>
        <p:nvPicPr>
          <p:cNvPr id="4" name="Picture 2" descr="Wat betekenen de typenummers op televisies | Consumentenbond">
            <a:extLst>
              <a:ext uri="{FF2B5EF4-FFF2-40B4-BE49-F238E27FC236}">
                <a16:creationId xmlns:a16="http://schemas.microsoft.com/office/drawing/2014/main" xmlns="" id="{98747D72-CDAA-4B1B-BBA9-EF8B244E5B4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412776"/>
            <a:ext cx="9144000" cy="5328592"/>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Kosterm\Downloads\shutterstock_136613319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576" y="1628800"/>
            <a:ext cx="7632848" cy="428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27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journaal</a:t>
            </a:r>
          </a:p>
        </p:txBody>
      </p:sp>
      <p:pic>
        <p:nvPicPr>
          <p:cNvPr id="6146" name="Picture 2" descr="C:\Users\Kosterm\Downloads\shutterstock_75328488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4798" y="1484784"/>
            <a:ext cx="6633471" cy="492584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827584" y="2420888"/>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68249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a:t>het jubileum</a:t>
            </a:r>
          </a:p>
        </p:txBody>
      </p:sp>
      <p:grpSp>
        <p:nvGrpSpPr>
          <p:cNvPr id="4" name="Groep 3"/>
          <p:cNvGrpSpPr/>
          <p:nvPr/>
        </p:nvGrpSpPr>
        <p:grpSpPr>
          <a:xfrm>
            <a:off x="683568" y="1319673"/>
            <a:ext cx="7776864" cy="5332273"/>
            <a:chOff x="683568" y="1319673"/>
            <a:chExt cx="7776864" cy="5332273"/>
          </a:xfrm>
        </p:grpSpPr>
        <p:pic>
          <p:nvPicPr>
            <p:cNvPr id="3074" name="Picture 2" descr="C:\Users\routledm\AppData\Local\Microsoft\Windows\Temporary Internet Files\Content.IE5\5VWXX6TG\shutterstock_26037288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319673"/>
              <a:ext cx="7776864" cy="533227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403648" y="4437112"/>
              <a:ext cx="3168352" cy="584775"/>
            </a:xfrm>
            <a:prstGeom prst="rect">
              <a:avLst/>
            </a:prstGeom>
            <a:noFill/>
          </p:spPr>
          <p:txBody>
            <a:bodyPr wrap="square" rtlCol="0">
              <a:spAutoFit/>
            </a:bodyPr>
            <a:lstStyle/>
            <a:p>
              <a:r>
                <a:rPr lang="nl-NL" sz="3200" dirty="0">
                  <a:solidFill>
                    <a:schemeClr val="bg1"/>
                  </a:solidFill>
                </a:rPr>
                <a:t>10-jarig jubileum</a:t>
              </a:r>
            </a:p>
          </p:txBody>
        </p:sp>
      </p:grpSp>
      <p:pic>
        <p:nvPicPr>
          <p:cNvPr id="17410" name="Picture 2" descr="C:\Users\Kosterm\Downloads\shutterstock_143279617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9086" y="4511168"/>
            <a:ext cx="3204757" cy="214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38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nauwelijks</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grotendeels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bijna niet</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latin typeface="Century Gothic" panose="020B0502020202020204" pitchFamily="34" charset="0"/>
                <a:ea typeface="Calibri"/>
                <a:cs typeface="Times New Roman"/>
              </a:rPr>
              <a:t>Ik ben vorig jaar tijdens Kerst </a:t>
            </a:r>
            <a:r>
              <a:rPr lang="nl-NL" sz="2400" i="1" u="sng" dirty="0">
                <a:solidFill>
                  <a:srgbClr val="387038"/>
                </a:solidFill>
                <a:latin typeface="Century Gothic" panose="020B0502020202020204" pitchFamily="34" charset="0"/>
                <a:ea typeface="Calibri"/>
                <a:cs typeface="Times New Roman"/>
              </a:rPr>
              <a:t>nauwelijks</a:t>
            </a:r>
            <a:r>
              <a:rPr lang="nl-NL" sz="2400" i="1" dirty="0">
                <a:solidFill>
                  <a:srgbClr val="387038"/>
                </a:solidFill>
                <a:latin typeface="Century Gothic" panose="020B0502020202020204" pitchFamily="34" charset="0"/>
                <a:ea typeface="Calibri"/>
                <a:cs typeface="Times New Roman"/>
              </a:rPr>
              <a:t> thuis geweest.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voor het grootste deel</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Dit jaar heb ik de vakantie </a:t>
            </a:r>
            <a:r>
              <a:rPr lang="nl-NL" sz="2400" i="1" u="sng" dirty="0">
                <a:solidFill>
                  <a:srgbClr val="387038"/>
                </a:solidFill>
                <a:effectLst/>
                <a:latin typeface="Century Gothic" panose="020B0502020202020204" pitchFamily="34" charset="0"/>
                <a:ea typeface="Calibri"/>
                <a:cs typeface="Times New Roman"/>
              </a:rPr>
              <a:t>grotendeels</a:t>
            </a:r>
            <a:r>
              <a:rPr lang="nl-NL" sz="2400" i="1" dirty="0">
                <a:solidFill>
                  <a:srgbClr val="387038"/>
                </a:solidFill>
                <a:effectLst/>
                <a:latin typeface="Century Gothic" panose="020B0502020202020204" pitchFamily="34" charset="0"/>
                <a:ea typeface="Calibri"/>
                <a:cs typeface="Times New Roman"/>
              </a:rPr>
              <a:t> thuis gevierd.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6" name="Picture 2" descr="C:\Users\Kosterm\Downloads\shutterstock_167441078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78486" y="2627532"/>
            <a:ext cx="2687019" cy="25390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sterm\Downloads\shutterstock_49921912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2875" y="2276872"/>
            <a:ext cx="388067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3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288" y="24687"/>
            <a:ext cx="9115425" cy="642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3571" y="6274288"/>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4"/>
          <p:cNvSpPr txBox="1"/>
          <p:nvPr/>
        </p:nvSpPr>
        <p:spPr>
          <a:xfrm>
            <a:off x="298322" y="4797152"/>
            <a:ext cx="204143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66909" y="4781520"/>
            <a:ext cx="230425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dagelijks</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471165" y="4221088"/>
            <a:ext cx="204143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xt Box 14"/>
          <p:cNvSpPr txBox="1"/>
          <p:nvPr/>
        </p:nvSpPr>
        <p:spPr>
          <a:xfrm>
            <a:off x="2339752" y="4221088"/>
            <a:ext cx="230425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wekelijks</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559397" y="3642871"/>
            <a:ext cx="204143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xt Box 14"/>
          <p:cNvSpPr txBox="1"/>
          <p:nvPr/>
        </p:nvSpPr>
        <p:spPr>
          <a:xfrm>
            <a:off x="4427984" y="3701400"/>
            <a:ext cx="230425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latin typeface="Century Gothic" panose="020B0502020202020204" pitchFamily="34" charset="0"/>
                <a:ea typeface="Calibri"/>
                <a:cs typeface="Times New Roman"/>
              </a:rPr>
              <a:t>maandelijks</a:t>
            </a:r>
            <a:endParaRPr lang="nl-NL" sz="1100" dirty="0">
              <a:effectLst/>
              <a:latin typeface="Century Gothic" panose="020B0502020202020204" pitchFamily="34" charset="0"/>
              <a:ea typeface="Calibri"/>
              <a:cs typeface="Times New Roman"/>
            </a:endParaRPr>
          </a:p>
        </p:txBody>
      </p:sp>
      <p:sp>
        <p:nvSpPr>
          <p:cNvPr id="13" name="Text Box 14"/>
          <p:cNvSpPr txBox="1"/>
          <p:nvPr/>
        </p:nvSpPr>
        <p:spPr>
          <a:xfrm>
            <a:off x="6660232" y="3112780"/>
            <a:ext cx="217284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xt Box 14"/>
          <p:cNvSpPr txBox="1"/>
          <p:nvPr/>
        </p:nvSpPr>
        <p:spPr>
          <a:xfrm>
            <a:off x="6600827" y="3125336"/>
            <a:ext cx="230425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jaarlijks</a:t>
            </a:r>
            <a:endParaRPr lang="nl-NL" sz="1100" dirty="0">
              <a:effectLst/>
              <a:latin typeface="Century Gothic" panose="020B0502020202020204" pitchFamily="34" charset="0"/>
              <a:ea typeface="Calibri"/>
              <a:cs typeface="Times New Roman"/>
            </a:endParaRPr>
          </a:p>
        </p:txBody>
      </p:sp>
      <p:sp>
        <p:nvSpPr>
          <p:cNvPr id="15" name="Text Box 14"/>
          <p:cNvSpPr txBox="1"/>
          <p:nvPr/>
        </p:nvSpPr>
        <p:spPr>
          <a:xfrm>
            <a:off x="251521" y="5603305"/>
            <a:ext cx="2088232"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6" name="Tekstvak 2"/>
          <p:cNvSpPr txBox="1">
            <a:spLocks noChangeArrowheads="1"/>
          </p:cNvSpPr>
          <p:nvPr/>
        </p:nvSpPr>
        <p:spPr bwMode="auto">
          <a:xfrm>
            <a:off x="302297" y="5603305"/>
            <a:ext cx="203745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elke dag</a:t>
            </a:r>
            <a:endParaRPr lang="nl-NL" sz="1100" dirty="0">
              <a:effectLst/>
              <a:latin typeface="Century Gothic" panose="020B0502020202020204" pitchFamily="34" charset="0"/>
              <a:ea typeface="Calibri"/>
              <a:cs typeface="Times New Roman"/>
            </a:endParaRPr>
          </a:p>
        </p:txBody>
      </p:sp>
      <p:sp>
        <p:nvSpPr>
          <p:cNvPr id="17" name="Text Box 14"/>
          <p:cNvSpPr txBox="1"/>
          <p:nvPr/>
        </p:nvSpPr>
        <p:spPr>
          <a:xfrm>
            <a:off x="2483769" y="5027241"/>
            <a:ext cx="2088232"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411760" y="5008201"/>
            <a:ext cx="223224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elke week</a:t>
            </a:r>
            <a:endParaRPr lang="nl-NL" sz="1050" dirty="0">
              <a:effectLst/>
              <a:latin typeface="Century Gothic" panose="020B0502020202020204" pitchFamily="34" charset="0"/>
              <a:ea typeface="Calibri"/>
              <a:cs typeface="Times New Roman"/>
            </a:endParaRPr>
          </a:p>
        </p:txBody>
      </p:sp>
      <p:sp>
        <p:nvSpPr>
          <p:cNvPr id="19" name="Text Box 14"/>
          <p:cNvSpPr txBox="1"/>
          <p:nvPr/>
        </p:nvSpPr>
        <p:spPr>
          <a:xfrm>
            <a:off x="4593231" y="4437112"/>
            <a:ext cx="2067001"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0" name="Tekstvak 2"/>
          <p:cNvSpPr txBox="1">
            <a:spLocks noChangeArrowheads="1"/>
          </p:cNvSpPr>
          <p:nvPr/>
        </p:nvSpPr>
        <p:spPr bwMode="auto">
          <a:xfrm>
            <a:off x="4644008" y="4455921"/>
            <a:ext cx="203745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elke maand</a:t>
            </a:r>
            <a:endParaRPr lang="nl-NL" sz="1000" dirty="0">
              <a:effectLst/>
              <a:latin typeface="Century Gothic" panose="020B0502020202020204" pitchFamily="34" charset="0"/>
              <a:ea typeface="Calibri"/>
              <a:cs typeface="Times New Roman"/>
            </a:endParaRPr>
          </a:p>
        </p:txBody>
      </p:sp>
      <p:sp>
        <p:nvSpPr>
          <p:cNvPr id="21" name="Text Box 14"/>
          <p:cNvSpPr txBox="1"/>
          <p:nvPr/>
        </p:nvSpPr>
        <p:spPr>
          <a:xfrm>
            <a:off x="6699622" y="3856304"/>
            <a:ext cx="2133453"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2" name="Tekstvak 2"/>
          <p:cNvSpPr txBox="1">
            <a:spLocks noChangeArrowheads="1"/>
          </p:cNvSpPr>
          <p:nvPr/>
        </p:nvSpPr>
        <p:spPr bwMode="auto">
          <a:xfrm>
            <a:off x="6750399" y="3875113"/>
            <a:ext cx="203745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latin typeface="Century Gothic" panose="020B0502020202020204" pitchFamily="34" charset="0"/>
                <a:ea typeface="Calibri"/>
                <a:cs typeface="Times New Roman"/>
              </a:rPr>
              <a:t>= elk jaar</a:t>
            </a:r>
            <a:endParaRPr lang="nl-NL" sz="1100" dirty="0">
              <a:effectLst/>
              <a:latin typeface="Century Gothic" panose="020B0502020202020204" pitchFamily="34" charset="0"/>
              <a:ea typeface="Calibri"/>
              <a:cs typeface="Times New Roman"/>
            </a:endParaRPr>
          </a:p>
        </p:txBody>
      </p:sp>
      <p:sp>
        <p:nvSpPr>
          <p:cNvPr id="23" name="Text Box 14"/>
          <p:cNvSpPr txBox="1"/>
          <p:nvPr/>
        </p:nvSpPr>
        <p:spPr>
          <a:xfrm>
            <a:off x="2820023" y="5657769"/>
            <a:ext cx="5520178"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Ik heb </a:t>
            </a:r>
            <a:r>
              <a:rPr lang="nl-NL" sz="2000" i="1" u="sng" dirty="0">
                <a:solidFill>
                  <a:srgbClr val="387038"/>
                </a:solidFill>
                <a:effectLst/>
                <a:latin typeface="Century Gothic" panose="020B0502020202020204" pitchFamily="34" charset="0"/>
                <a:ea typeface="Calibri"/>
                <a:cs typeface="Times New Roman"/>
              </a:rPr>
              <a:t>dagelijks</a:t>
            </a:r>
            <a:r>
              <a:rPr lang="nl-NL" sz="2000" i="1" dirty="0">
                <a:solidFill>
                  <a:srgbClr val="387038"/>
                </a:solidFill>
                <a:effectLst/>
                <a:latin typeface="Century Gothic" panose="020B0502020202020204" pitchFamily="34" charset="0"/>
                <a:ea typeface="Calibri"/>
                <a:cs typeface="Times New Roman"/>
              </a:rPr>
              <a:t> een stuk gewandeld.</a:t>
            </a:r>
            <a:endParaRPr lang="nl-NL" sz="1100" dirty="0">
              <a:effectLst/>
              <a:latin typeface="Century Gothic" panose="020B0502020202020204" pitchFamily="34" charset="0"/>
              <a:ea typeface="Calibri"/>
              <a:cs typeface="Times New Roman"/>
            </a:endParaRPr>
          </a:p>
        </p:txBody>
      </p:sp>
      <p:sp>
        <p:nvSpPr>
          <p:cNvPr id="2" name="Tekstvak 1"/>
          <p:cNvSpPr txBox="1"/>
          <p:nvPr/>
        </p:nvSpPr>
        <p:spPr>
          <a:xfrm>
            <a:off x="459510" y="3284984"/>
            <a:ext cx="1720343" cy="1569660"/>
          </a:xfrm>
          <a:prstGeom prst="rect">
            <a:avLst/>
          </a:prstGeom>
          <a:noFill/>
        </p:spPr>
        <p:txBody>
          <a:bodyPr wrap="none" rtlCol="0">
            <a:spAutoFit/>
          </a:bodyPr>
          <a:lstStyle/>
          <a:p>
            <a:r>
              <a:rPr lang="nl-NL" sz="2400" dirty="0">
                <a:latin typeface="Aharoni" panose="02010803020104030203" pitchFamily="2" charset="-79"/>
                <a:cs typeface="Aharoni" panose="02010803020104030203" pitchFamily="2" charset="-79"/>
              </a:rPr>
              <a:t>maandag </a:t>
            </a:r>
          </a:p>
          <a:p>
            <a:r>
              <a:rPr lang="nl-NL" sz="2400" dirty="0">
                <a:latin typeface="Aharoni" panose="02010803020104030203" pitchFamily="2" charset="-79"/>
                <a:cs typeface="Aharoni" panose="02010803020104030203" pitchFamily="2" charset="-79"/>
              </a:rPr>
              <a:t>dinsdag</a:t>
            </a:r>
          </a:p>
          <a:p>
            <a:r>
              <a:rPr lang="nl-NL" sz="2400" dirty="0">
                <a:latin typeface="Aharoni" panose="02010803020104030203" pitchFamily="2" charset="-79"/>
                <a:cs typeface="Aharoni" panose="02010803020104030203" pitchFamily="2" charset="-79"/>
              </a:rPr>
              <a:t>woensdag</a:t>
            </a:r>
          </a:p>
          <a:p>
            <a:r>
              <a:rPr lang="nl-NL" sz="2400" dirty="0">
                <a:latin typeface="Aharoni" panose="02010803020104030203" pitchFamily="2" charset="-79"/>
                <a:cs typeface="Aharoni" panose="02010803020104030203" pitchFamily="2" charset="-79"/>
              </a:rPr>
              <a:t>…</a:t>
            </a:r>
          </a:p>
        </p:txBody>
      </p:sp>
      <p:pic>
        <p:nvPicPr>
          <p:cNvPr id="24" name="Picture 2" descr="C:\Users\Kosterm\Downloads\shutterstock_180927483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462" y="1844824"/>
            <a:ext cx="2160241" cy="1468964"/>
          </a:xfrm>
          <a:prstGeom prst="rect">
            <a:avLst/>
          </a:prstGeom>
          <a:noFill/>
          <a:extLst>
            <a:ext uri="{909E8E84-426E-40DD-AFC4-6F175D3DCCD1}">
              <a14:hiddenFill xmlns:a14="http://schemas.microsoft.com/office/drawing/2010/main">
                <a:solidFill>
                  <a:srgbClr val="FFFFFF"/>
                </a:solidFill>
              </a14:hiddenFill>
            </a:ext>
          </a:extLst>
        </p:spPr>
      </p:pic>
      <p:sp>
        <p:nvSpPr>
          <p:cNvPr id="25" name="Tekstvak 24"/>
          <p:cNvSpPr txBox="1"/>
          <p:nvPr/>
        </p:nvSpPr>
        <p:spPr>
          <a:xfrm>
            <a:off x="2790406" y="2109673"/>
            <a:ext cx="1402948" cy="2031325"/>
          </a:xfrm>
          <a:prstGeom prst="rect">
            <a:avLst/>
          </a:prstGeom>
          <a:noFill/>
        </p:spPr>
        <p:txBody>
          <a:bodyPr wrap="none" rtlCol="0">
            <a:spAutoFit/>
          </a:bodyPr>
          <a:lstStyle/>
          <a:p>
            <a:r>
              <a:rPr lang="nl-NL" dirty="0">
                <a:latin typeface="Aharoni" panose="02010803020104030203" pitchFamily="2" charset="-79"/>
                <a:cs typeface="Aharoni" panose="02010803020104030203" pitchFamily="2" charset="-79"/>
              </a:rPr>
              <a:t>maandag </a:t>
            </a:r>
          </a:p>
          <a:p>
            <a:r>
              <a:rPr lang="nl-NL" dirty="0">
                <a:latin typeface="Aharoni" panose="02010803020104030203" pitchFamily="2" charset="-79"/>
                <a:cs typeface="Aharoni" panose="02010803020104030203" pitchFamily="2" charset="-79"/>
              </a:rPr>
              <a:t>dinsdag</a:t>
            </a:r>
          </a:p>
          <a:p>
            <a:r>
              <a:rPr lang="nl-NL" dirty="0">
                <a:latin typeface="Aharoni" panose="02010803020104030203" pitchFamily="2" charset="-79"/>
                <a:cs typeface="Aharoni" panose="02010803020104030203" pitchFamily="2" charset="-79"/>
              </a:rPr>
              <a:t>woensdag</a:t>
            </a:r>
          </a:p>
          <a:p>
            <a:r>
              <a:rPr lang="nl-NL" dirty="0">
                <a:latin typeface="Aharoni" panose="02010803020104030203" pitchFamily="2" charset="-79"/>
                <a:cs typeface="Aharoni" panose="02010803020104030203" pitchFamily="2" charset="-79"/>
              </a:rPr>
              <a:t>donderdag</a:t>
            </a:r>
          </a:p>
          <a:p>
            <a:r>
              <a:rPr lang="nl-NL" dirty="0">
                <a:latin typeface="Aharoni" panose="02010803020104030203" pitchFamily="2" charset="-79"/>
                <a:cs typeface="Aharoni" panose="02010803020104030203" pitchFamily="2" charset="-79"/>
              </a:rPr>
              <a:t>vrijdag</a:t>
            </a:r>
          </a:p>
          <a:p>
            <a:r>
              <a:rPr lang="nl-NL" dirty="0">
                <a:latin typeface="Aharoni" panose="02010803020104030203" pitchFamily="2" charset="-79"/>
                <a:cs typeface="Aharoni" panose="02010803020104030203" pitchFamily="2" charset="-79"/>
              </a:rPr>
              <a:t>zaterdag </a:t>
            </a:r>
          </a:p>
          <a:p>
            <a:r>
              <a:rPr lang="nl-NL" dirty="0">
                <a:latin typeface="Aharoni" panose="02010803020104030203" pitchFamily="2" charset="-79"/>
                <a:cs typeface="Aharoni" panose="02010803020104030203" pitchFamily="2" charset="-79"/>
              </a:rPr>
              <a:t>zondag</a:t>
            </a:r>
          </a:p>
        </p:txBody>
      </p:sp>
      <p:sp>
        <p:nvSpPr>
          <p:cNvPr id="3" name="PIJL-OMLAAG 2"/>
          <p:cNvSpPr/>
          <p:nvPr/>
        </p:nvSpPr>
        <p:spPr>
          <a:xfrm>
            <a:off x="3151264" y="108244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p:cNvSpPr txBox="1"/>
          <p:nvPr/>
        </p:nvSpPr>
        <p:spPr>
          <a:xfrm>
            <a:off x="4896271" y="2000631"/>
            <a:ext cx="1367682" cy="1569660"/>
          </a:xfrm>
          <a:prstGeom prst="rect">
            <a:avLst/>
          </a:prstGeom>
          <a:noFill/>
        </p:spPr>
        <p:txBody>
          <a:bodyPr wrap="none" rtlCol="0">
            <a:spAutoFit/>
          </a:bodyPr>
          <a:lstStyle/>
          <a:p>
            <a:r>
              <a:rPr lang="nl-NL" sz="2400" dirty="0">
                <a:latin typeface="Aharoni" panose="02010803020104030203" pitchFamily="2" charset="-79"/>
                <a:cs typeface="Aharoni" panose="02010803020104030203" pitchFamily="2" charset="-79"/>
              </a:rPr>
              <a:t>januari</a:t>
            </a:r>
          </a:p>
          <a:p>
            <a:r>
              <a:rPr lang="nl-NL" sz="2400" dirty="0">
                <a:latin typeface="Aharoni" panose="02010803020104030203" pitchFamily="2" charset="-79"/>
                <a:cs typeface="Aharoni" panose="02010803020104030203" pitchFamily="2" charset="-79"/>
              </a:rPr>
              <a:t>februari</a:t>
            </a:r>
          </a:p>
          <a:p>
            <a:r>
              <a:rPr lang="nl-NL" sz="2400" dirty="0">
                <a:latin typeface="Aharoni" panose="02010803020104030203" pitchFamily="2" charset="-79"/>
                <a:cs typeface="Aharoni" panose="02010803020104030203" pitchFamily="2" charset="-79"/>
              </a:rPr>
              <a:t>maart</a:t>
            </a:r>
          </a:p>
          <a:p>
            <a:r>
              <a:rPr lang="nl-NL" sz="2400" dirty="0">
                <a:latin typeface="Aharoni" panose="02010803020104030203" pitchFamily="2" charset="-79"/>
                <a:cs typeface="Aharoni" panose="02010803020104030203" pitchFamily="2" charset="-79"/>
              </a:rPr>
              <a:t>…</a:t>
            </a:r>
          </a:p>
        </p:txBody>
      </p:sp>
      <p:sp>
        <p:nvSpPr>
          <p:cNvPr id="27" name="Tekstvak 26"/>
          <p:cNvSpPr txBox="1"/>
          <p:nvPr/>
        </p:nvSpPr>
        <p:spPr>
          <a:xfrm>
            <a:off x="7420312" y="1268760"/>
            <a:ext cx="780983" cy="1815882"/>
          </a:xfrm>
          <a:prstGeom prst="rect">
            <a:avLst/>
          </a:prstGeom>
          <a:noFill/>
        </p:spPr>
        <p:txBody>
          <a:bodyPr wrap="none" rtlCol="0">
            <a:spAutoFit/>
          </a:bodyPr>
          <a:lstStyle/>
          <a:p>
            <a:r>
              <a:rPr lang="nl-NL" sz="2800" dirty="0">
                <a:latin typeface="Aharoni" panose="02010803020104030203" pitchFamily="2" charset="-79"/>
                <a:cs typeface="Aharoni" panose="02010803020104030203" pitchFamily="2" charset="-79"/>
              </a:rPr>
              <a:t>2018</a:t>
            </a:r>
          </a:p>
          <a:p>
            <a:r>
              <a:rPr lang="nl-NL" sz="2800" dirty="0">
                <a:latin typeface="Aharoni" panose="02010803020104030203" pitchFamily="2" charset="-79"/>
                <a:cs typeface="Aharoni" panose="02010803020104030203" pitchFamily="2" charset="-79"/>
              </a:rPr>
              <a:t>2019</a:t>
            </a:r>
          </a:p>
          <a:p>
            <a:r>
              <a:rPr lang="nl-NL" sz="2800" dirty="0">
                <a:latin typeface="Aharoni" panose="02010803020104030203" pitchFamily="2" charset="-79"/>
                <a:cs typeface="Aharoni" panose="02010803020104030203" pitchFamily="2" charset="-79"/>
              </a:rPr>
              <a:t>2020</a:t>
            </a:r>
          </a:p>
          <a:p>
            <a:r>
              <a:rPr lang="nl-NL" sz="2800" dirty="0">
                <a:latin typeface="Aharoni" panose="02010803020104030203" pitchFamily="2" charset="-79"/>
                <a:cs typeface="Aharoni" panose="02010803020104030203" pitchFamily="2" charset="-79"/>
              </a:rPr>
              <a:t>2021</a:t>
            </a:r>
          </a:p>
        </p:txBody>
      </p:sp>
    </p:spTree>
    <p:extLst>
      <p:ext uri="{BB962C8B-B14F-4D97-AF65-F5344CB8AC3E}">
        <p14:creationId xmlns:p14="http://schemas.microsoft.com/office/powerpoint/2010/main" val="94740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1902" y="3068960"/>
            <a:ext cx="2821045"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36512" y="456549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kind</a:t>
            </a:r>
            <a:endParaRPr lang="nl-NL" sz="1000" dirty="0">
              <a:effectLst/>
              <a:latin typeface="Century Gothic" panose="020B0502020202020204" pitchFamily="34" charset="0"/>
              <a:ea typeface="Calibri"/>
              <a:cs typeface="Times New Roman"/>
            </a:endParaRPr>
          </a:p>
        </p:txBody>
      </p:sp>
      <p:sp>
        <p:nvSpPr>
          <p:cNvPr id="9" name="Text Box 14"/>
          <p:cNvSpPr txBox="1"/>
          <p:nvPr/>
        </p:nvSpPr>
        <p:spPr>
          <a:xfrm>
            <a:off x="2915816" y="400506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a:t>
            </a:r>
            <a:r>
              <a:rPr lang="nl-NL" sz="4000" dirty="0">
                <a:effectLst/>
                <a:latin typeface="Century Gothic" panose="020B0502020202020204" pitchFamily="34" charset="0"/>
                <a:ea typeface="Calibri"/>
                <a:cs typeface="Times New Roman"/>
              </a:rPr>
              <a:t>e puber</a:t>
            </a:r>
            <a:endParaRPr lang="nl-NL" sz="1000" dirty="0">
              <a:effectLst/>
              <a:latin typeface="Century Gothic" panose="020B0502020202020204" pitchFamily="34" charset="0"/>
              <a:ea typeface="Calibri"/>
              <a:cs typeface="Times New Roman"/>
            </a:endParaRPr>
          </a:p>
        </p:txBody>
      </p:sp>
      <p:sp>
        <p:nvSpPr>
          <p:cNvPr id="10" name="Text Box 14"/>
          <p:cNvSpPr txBox="1"/>
          <p:nvPr/>
        </p:nvSpPr>
        <p:spPr>
          <a:xfrm>
            <a:off x="5940152" y="2996952"/>
            <a:ext cx="3168352" cy="115212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volwassene</a:t>
            </a:r>
          </a:p>
        </p:txBody>
      </p:sp>
      <p:sp>
        <p:nvSpPr>
          <p:cNvPr id="11" name="Text Box 14"/>
          <p:cNvSpPr txBox="1"/>
          <p:nvPr/>
        </p:nvSpPr>
        <p:spPr>
          <a:xfrm>
            <a:off x="3709066" y="548288"/>
            <a:ext cx="568747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Veel </a:t>
            </a:r>
            <a:r>
              <a:rPr lang="nl-NL" sz="2000" i="1" u="sng" dirty="0">
                <a:solidFill>
                  <a:srgbClr val="387038"/>
                </a:solidFill>
                <a:effectLst/>
                <a:latin typeface="Century Gothic" panose="020B0502020202020204" pitchFamily="34" charset="0"/>
                <a:ea typeface="Calibri"/>
                <a:cs typeface="Times New Roman"/>
              </a:rPr>
              <a:t>volwassenen</a:t>
            </a:r>
            <a:r>
              <a:rPr lang="nl-NL" sz="2000" i="1" dirty="0">
                <a:solidFill>
                  <a:srgbClr val="387038"/>
                </a:solidFill>
                <a:effectLst/>
                <a:latin typeface="Century Gothic" panose="020B0502020202020204" pitchFamily="34" charset="0"/>
                <a:ea typeface="Calibri"/>
                <a:cs typeface="Times New Roman"/>
              </a:rPr>
              <a:t> vinden wandelen fijn.</a:t>
            </a:r>
            <a:endParaRPr lang="nl-NL" sz="11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237626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4" y="4309312"/>
            <a:ext cx="2800513" cy="84788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1" y="4302244"/>
            <a:ext cx="2736304" cy="8549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iemand van 18 jaar of ouder</a:t>
            </a:r>
            <a:endParaRPr lang="nl-NL" sz="1050" dirty="0">
              <a:effectLst/>
              <a:latin typeface="Century Gothic" panose="020B0502020202020204" pitchFamily="34" charset="0"/>
              <a:ea typeface="Calibri"/>
              <a:cs typeface="Times New Roman"/>
            </a:endParaRPr>
          </a:p>
        </p:txBody>
      </p:sp>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7864" y="1269231"/>
            <a:ext cx="2279650" cy="2663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895" y="1905620"/>
            <a:ext cx="2347913" cy="2603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40996" y="1052736"/>
            <a:ext cx="2791951" cy="196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14"/>
          <p:cNvSpPr txBox="1"/>
          <p:nvPr/>
        </p:nvSpPr>
        <p:spPr>
          <a:xfrm>
            <a:off x="3188118" y="4861762"/>
            <a:ext cx="2800513" cy="84788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1" name="Tekstvak 2"/>
          <p:cNvSpPr txBox="1">
            <a:spLocks noChangeArrowheads="1"/>
          </p:cNvSpPr>
          <p:nvPr/>
        </p:nvSpPr>
        <p:spPr bwMode="auto">
          <a:xfrm>
            <a:off x="3167845" y="4854694"/>
            <a:ext cx="2736304" cy="8549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iemand van 12 tot 18 jaar</a:t>
            </a:r>
            <a:endParaRPr lang="nl-NL" sz="105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423271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 voor thuisgebruik</a:t>
            </a:r>
            <a:endParaRPr lang="nl-NL" dirty="0"/>
          </a:p>
        </p:txBody>
      </p:sp>
      <p:sp>
        <p:nvSpPr>
          <p:cNvPr id="3" name="Tijdelijke aanduiding voor inhoud 2"/>
          <p:cNvSpPr>
            <a:spLocks noGrp="1"/>
          </p:cNvSpPr>
          <p:nvPr>
            <p:ph idx="1"/>
          </p:nvPr>
        </p:nvSpPr>
        <p:spPr>
          <a:xfrm>
            <a:off x="1907704" y="1556792"/>
            <a:ext cx="6491064" cy="4525963"/>
          </a:xfrm>
        </p:spPr>
        <p:txBody>
          <a:bodyPr/>
          <a:lstStyle/>
          <a:p>
            <a:pPr marL="0" indent="0">
              <a:buNone/>
            </a:pPr>
            <a:r>
              <a:rPr lang="nl-NL" dirty="0">
                <a:hlinkClick r:id="rId2"/>
              </a:rPr>
              <a:t>https://</a:t>
            </a:r>
            <a:r>
              <a:rPr lang="nl-NL" dirty="0" smtClean="0">
                <a:hlinkClick r:id="rId2"/>
              </a:rPr>
              <a:t>youtu.be/8yLNLAUEOFk</a:t>
            </a:r>
            <a:endParaRPr lang="nl-NL" dirty="0" smtClean="0"/>
          </a:p>
          <a:p>
            <a:pPr marL="0" indent="0">
              <a:buNone/>
            </a:pPr>
            <a:endParaRPr lang="nl-NL" dirty="0"/>
          </a:p>
        </p:txBody>
      </p:sp>
    </p:spTree>
    <p:extLst>
      <p:ext uri="{BB962C8B-B14F-4D97-AF65-F5344CB8AC3E}">
        <p14:creationId xmlns:p14="http://schemas.microsoft.com/office/powerpoint/2010/main" val="2635779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60845"/>
            <a:ext cx="3368153"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348880"/>
            <a:ext cx="3296145"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effectLst/>
                <a:latin typeface="Century Gothic" panose="020B0502020202020204" pitchFamily="34" charset="0"/>
                <a:ea typeface="Calibri"/>
                <a:cs typeface="Times New Roman"/>
              </a:rPr>
              <a:t>het journaal</a:t>
            </a:r>
            <a:endParaRPr lang="nl-NL" sz="1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579615" y="1432346"/>
            <a:ext cx="1266404" cy="928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318051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040311" y="4118233"/>
            <a:ext cx="370815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uitzending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608616" y="825813"/>
            <a:ext cx="341165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515179" y="819113"/>
            <a:ext cx="364910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presentator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14477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334257"/>
            <a:ext cx="316231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verslag doen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54450" y="3143029"/>
            <a:ext cx="3053455" cy="9772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668304" y="3177239"/>
            <a:ext cx="3733885"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het nieuws op de televisie of de radio</a:t>
            </a:r>
            <a:endParaRPr lang="nl-NL" sz="1050" dirty="0">
              <a:effectLst/>
              <a:latin typeface="Century Gothic" panose="020B0502020202020204" pitchFamily="34" charset="0"/>
              <a:ea typeface="Calibri"/>
              <a:cs typeface="Times New Roman"/>
            </a:endParaRPr>
          </a:p>
        </p:txBody>
      </p:sp>
      <p:pic>
        <p:nvPicPr>
          <p:cNvPr id="19" name="Picture 2" descr="C:\Users\Kosterm\Downloads\shutterstock_75328488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2733" y="404663"/>
            <a:ext cx="2596215" cy="1927883"/>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4"/>
          <p:cNvSpPr txBox="1"/>
          <p:nvPr/>
        </p:nvSpPr>
        <p:spPr>
          <a:xfrm>
            <a:off x="755499" y="4931863"/>
            <a:ext cx="3600477" cy="87340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1" name="Tekstvak 2"/>
          <p:cNvSpPr txBox="1">
            <a:spLocks noChangeArrowheads="1"/>
          </p:cNvSpPr>
          <p:nvPr/>
        </p:nvSpPr>
        <p:spPr bwMode="auto">
          <a:xfrm>
            <a:off x="769353" y="4966072"/>
            <a:ext cx="435196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over een gebeurtenis vertellen (of schrijven)</a:t>
            </a:r>
            <a:endParaRPr lang="nl-NL" sz="1050" dirty="0">
              <a:effectLst/>
              <a:latin typeface="Century Gothic" panose="020B0502020202020204" pitchFamily="34" charset="0"/>
              <a:ea typeface="Calibri"/>
              <a:cs typeface="Times New Roman"/>
            </a:endParaRPr>
          </a:p>
        </p:txBody>
      </p:sp>
      <p:pic>
        <p:nvPicPr>
          <p:cNvPr id="22" name="Picture 2" descr="C:\Users\Kosterm\Downloads\shutterstock_75328488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51520" y="2484360"/>
            <a:ext cx="1008112" cy="1814215"/>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14"/>
          <p:cNvSpPr txBox="1"/>
          <p:nvPr/>
        </p:nvSpPr>
        <p:spPr>
          <a:xfrm>
            <a:off x="5325879" y="4821067"/>
            <a:ext cx="3552315" cy="8401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5" name="Tekstvak 2"/>
          <p:cNvSpPr txBox="1">
            <a:spLocks noChangeArrowheads="1"/>
          </p:cNvSpPr>
          <p:nvPr/>
        </p:nvSpPr>
        <p:spPr bwMode="auto">
          <a:xfrm>
            <a:off x="5339733" y="4855277"/>
            <a:ext cx="3624755"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het programma op de televisie of de radio</a:t>
            </a:r>
            <a:endParaRPr lang="nl-NL" sz="1050" dirty="0">
              <a:effectLst/>
              <a:latin typeface="Century Gothic" panose="020B0502020202020204" pitchFamily="34" charset="0"/>
              <a:ea typeface="Calibri"/>
              <a:cs typeface="Times New Roman"/>
            </a:endParaRPr>
          </a:p>
        </p:txBody>
      </p:sp>
      <p:cxnSp>
        <p:nvCxnSpPr>
          <p:cNvPr id="6" name="Rechte verbindingslijn met pijl 5"/>
          <p:cNvCxnSpPr/>
          <p:nvPr/>
        </p:nvCxnSpPr>
        <p:spPr>
          <a:xfrm flipH="1">
            <a:off x="2287902" y="1129268"/>
            <a:ext cx="126922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 descr="Wat betekenen de typenummers op televisies | Consumentenbond">
            <a:extLst>
              <a:ext uri="{FF2B5EF4-FFF2-40B4-BE49-F238E27FC236}">
                <a16:creationId xmlns:a16="http://schemas.microsoft.com/office/drawing/2014/main" xmlns="" id="{98747D72-CDAA-4B1B-BBA9-EF8B244E5B4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507786" y="2767744"/>
            <a:ext cx="2370408" cy="13813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Kosterm\Downloads\shutterstock_136613319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20939" y="2826208"/>
            <a:ext cx="1972321" cy="110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36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wegebben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aanslaan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langzaam weggaan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latin typeface="Century Gothic" panose="020B0502020202020204" pitchFamily="34" charset="0"/>
                <a:ea typeface="Calibri"/>
                <a:cs typeface="Times New Roman"/>
              </a:rPr>
              <a:t>Deze spinners waren even heel populair, maar het </a:t>
            </a:r>
            <a:r>
              <a:rPr lang="nl-NL" sz="2400" i="1" u="sng" dirty="0">
                <a:solidFill>
                  <a:srgbClr val="387038"/>
                </a:solidFill>
                <a:latin typeface="Century Gothic" panose="020B0502020202020204" pitchFamily="34" charset="0"/>
                <a:ea typeface="Calibri"/>
                <a:cs typeface="Times New Roman"/>
              </a:rPr>
              <a:t>ebt</a:t>
            </a:r>
            <a:r>
              <a:rPr lang="nl-NL" sz="2400" i="1" dirty="0">
                <a:solidFill>
                  <a:srgbClr val="387038"/>
                </a:solidFill>
                <a:latin typeface="Century Gothic" panose="020B0502020202020204" pitchFamily="34" charset="0"/>
                <a:ea typeface="Calibri"/>
                <a:cs typeface="Times New Roman"/>
              </a:rPr>
              <a:t> snel </a:t>
            </a:r>
            <a:r>
              <a:rPr lang="nl-NL" sz="2400" i="1" u="sng" dirty="0">
                <a:solidFill>
                  <a:srgbClr val="387038"/>
                </a:solidFill>
                <a:latin typeface="Century Gothic" panose="020B0502020202020204" pitchFamily="34" charset="0"/>
                <a:ea typeface="Calibri"/>
                <a:cs typeface="Times New Roman"/>
              </a:rPr>
              <a:t>weg</a:t>
            </a:r>
            <a:r>
              <a:rPr lang="nl-NL" sz="2400" i="1" dirty="0">
                <a:solidFill>
                  <a:srgbClr val="387038"/>
                </a:solidFill>
                <a:latin typeface="Century Gothic" panose="020B0502020202020204" pitchFamily="34" charset="0"/>
                <a:ea typeface="Calibri"/>
                <a:cs typeface="Times New Roman"/>
              </a:rPr>
              <a: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succes hebben</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afval opruimen </a:t>
            </a:r>
            <a:r>
              <a:rPr lang="nl-NL" sz="2400" i="1" u="sng" dirty="0">
                <a:solidFill>
                  <a:srgbClr val="387038"/>
                </a:solidFill>
                <a:effectLst/>
                <a:latin typeface="Century Gothic" panose="020B0502020202020204" pitchFamily="34" charset="0"/>
                <a:ea typeface="Calibri"/>
                <a:cs typeface="Times New Roman"/>
              </a:rPr>
              <a:t>slaat aan</a:t>
            </a:r>
            <a:r>
              <a:rPr lang="nl-NL" sz="2400" i="1" dirty="0">
                <a:solidFill>
                  <a:srgbClr val="387038"/>
                </a:solidFill>
                <a:effectLst/>
                <a:latin typeface="Century Gothic" panose="020B0502020202020204" pitchFamily="34" charset="0"/>
                <a:ea typeface="Calibri"/>
                <a:cs typeface="Times New Roman"/>
              </a:rPr>
              <a:t> in Nederland.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 name="Picture 2" descr="C:\Users\Kosterm\Downloads\shutterstock_146113255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2852936"/>
            <a:ext cx="353610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1" descr="C:\Users\Kosterm\Downloads\shutterstock_69007684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745971" y="2132856"/>
            <a:ext cx="1063204" cy="105675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Kosterm\Downloads\shutterstock_63411782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8833" y="2566631"/>
            <a:ext cx="3325345" cy="222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431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collega</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de concurrent</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r>
              <a:rPr lang="nl-NL" sz="2400" dirty="0">
                <a:latin typeface="Century Gothic" panose="020B0502020202020204" pitchFamily="34" charset="0"/>
                <a:ea typeface="Calibri"/>
                <a:cs typeface="Times New Roman"/>
              </a:rPr>
              <a:t>= </a:t>
            </a:r>
            <a:r>
              <a:rPr lang="nl-NL" sz="2400" dirty="0">
                <a:latin typeface="Century Gothic" panose="020B0502020202020204" pitchFamily="34" charset="0"/>
              </a:rPr>
              <a:t>iemand die hetzelfde werk doet of die in hetzelfde bedrijf werkt</a:t>
            </a: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endParaRPr lang="nl-NL" sz="2800" dirty="0">
              <a:latin typeface="Trebuchet MS"/>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Mijn </a:t>
            </a:r>
            <a:r>
              <a:rPr lang="nl-NL" sz="2400" i="1" u="sng" dirty="0">
                <a:solidFill>
                  <a:srgbClr val="387038"/>
                </a:solidFill>
                <a:latin typeface="Century Gothic" panose="020B0502020202020204" pitchFamily="34" charset="0"/>
                <a:ea typeface="Calibri"/>
                <a:cs typeface="Times New Roman"/>
              </a:rPr>
              <a:t>collega</a:t>
            </a:r>
            <a:r>
              <a:rPr lang="nl-NL" sz="2400" i="1" dirty="0">
                <a:solidFill>
                  <a:srgbClr val="387038"/>
                </a:solidFill>
                <a:latin typeface="Century Gothic" panose="020B0502020202020204" pitchFamily="34" charset="0"/>
                <a:ea typeface="Calibri"/>
                <a:cs typeface="Times New Roman"/>
              </a:rPr>
              <a:t> ruimt afval op tijdens het hardlopen.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400" dirty="0">
                <a:effectLst/>
                <a:latin typeface="Trebuchet MS"/>
                <a:ea typeface="Calibri"/>
                <a:cs typeface="Times New Roman"/>
              </a:rPr>
              <a:t>= </a:t>
            </a:r>
            <a:r>
              <a:rPr lang="nl-NL" sz="2400" dirty="0">
                <a:effectLst/>
                <a:latin typeface="Century Gothic" panose="020B0502020202020204" pitchFamily="34" charset="0"/>
                <a:ea typeface="Calibri"/>
                <a:cs typeface="Times New Roman"/>
              </a:rPr>
              <a:t>iemand die hetzelfde wil bereiken als jij</a:t>
            </a:r>
            <a:endParaRPr lang="nl-NL" sz="105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1400" dirty="0">
              <a:latin typeface="Trebuchet MS"/>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Zij verkopen allebei computers. Ze zijn </a:t>
            </a:r>
            <a:r>
              <a:rPr lang="nl-NL" sz="2400" i="1" u="sng" dirty="0">
                <a:solidFill>
                  <a:srgbClr val="387038"/>
                </a:solidFill>
                <a:effectLst/>
                <a:latin typeface="Century Gothic" panose="020B0502020202020204" pitchFamily="34" charset="0"/>
                <a:ea typeface="Calibri"/>
                <a:cs typeface="Times New Roman"/>
              </a:rPr>
              <a:t>concurrenten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Picture 2" descr="C:\Users\Kosterm\Downloads\shutterstock_116492669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0166" y="2852936"/>
            <a:ext cx="3873802" cy="2289596"/>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 descr="C:\Users\Kosterm\Downloads\shutterstock_117816495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4048" y="2564904"/>
            <a:ext cx="3528392" cy="234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4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eenvoudig</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644007" y="310826"/>
            <a:ext cx="439248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ingewikkeld</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makkelijk, simpel</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5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Gewoon rennen is heel </a:t>
            </a:r>
            <a:r>
              <a:rPr lang="nl-NL" sz="2400" i="1" u="sng" dirty="0">
                <a:solidFill>
                  <a:srgbClr val="387038"/>
                </a:solidFill>
                <a:latin typeface="Century Gothic" panose="020B0502020202020204" pitchFamily="34" charset="0"/>
                <a:ea typeface="Calibri"/>
                <a:cs typeface="Times New Roman"/>
              </a:rPr>
              <a:t>eenvoudig</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moeilijk</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Hij denkt dat </a:t>
            </a:r>
            <a:r>
              <a:rPr lang="nl-NL" sz="2400" i="1" dirty="0" err="1">
                <a:solidFill>
                  <a:srgbClr val="387038"/>
                </a:solidFill>
                <a:latin typeface="Century Gothic" panose="020B0502020202020204" pitchFamily="34" charset="0"/>
                <a:ea typeface="Calibri"/>
                <a:cs typeface="Times New Roman"/>
              </a:rPr>
              <a:t>plogging</a:t>
            </a:r>
            <a:r>
              <a:rPr lang="nl-NL" sz="2400" i="1" dirty="0">
                <a:solidFill>
                  <a:srgbClr val="387038"/>
                </a:solidFill>
                <a:latin typeface="Century Gothic" panose="020B0502020202020204" pitchFamily="34" charset="0"/>
                <a:ea typeface="Calibri"/>
                <a:cs typeface="Times New Roman"/>
              </a:rPr>
              <a:t> heel </a:t>
            </a:r>
            <a:r>
              <a:rPr lang="nl-NL" sz="2400" i="1" u="sng" dirty="0">
                <a:solidFill>
                  <a:srgbClr val="387038"/>
                </a:solidFill>
                <a:latin typeface="Century Gothic" panose="020B0502020202020204" pitchFamily="34" charset="0"/>
                <a:ea typeface="Calibri"/>
                <a:cs typeface="Times New Roman"/>
              </a:rPr>
              <a:t>ingewikkeld</a:t>
            </a:r>
            <a:r>
              <a:rPr lang="nl-NL" sz="2400" i="1" dirty="0">
                <a:solidFill>
                  <a:srgbClr val="387038"/>
                </a:solidFill>
                <a:latin typeface="Century Gothic" panose="020B0502020202020204" pitchFamily="34" charset="0"/>
                <a:ea typeface="Calibri"/>
                <a:cs typeface="Times New Roman"/>
              </a:rPr>
              <a:t> 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23" name="Groep 22"/>
          <p:cNvGrpSpPr/>
          <p:nvPr/>
        </p:nvGrpSpPr>
        <p:grpSpPr>
          <a:xfrm flipH="1">
            <a:off x="3703767" y="4200337"/>
            <a:ext cx="559492" cy="596815"/>
            <a:chOff x="4340861" y="1649106"/>
            <a:chExt cx="4459801" cy="4527575"/>
          </a:xfrm>
        </p:grpSpPr>
        <p:pic>
          <p:nvPicPr>
            <p:cNvPr id="2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0861" y="1649106"/>
              <a:ext cx="4459801" cy="45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hthoek 26"/>
            <p:cNvSpPr/>
            <p:nvPr/>
          </p:nvSpPr>
          <p:spPr>
            <a:xfrm>
              <a:off x="7020272" y="1649106"/>
              <a:ext cx="1780390" cy="134784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l-NL">
                <a:latin typeface="Century Gothic" panose="020B0502020202020204" pitchFamily="34" charset="0"/>
              </a:endParaRPr>
            </a:p>
          </p:txBody>
        </p:sp>
      </p:grpSp>
      <p:pic>
        <p:nvPicPr>
          <p:cNvPr id="25" name="Picture 2" descr="C:\Users\dasg\Downloads\shutterstock_134569539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453531" y="2331809"/>
            <a:ext cx="1401134" cy="21669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dasg\Downloads\shutterstock_1345695392 (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92280" y="2475560"/>
            <a:ext cx="1479235" cy="221855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Kosterm\Downloads\shutterstock_111518214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860032" y="2583560"/>
            <a:ext cx="2173382" cy="2501624"/>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Kosterm\Downloads\shutterstock_1661190802.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75281" y="2583560"/>
            <a:ext cx="2036479" cy="250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67745" y="476672"/>
            <a:ext cx="383333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267745" y="404664"/>
            <a:ext cx="396044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jubileum</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8"/>
            <a:ext cx="2787026" cy="115212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2"/>
            <a:ext cx="278702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effectLst/>
                <a:latin typeface="Century Gothic" panose="020B0502020202020204" pitchFamily="34" charset="0"/>
                <a:ea typeface="Calibri"/>
                <a:cs typeface="Times New Roman"/>
              </a:rPr>
              <a:t>een koperen jubileum</a:t>
            </a:r>
          </a:p>
        </p:txBody>
      </p:sp>
      <p:sp>
        <p:nvSpPr>
          <p:cNvPr id="9" name="Text Box 14"/>
          <p:cNvSpPr txBox="1"/>
          <p:nvPr/>
        </p:nvSpPr>
        <p:spPr>
          <a:xfrm>
            <a:off x="3442043" y="3861047"/>
            <a:ext cx="2444750" cy="115212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861986"/>
            <a:ext cx="267108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een zilveren jubileum</a:t>
            </a:r>
            <a:endParaRPr lang="nl-NL" sz="32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11521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effectLst/>
                <a:latin typeface="Century Gothic" panose="020B0502020202020204" pitchFamily="34" charset="0"/>
                <a:ea typeface="Calibri"/>
                <a:cs typeface="Times New Roman"/>
              </a:rPr>
              <a:t>een gouden jubileum</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2376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feest om te vieren dat iets een aantal jaren bestaat</a:t>
            </a:r>
            <a:endParaRPr lang="nl-NL" sz="1100" dirty="0">
              <a:effectLst/>
              <a:latin typeface="Century Gothic" panose="020B0502020202020204" pitchFamily="34" charset="0"/>
              <a:ea typeface="Calibri"/>
              <a:cs typeface="Times New Roman"/>
            </a:endParaRPr>
          </a:p>
        </p:txBody>
      </p:sp>
      <p:sp>
        <p:nvSpPr>
          <p:cNvPr id="2" name="Tekstvak 1"/>
          <p:cNvSpPr txBox="1"/>
          <p:nvPr/>
        </p:nvSpPr>
        <p:spPr>
          <a:xfrm>
            <a:off x="827584" y="5125497"/>
            <a:ext cx="2020105" cy="646331"/>
          </a:xfrm>
          <a:prstGeom prst="rect">
            <a:avLst/>
          </a:prstGeom>
          <a:noFill/>
        </p:spPr>
        <p:txBody>
          <a:bodyPr wrap="none" rtlCol="0">
            <a:spAutoFit/>
          </a:bodyPr>
          <a:lstStyle/>
          <a:p>
            <a:r>
              <a:rPr lang="nl-NL" sz="3600" dirty="0">
                <a:latin typeface="Aharoni" panose="02010803020104030203" pitchFamily="2" charset="-79"/>
                <a:cs typeface="Aharoni" panose="02010803020104030203" pitchFamily="2" charset="-79"/>
              </a:rPr>
              <a:t>12 ½ jaar</a:t>
            </a:r>
          </a:p>
        </p:txBody>
      </p:sp>
      <p:sp>
        <p:nvSpPr>
          <p:cNvPr id="17" name="Tekstvak 16"/>
          <p:cNvSpPr txBox="1"/>
          <p:nvPr/>
        </p:nvSpPr>
        <p:spPr>
          <a:xfrm>
            <a:off x="3922414" y="5125497"/>
            <a:ext cx="1585690" cy="646331"/>
          </a:xfrm>
          <a:prstGeom prst="rect">
            <a:avLst/>
          </a:prstGeom>
          <a:noFill/>
        </p:spPr>
        <p:txBody>
          <a:bodyPr wrap="none" rtlCol="0">
            <a:spAutoFit/>
          </a:bodyPr>
          <a:lstStyle/>
          <a:p>
            <a:r>
              <a:rPr lang="nl-NL" sz="3600" dirty="0">
                <a:latin typeface="Aharoni" panose="02010803020104030203" pitchFamily="2" charset="-79"/>
                <a:cs typeface="Aharoni" panose="02010803020104030203" pitchFamily="2" charset="-79"/>
              </a:rPr>
              <a:t>25 jaar</a:t>
            </a:r>
          </a:p>
        </p:txBody>
      </p:sp>
      <p:sp>
        <p:nvSpPr>
          <p:cNvPr id="18" name="Tekstvak 17"/>
          <p:cNvSpPr txBox="1"/>
          <p:nvPr/>
        </p:nvSpPr>
        <p:spPr>
          <a:xfrm>
            <a:off x="6730726" y="5125497"/>
            <a:ext cx="1585690" cy="646331"/>
          </a:xfrm>
          <a:prstGeom prst="rect">
            <a:avLst/>
          </a:prstGeom>
          <a:noFill/>
        </p:spPr>
        <p:txBody>
          <a:bodyPr wrap="none" rtlCol="0">
            <a:spAutoFit/>
          </a:bodyPr>
          <a:lstStyle/>
          <a:p>
            <a:r>
              <a:rPr lang="nl-NL" sz="3600" dirty="0">
                <a:latin typeface="Aharoni" panose="02010803020104030203" pitchFamily="2" charset="-79"/>
                <a:cs typeface="Aharoni" panose="02010803020104030203" pitchFamily="2" charset="-79"/>
              </a:rPr>
              <a:t>50 jaar</a:t>
            </a:r>
          </a:p>
        </p:txBody>
      </p:sp>
      <p:pic>
        <p:nvPicPr>
          <p:cNvPr id="19" name="Picture 2" descr="C:\Users\routledm\AppData\Local\Microsoft\Windows\Temporary Internet Files\Content.IE5\5VWXX6TG\shutterstock_26037288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6822" y="1239560"/>
            <a:ext cx="2276376" cy="96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2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a:t>Semantisatieverhaal:</a:t>
            </a:r>
            <a:br>
              <a:rPr lang="nl-NL" sz="2000" u="sng" dirty="0"/>
            </a:br>
            <a:r>
              <a:rPr lang="nl-NL" sz="1900" dirty="0"/>
              <a:t>Wat was het fijn om even kerstvakantie te hebben hè? Ik heb mijn vakantie </a:t>
            </a:r>
            <a:r>
              <a:rPr lang="nl-NL" sz="1900" b="1" u="sng" dirty="0"/>
              <a:t>grotendeels</a:t>
            </a:r>
            <a:r>
              <a:rPr lang="nl-NL" sz="1900" dirty="0"/>
              <a:t> in huis gevierd. Grotendeels betekent </a:t>
            </a:r>
            <a:r>
              <a:rPr lang="nl-NL" sz="1900" b="1" i="1" dirty="0"/>
              <a:t>voor het grootste deel</a:t>
            </a:r>
            <a:r>
              <a:rPr lang="nl-NL" sz="1900" dirty="0"/>
              <a:t>. Lekker in huis dingen opruimen, spelletjes spelen, lekker eten, heerlijk. Maar ik ging </a:t>
            </a:r>
            <a:r>
              <a:rPr lang="nl-NL" sz="1900" b="1" u="sng" dirty="0"/>
              <a:t>dagelijks</a:t>
            </a:r>
            <a:r>
              <a:rPr lang="nl-NL" sz="1900" dirty="0"/>
              <a:t> ook altijd een flinke wandeling maken. Dagelijks betekent </a:t>
            </a:r>
            <a:r>
              <a:rPr lang="nl-NL" sz="1900" b="1" i="1" dirty="0"/>
              <a:t>elke dag</a:t>
            </a:r>
            <a:r>
              <a:rPr lang="nl-NL" sz="1900" dirty="0"/>
              <a:t>. Wandelen is erg populair bij </a:t>
            </a:r>
            <a:r>
              <a:rPr lang="nl-NL" sz="1900" b="1" u="sng" dirty="0"/>
              <a:t>volwassenen</a:t>
            </a:r>
            <a:r>
              <a:rPr lang="nl-NL" sz="1900" dirty="0"/>
              <a:t>. De volwassene is </a:t>
            </a:r>
            <a:r>
              <a:rPr lang="nl-NL" sz="1900" b="1" i="1" dirty="0"/>
              <a:t>iemand van 18 jaar of ouder</a:t>
            </a:r>
            <a:r>
              <a:rPr lang="nl-NL" sz="1900" dirty="0"/>
              <a:t>. Als je wandelt zie je veel volwassenen en kinderen met van die afvalgrijpers rondlopen! Deze mensen ruimen afval op terwijl ze wandelen. Mijn collega, dat is </a:t>
            </a:r>
            <a:r>
              <a:rPr lang="nl-NL" sz="1900" b="1" i="1" dirty="0"/>
              <a:t>iemand die hetzelfde werk doet of die in hetzelfde bedrijf werkt</a:t>
            </a:r>
            <a:r>
              <a:rPr lang="nl-NL" sz="1900" dirty="0"/>
              <a:t>, ruimt het afval zelfs op tijdens het hardlopen! Mensen hebben daar een woord voor bedacht: </a:t>
            </a:r>
            <a:r>
              <a:rPr lang="nl-NL" sz="1900" dirty="0" err="1"/>
              <a:t>plogging</a:t>
            </a:r>
            <a:r>
              <a:rPr lang="nl-NL" sz="1900" dirty="0"/>
              <a:t>. Kijk maar eens naar dit </a:t>
            </a:r>
            <a:r>
              <a:rPr lang="nl-NL" sz="1900" b="1" u="sng" dirty="0"/>
              <a:t>filmpje</a:t>
            </a:r>
            <a:r>
              <a:rPr lang="nl-NL" sz="1900" dirty="0"/>
              <a:t> (klik op de link en kijk een stukje van het filmpje). Leuk toch? In dit filmpje deed iemand </a:t>
            </a:r>
            <a:r>
              <a:rPr lang="nl-NL" sz="1900" b="1" u="sng" dirty="0"/>
              <a:t>verslag</a:t>
            </a:r>
            <a:r>
              <a:rPr lang="nl-NL" sz="1900" b="1" dirty="0"/>
              <a:t> </a:t>
            </a:r>
            <a:r>
              <a:rPr lang="nl-NL" sz="1900" dirty="0"/>
              <a:t>over </a:t>
            </a:r>
            <a:r>
              <a:rPr lang="nl-NL" sz="1900" dirty="0" err="1"/>
              <a:t>plogging</a:t>
            </a:r>
            <a:r>
              <a:rPr lang="nl-NL" sz="1900" dirty="0"/>
              <a:t>. Verslag doen betekent </a:t>
            </a:r>
            <a:r>
              <a:rPr lang="nl-NL" sz="1900" b="1" i="1" dirty="0"/>
              <a:t>over een gebeurtenis vertellen (of schrijven)</a:t>
            </a:r>
            <a:r>
              <a:rPr lang="nl-NL" sz="1900" dirty="0"/>
              <a:t>. Bij de gemeente kun je een gratis afvalgrijper, afvalring en afvalzakken aanvragen en dan kan jij ook gaan </a:t>
            </a:r>
            <a:r>
              <a:rPr lang="nl-NL" sz="1900" dirty="0" err="1"/>
              <a:t>ploggen</a:t>
            </a:r>
            <a:r>
              <a:rPr lang="nl-NL" sz="1900" dirty="0"/>
              <a:t>. Het afval opruimen </a:t>
            </a:r>
            <a:r>
              <a:rPr lang="nl-NL" sz="1900" b="1" u="sng" dirty="0"/>
              <a:t>slaat aan</a:t>
            </a:r>
            <a:r>
              <a:rPr lang="nl-NL" sz="1900" dirty="0"/>
              <a:t> in Nederland. Aanslaan betekent </a:t>
            </a:r>
            <a:r>
              <a:rPr lang="nl-NL" sz="1900" b="1" i="1" dirty="0"/>
              <a:t>succes hebben</a:t>
            </a:r>
            <a:r>
              <a:rPr lang="nl-NL" sz="1900" dirty="0"/>
              <a:t>. Steeds meer mensen vragen die spullen bij de gemeente aan. Plogging lijkt misschien </a:t>
            </a:r>
            <a:r>
              <a:rPr lang="nl-NL" sz="1900" b="1" u="sng" dirty="0"/>
              <a:t>ingewikkeld</a:t>
            </a:r>
            <a:r>
              <a:rPr lang="nl-NL" sz="1900" dirty="0"/>
              <a:t> of </a:t>
            </a:r>
            <a:r>
              <a:rPr lang="nl-NL" sz="1900" b="1" i="1" dirty="0"/>
              <a:t>moeilijk</a:t>
            </a:r>
            <a:r>
              <a:rPr lang="nl-NL" sz="1900" dirty="0"/>
              <a:t>, maar ik denk dat je het snel kunt leren. Hebben jullie wel eens een </a:t>
            </a:r>
            <a:r>
              <a:rPr lang="nl-NL" sz="1900" b="1" u="sng" dirty="0"/>
              <a:t>uitzending</a:t>
            </a:r>
            <a:r>
              <a:rPr lang="nl-NL" sz="1900" dirty="0"/>
              <a:t> over </a:t>
            </a:r>
            <a:r>
              <a:rPr lang="nl-NL" sz="1900" dirty="0" err="1"/>
              <a:t>plogging</a:t>
            </a:r>
            <a:r>
              <a:rPr lang="nl-NL" sz="1900" dirty="0"/>
              <a:t> op tv gezien? De uitzending is </a:t>
            </a:r>
            <a:r>
              <a:rPr lang="nl-NL" sz="1900" b="1" i="1" dirty="0"/>
              <a:t>het programma op de televisie of de radio</a:t>
            </a:r>
            <a:r>
              <a:rPr lang="nl-NL" sz="1900" dirty="0"/>
              <a:t>. Zou dit onderwerp bijvoorbeeld al eens in </a:t>
            </a:r>
            <a:r>
              <a:rPr lang="nl-NL" sz="1900" b="1" u="sng" dirty="0"/>
              <a:t>het journaal</a:t>
            </a:r>
            <a:r>
              <a:rPr lang="nl-NL" sz="1900" dirty="0"/>
              <a:t> zijn geweest? Het journaal is </a:t>
            </a:r>
            <a:r>
              <a:rPr lang="nl-NL" sz="1900" b="1" i="1" dirty="0"/>
              <a:t>het nieuws op de televisie of de radio</a:t>
            </a:r>
            <a:r>
              <a:rPr lang="nl-NL" sz="1900" dirty="0"/>
              <a:t>. Misschien wel een filmpje over iemand die al 10 jaar aan </a:t>
            </a:r>
            <a:r>
              <a:rPr lang="nl-NL" sz="1900" dirty="0" err="1"/>
              <a:t>plogging</a:t>
            </a:r>
            <a:r>
              <a:rPr lang="nl-NL" sz="1900" dirty="0"/>
              <a:t> doet! Wat </a:t>
            </a:r>
            <a:r>
              <a:rPr lang="nl-NL" sz="1900" b="1" u="sng" dirty="0"/>
              <a:t>een jubileum</a:t>
            </a:r>
            <a:r>
              <a:rPr lang="nl-NL" sz="1900" dirty="0"/>
              <a:t> zou dat zijn! Het jubileum betekent </a:t>
            </a:r>
            <a:r>
              <a:rPr lang="nl-NL" sz="1900" b="1" i="1" dirty="0"/>
              <a:t>het feest om te vieren dat iets een aantal jaren bestaat</a:t>
            </a:r>
            <a:r>
              <a:rPr lang="nl-NL" sz="1900" dirty="0"/>
              <a:t>. Zouden jullie ook aan </a:t>
            </a:r>
            <a:r>
              <a:rPr lang="nl-NL" sz="1900" dirty="0" err="1"/>
              <a:t>plogging</a:t>
            </a:r>
            <a:r>
              <a:rPr lang="nl-NL" sz="1900" dirty="0"/>
              <a:t> willen doen?</a:t>
            </a:r>
          </a:p>
          <a:p>
            <a:pPr marL="0" indent="0">
              <a:buNone/>
            </a:pPr>
            <a:endParaRPr lang="nl-NL" sz="2000" dirty="0"/>
          </a:p>
          <a:p>
            <a:pPr marL="0" indent="0">
              <a:buNone/>
            </a:pPr>
            <a:endParaRPr lang="nl-NL" sz="2000" dirty="0"/>
          </a:p>
        </p:txBody>
      </p:sp>
    </p:spTree>
    <p:extLst>
      <p:ext uri="{BB962C8B-B14F-4D97-AF65-F5344CB8AC3E}">
        <p14:creationId xmlns:p14="http://schemas.microsoft.com/office/powerpoint/2010/main" val="146602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 – 5 januari 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grotendeels</a:t>
            </a:r>
          </a:p>
        </p:txBody>
      </p:sp>
      <p:pic>
        <p:nvPicPr>
          <p:cNvPr id="3" name="Picture 2" descr="C:\Users\Kosterm\Downloads\shutterstock_167441078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59632" y="1484784"/>
            <a:ext cx="5334333"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86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dagelijks</a:t>
            </a:r>
          </a:p>
        </p:txBody>
      </p:sp>
      <p:pic>
        <p:nvPicPr>
          <p:cNvPr id="2050" name="Picture 2" descr="C:\Users\Kosterm\Downloads\shutterstock_180927483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1923172"/>
            <a:ext cx="6984776" cy="474964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308041" y="332656"/>
            <a:ext cx="1720343" cy="1569660"/>
          </a:xfrm>
          <a:prstGeom prst="rect">
            <a:avLst/>
          </a:prstGeom>
          <a:noFill/>
        </p:spPr>
        <p:txBody>
          <a:bodyPr wrap="none" rtlCol="0">
            <a:spAutoFit/>
          </a:bodyPr>
          <a:lstStyle/>
          <a:p>
            <a:r>
              <a:rPr lang="nl-NL" sz="2400" dirty="0">
                <a:latin typeface="Aharoni" panose="02010803020104030203" pitchFamily="2" charset="-79"/>
                <a:cs typeface="Aharoni" panose="02010803020104030203" pitchFamily="2" charset="-79"/>
              </a:rPr>
              <a:t>maandag </a:t>
            </a:r>
          </a:p>
          <a:p>
            <a:r>
              <a:rPr lang="nl-NL" sz="2400" dirty="0">
                <a:latin typeface="Aharoni" panose="02010803020104030203" pitchFamily="2" charset="-79"/>
                <a:cs typeface="Aharoni" panose="02010803020104030203" pitchFamily="2" charset="-79"/>
              </a:rPr>
              <a:t>dinsdag</a:t>
            </a:r>
          </a:p>
          <a:p>
            <a:r>
              <a:rPr lang="nl-NL" sz="2400" dirty="0">
                <a:latin typeface="Aharoni" panose="02010803020104030203" pitchFamily="2" charset="-79"/>
                <a:cs typeface="Aharoni" panose="02010803020104030203" pitchFamily="2" charset="-79"/>
              </a:rPr>
              <a:t>woensdag</a:t>
            </a:r>
          </a:p>
          <a:p>
            <a:r>
              <a:rPr lang="nl-NL" sz="2400" dirty="0">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139290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volwassene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672" y="2276872"/>
            <a:ext cx="1872208" cy="3120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35896" y="2023758"/>
            <a:ext cx="4634814" cy="3261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47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collega</a:t>
            </a:r>
          </a:p>
        </p:txBody>
      </p:sp>
      <p:pic>
        <p:nvPicPr>
          <p:cNvPr id="7170" name="Picture 2" descr="C:\Users\Kosterm\Downloads\shutterstock_116492669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662545"/>
            <a:ext cx="9144000" cy="481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6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39552" y="5923324"/>
            <a:ext cx="7992888" cy="923330"/>
          </a:xfrm>
          <a:prstGeom prst="rect">
            <a:avLst/>
          </a:prstGeom>
        </p:spPr>
        <p:txBody>
          <a:bodyPr wrap="square">
            <a:spAutoFit/>
          </a:bodyPr>
          <a:lstStyle/>
          <a:p>
            <a:r>
              <a:rPr lang="nl-NL" dirty="0">
                <a:hlinkClick r:id="rId2"/>
              </a:rPr>
              <a:t>https://www.sikkom.nl/video-eem-ploggen-in-stad-met-afvalbas-joggen-en-afval-ruimen-tegelijk/?harvest_referrer=https%3A%2F%2Fwww.google.com%2F</a:t>
            </a:r>
            <a:endParaRPr lang="nl-NL" dirty="0"/>
          </a:p>
          <a:p>
            <a:endParaRPr lang="nl-N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980728"/>
            <a:ext cx="754380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09631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26445</TotalTime>
  <Words>334</Words>
  <Application>Microsoft Office PowerPoint</Application>
  <PresentationFormat>Diavoorstelling (4:3)</PresentationFormat>
  <Paragraphs>261</Paragraphs>
  <Slides>24</Slides>
  <Notes>12</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Kantoorthema</vt:lpstr>
      <vt:lpstr>PowerPoint-presentatie</vt:lpstr>
      <vt:lpstr>Filmpje voor thuisgebruik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4929</cp:revision>
  <cp:lastPrinted>2020-09-14T11:15:22Z</cp:lastPrinted>
  <dcterms:created xsi:type="dcterms:W3CDTF">2014-06-10T08:03:16Z</dcterms:created>
  <dcterms:modified xsi:type="dcterms:W3CDTF">2021-01-26T14:28:47Z</dcterms:modified>
</cp:coreProperties>
</file>