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185" r:id="rId2"/>
    <p:sldId id="548" r:id="rId3"/>
    <p:sldId id="1124" r:id="rId4"/>
    <p:sldId id="1117" r:id="rId5"/>
    <p:sldId id="1106" r:id="rId6"/>
    <p:sldId id="1118" r:id="rId7"/>
    <p:sldId id="1198" r:id="rId8"/>
    <p:sldId id="1119" r:id="rId9"/>
    <p:sldId id="1189" r:id="rId10"/>
    <p:sldId id="1188" r:id="rId11"/>
    <p:sldId id="1163" r:id="rId12"/>
    <p:sldId id="1122" r:id="rId13"/>
    <p:sldId id="1121" r:id="rId14"/>
    <p:sldId id="934" r:id="rId15"/>
    <p:sldId id="1179" r:id="rId16"/>
    <p:sldId id="1180" r:id="rId17"/>
    <p:sldId id="1190" r:id="rId18"/>
    <p:sldId id="1194" r:id="rId19"/>
    <p:sldId id="1191" r:id="rId20"/>
    <p:sldId id="1199" r:id="rId21"/>
    <p:sldId id="1200" r:id="rId22"/>
    <p:sldId id="1201" r:id="rId23"/>
    <p:sldId id="1074" r:id="rId24"/>
    <p:sldId id="1176"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185"/>
            <p14:sldId id="548"/>
            <p14:sldId id="1124"/>
            <p14:sldId id="1117"/>
            <p14:sldId id="1106"/>
            <p14:sldId id="1118"/>
            <p14:sldId id="1198"/>
            <p14:sldId id="1119"/>
            <p14:sldId id="1189"/>
            <p14:sldId id="1188"/>
            <p14:sldId id="1163"/>
            <p14:sldId id="1122"/>
            <p14:sldId id="1121"/>
            <p14:sldId id="934"/>
            <p14:sldId id="1179"/>
            <p14:sldId id="1180"/>
            <p14:sldId id="1190"/>
            <p14:sldId id="1194"/>
            <p14:sldId id="1191"/>
            <p14:sldId id="1199"/>
            <p14:sldId id="1200"/>
            <p14:sldId id="1201"/>
            <p14:sldId id="1074"/>
            <p14:sldId id="117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F616"/>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1" autoAdjust="0"/>
    <p:restoredTop sz="91297" autoAdjust="0"/>
  </p:normalViewPr>
  <p:slideViewPr>
    <p:cSldViewPr>
      <p:cViewPr>
        <p:scale>
          <a:sx n="70" d="100"/>
          <a:sy n="70" d="100"/>
        </p:scale>
        <p:origin x="-125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1-12-2020</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1-12-2020</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29093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03631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dirty="0"/>
          </a:p>
        </p:txBody>
      </p:sp>
    </p:spTree>
    <p:extLst>
      <p:ext uri="{BB962C8B-B14F-4D97-AF65-F5344CB8AC3E}">
        <p14:creationId xmlns:p14="http://schemas.microsoft.com/office/powerpoint/2010/main" val="326496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8712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t>
            </a:r>
            <a:r>
              <a:rPr lang="nl-NL" dirty="0" smtClean="0"/>
              <a:t>sintpannekoek.nl</a:t>
            </a: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64631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067571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93280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0.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900" u="sng" dirty="0"/>
              <a:t>Semantisatieverhaal:</a:t>
            </a:r>
            <a:br>
              <a:rPr lang="nl-NL" sz="1900" u="sng" dirty="0"/>
            </a:br>
            <a:r>
              <a:rPr lang="nl-NL" sz="1600" dirty="0"/>
              <a:t>Wie van jullie heeft afgelopen zondag een pannenkoek op zijn hoofd gelegd?? Niemand? Ik wel! Want ik vierde Sint Pannekoek zondag. Misschien denk je, huh, Sint Pannekoek?? Ja, op 29 november </a:t>
            </a:r>
            <a:r>
              <a:rPr lang="nl-NL" sz="1600" b="1" u="sng" dirty="0"/>
              <a:t>jongsleden</a:t>
            </a:r>
            <a:r>
              <a:rPr lang="nl-NL" sz="1600" dirty="0"/>
              <a:t> was het Sint Pannekoek. Jongstleden betekent </a:t>
            </a:r>
            <a:r>
              <a:rPr lang="nl-NL" sz="1600" b="1" i="1" dirty="0"/>
              <a:t>afgelopen</a:t>
            </a:r>
            <a:r>
              <a:rPr lang="nl-NL" sz="1600" dirty="0"/>
              <a:t>. Afgelopen 29 november was het Sint Pannekoek. En dat vier je met een stapel pannenkoeken, én eentje op je </a:t>
            </a:r>
            <a:r>
              <a:rPr lang="nl-NL" sz="1600" dirty="0" smtClean="0"/>
              <a:t>hoofd. Sint </a:t>
            </a:r>
            <a:r>
              <a:rPr lang="nl-NL" sz="1600" dirty="0"/>
              <a:t>Pannekoek is een feestdag die door striptekenaar Jan Kruis, (van Jan, Jans en de kinderen), is bedacht. Jan Kruis bedacht </a:t>
            </a:r>
            <a:r>
              <a:rPr lang="nl-NL" sz="1600" b="1" u="sng" dirty="0"/>
              <a:t>de legende</a:t>
            </a:r>
            <a:r>
              <a:rPr lang="nl-NL" sz="1600" dirty="0"/>
              <a:t> van Sint Pannekoek. Een legende is </a:t>
            </a:r>
            <a:r>
              <a:rPr lang="nl-NL" sz="1600" b="1" i="1" dirty="0"/>
              <a:t>een persoon die heel veel heeft bereikt en daardoor beroemd is</a:t>
            </a:r>
            <a:r>
              <a:rPr lang="nl-NL" sz="1600" dirty="0"/>
              <a:t>. </a:t>
            </a:r>
            <a:r>
              <a:rPr lang="nl-NL" sz="1600" dirty="0" smtClean="0"/>
              <a:t>Sint </a:t>
            </a:r>
            <a:r>
              <a:rPr lang="nl-NL" sz="1600" dirty="0" err="1"/>
              <a:t>Pannekoek</a:t>
            </a:r>
            <a:r>
              <a:rPr lang="nl-NL" sz="1600" dirty="0"/>
              <a:t> </a:t>
            </a:r>
            <a:r>
              <a:rPr lang="nl-NL" sz="1600" dirty="0" smtClean="0"/>
              <a:t>maakte </a:t>
            </a:r>
            <a:r>
              <a:rPr lang="nl-NL" sz="1600" dirty="0"/>
              <a:t>zijn </a:t>
            </a:r>
            <a:r>
              <a:rPr lang="nl-NL" sz="1600" b="1" u="sng" dirty="0"/>
              <a:t>debuut</a:t>
            </a:r>
            <a:r>
              <a:rPr lang="nl-NL" sz="1600" dirty="0"/>
              <a:t> in een stripje van Jan Jans en de kinderen in 1986. Het debuut is </a:t>
            </a:r>
            <a:r>
              <a:rPr lang="nl-NL" sz="1600" b="1" i="1" dirty="0"/>
              <a:t>de eerste keer dat iemand iets doet</a:t>
            </a:r>
            <a:r>
              <a:rPr lang="nl-NL" sz="1600" dirty="0"/>
              <a:t>. De opa in </a:t>
            </a:r>
            <a:r>
              <a:rPr lang="nl-NL" sz="1600" dirty="0" smtClean="0"/>
              <a:t>dat stripje </a:t>
            </a:r>
            <a:r>
              <a:rPr lang="nl-NL" sz="1600" dirty="0"/>
              <a:t>verzint een smoes om pannenkoeken te kunnen eten en verzint dat het die dag Sint Pannekoek is, en dat er dus echt pannenkoeken gegeten moeten worden. Ze leggen allemaal een pannenkoek op het hoofd en zeggen “Een vrolijke en gezegende Sint Pannekoek!” Dit stripje is </a:t>
            </a:r>
            <a:r>
              <a:rPr lang="nl-NL" sz="1600" b="1" u="sng" dirty="0"/>
              <a:t>niet onopgemerkt gebleven.</a:t>
            </a:r>
            <a:r>
              <a:rPr lang="nl-NL" sz="1600" dirty="0"/>
              <a:t> Niet onopgemerkt blijven betekent </a:t>
            </a:r>
            <a:r>
              <a:rPr lang="nl-NL" sz="1600" b="1" i="1" dirty="0"/>
              <a:t>veel aandacht krijgen</a:t>
            </a:r>
            <a:r>
              <a:rPr lang="nl-NL" sz="1600" dirty="0"/>
              <a:t>. </a:t>
            </a:r>
            <a:r>
              <a:rPr lang="nl-NL" sz="1600" dirty="0" smtClean="0"/>
              <a:t>Dit </a:t>
            </a:r>
            <a:r>
              <a:rPr lang="nl-NL" sz="1600" dirty="0"/>
              <a:t>stripverhaaltje kreeg veel aandacht. Veel mensen vonden het zo leuk dat ze ook op 29 november Sint Pannekoek gingen vieren. En wij dus ook! Op sociale media zag je allemaal foto’s van mensen met pannenkoeken op hun hoofd. Kijk, ook bij een vriendin van mij </a:t>
            </a:r>
            <a:r>
              <a:rPr lang="nl-NL" sz="1600" dirty="0">
                <a:solidFill>
                  <a:srgbClr val="00B050"/>
                </a:solidFill>
              </a:rPr>
              <a:t>(</a:t>
            </a:r>
            <a:r>
              <a:rPr lang="nl-NL" sz="1600" b="1" u="sng" dirty="0" smtClean="0">
                <a:solidFill>
                  <a:srgbClr val="00B050"/>
                </a:solidFill>
              </a:rPr>
              <a:t>klik</a:t>
            </a:r>
            <a:r>
              <a:rPr lang="nl-NL" sz="1600" dirty="0" smtClean="0">
                <a:solidFill>
                  <a:srgbClr val="00B050"/>
                </a:solidFill>
              </a:rPr>
              <a:t> voor extra dia)</a:t>
            </a:r>
            <a:r>
              <a:rPr lang="nl-NL" sz="1600" dirty="0" smtClean="0"/>
              <a:t>. </a:t>
            </a:r>
            <a:r>
              <a:rPr lang="nl-NL" sz="1600" dirty="0"/>
              <a:t>Hier lachen ze nog. Ik hoorde later dat ze </a:t>
            </a:r>
            <a:r>
              <a:rPr lang="nl-NL" sz="1600" b="1" u="sng" dirty="0"/>
              <a:t>fysieke</a:t>
            </a:r>
            <a:r>
              <a:rPr lang="nl-NL" sz="1600" dirty="0"/>
              <a:t> problemen had gekregen. Fysiek betekent </a:t>
            </a:r>
            <a:r>
              <a:rPr lang="nl-NL" sz="1600" b="1" i="1" dirty="0"/>
              <a:t>lichamelijk</a:t>
            </a:r>
            <a:r>
              <a:rPr lang="nl-NL" sz="1600" dirty="0"/>
              <a:t>. Ze had lichamelijke klachten gekregen. Klachten met haar lichaam. Ze had buikpijn gekregen. De pannenkoeken waren niet zo goed gelukt. Ze waren niet gaar. En dus </a:t>
            </a:r>
            <a:r>
              <a:rPr lang="nl-NL" sz="1600" b="1" u="sng" dirty="0"/>
              <a:t>kampte ze met</a:t>
            </a:r>
            <a:r>
              <a:rPr lang="nl-NL" sz="1600" dirty="0"/>
              <a:t> buikpijn. Kampen met betekent </a:t>
            </a:r>
            <a:r>
              <a:rPr lang="nl-NL" sz="1600" b="1" i="1" dirty="0"/>
              <a:t>last hebben </a:t>
            </a:r>
            <a:r>
              <a:rPr lang="nl-NL" sz="1600" b="1" i="1" dirty="0" smtClean="0"/>
              <a:t>van.</a:t>
            </a:r>
            <a:r>
              <a:rPr lang="nl-NL" sz="1600" dirty="0" smtClean="0"/>
              <a:t> </a:t>
            </a:r>
            <a:r>
              <a:rPr lang="nl-NL" sz="1600" dirty="0"/>
              <a:t>Ze had last van buikpijn. Het was heel </a:t>
            </a:r>
            <a:r>
              <a:rPr lang="nl-NL" sz="1600" b="1" u="sng" dirty="0"/>
              <a:t>intens</a:t>
            </a:r>
            <a:r>
              <a:rPr lang="nl-NL" sz="1600" dirty="0"/>
              <a:t> zei ze. Intens betekent </a:t>
            </a:r>
            <a:r>
              <a:rPr lang="nl-NL" sz="1600" b="1" i="1" dirty="0"/>
              <a:t>heel erg, of hevig</a:t>
            </a:r>
            <a:r>
              <a:rPr lang="nl-NL" sz="1600" dirty="0"/>
              <a:t>. De buikpijn was intens. Ze had intense fysieke klachten. Gelukkig is het eten van pannenkoeken die niet gaar zijn niet dodelijk. Het werd haar dus niet </a:t>
            </a:r>
            <a:r>
              <a:rPr lang="nl-NL" sz="1600" b="1" u="sng" dirty="0"/>
              <a:t>fataal</a:t>
            </a:r>
            <a:r>
              <a:rPr lang="nl-NL" sz="1600" dirty="0"/>
              <a:t>. Fataal betekent </a:t>
            </a:r>
            <a:r>
              <a:rPr lang="nl-NL" sz="1600" b="1" i="1" dirty="0"/>
              <a:t>dodelijk</a:t>
            </a:r>
            <a:r>
              <a:rPr lang="nl-NL" sz="1600" dirty="0"/>
              <a:t>. Ze ging er niet dood aan. Ze had ook nog </a:t>
            </a:r>
            <a:r>
              <a:rPr lang="nl-NL" sz="1600" b="1" u="sng" dirty="0"/>
              <a:t>perikelen</a:t>
            </a:r>
            <a:r>
              <a:rPr lang="nl-NL" sz="1600" dirty="0"/>
              <a:t> met haar man. De perikelen betekent </a:t>
            </a:r>
            <a:r>
              <a:rPr lang="nl-NL" sz="1600" b="1" i="1" dirty="0"/>
              <a:t>lastige of gevaarlijke problemen.</a:t>
            </a:r>
            <a:r>
              <a:rPr lang="nl-NL" sz="1600" dirty="0"/>
              <a:t> Ze had een lastig probleem. Ze hadden ruzie gekregen omdat hij de pannenkoeken gebakken had. Ze heeft hem </a:t>
            </a:r>
            <a:r>
              <a:rPr lang="nl-NL" sz="1600" b="1" u="sng" dirty="0"/>
              <a:t>geschorst</a:t>
            </a:r>
            <a:r>
              <a:rPr lang="nl-NL" sz="1600" dirty="0"/>
              <a:t> als kok in </a:t>
            </a:r>
            <a:r>
              <a:rPr lang="nl-NL" sz="1600" dirty="0" smtClean="0"/>
              <a:t>huis. Schorsen betekent </a:t>
            </a:r>
            <a:r>
              <a:rPr lang="nl-NL" sz="1600" b="1" i="1" dirty="0"/>
              <a:t>iemand voor een tijdje verbieden zijn of haar functie uit te oefenen, meestal als straf.</a:t>
            </a:r>
            <a:r>
              <a:rPr lang="nl-NL" sz="1600" dirty="0"/>
              <a:t> En daar was haar man het niet mee eens. Gelukkig ging het Sint Pannekoek feest bij ons thuis heel goed. We hebben leuke selfies gemaakt met pannenkoeken op onze hoofden en </a:t>
            </a:r>
            <a:r>
              <a:rPr lang="nl-NL" sz="1600" dirty="0" smtClean="0"/>
              <a:t>we lazen  </a:t>
            </a:r>
            <a:r>
              <a:rPr lang="nl-NL" sz="1600" dirty="0"/>
              <a:t>samen de legende van Sint Pannekoek. Wie van jullie wil volgend jaar ook Sint Pannekoek gaan vieren?</a:t>
            </a:r>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336906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intens</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6146" name="Picture 2" descr="C:\Users\dasg\Downloads\shutterstock_16390466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6909" y="1196752"/>
            <a:ext cx="3910504" cy="542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07504" y="17329"/>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fataal</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7170" name="Picture 2" descr="C:\Users\dasg\Downloads\shutterstock_1457228309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848" y="2636912"/>
            <a:ext cx="3427857"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6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428449" cy="1323439"/>
          </a:xfrm>
          <a:prstGeom prst="rect">
            <a:avLst/>
          </a:prstGeom>
          <a:noFill/>
        </p:spPr>
        <p:txBody>
          <a:bodyPr wrap="square" rtlCol="0">
            <a:spAutoFit/>
          </a:bodyPr>
          <a:lstStyle/>
          <a:p>
            <a:r>
              <a:rPr lang="nl-NL" sz="8000" b="1" u="sng" dirty="0">
                <a:latin typeface="Century Gothic" panose="020B0502020202020204" pitchFamily="34" charset="0"/>
              </a:rPr>
              <a:t>d</a:t>
            </a:r>
            <a:r>
              <a:rPr lang="nl-NL" sz="8000" b="1" u="sng" dirty="0" smtClean="0">
                <a:latin typeface="Century Gothic" panose="020B0502020202020204" pitchFamily="34" charset="0"/>
              </a:rPr>
              <a:t>e perikelen</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 name="Picture 2" descr="C:\Users\dasg\Downloads\shutterstock_17478502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1628800"/>
            <a:ext cx="7530752" cy="503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4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schorsen</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dasg\Downloads\shutterstock_20038870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1844824"/>
            <a:ext cx="6594648" cy="4405225"/>
          </a:xfrm>
          <a:prstGeom prst="rect">
            <a:avLst/>
          </a:prstGeom>
          <a:noFill/>
          <a:extLst>
            <a:ext uri="{909E8E84-426E-40DD-AFC4-6F175D3DCCD1}">
              <a14:hiddenFill xmlns:a14="http://schemas.microsoft.com/office/drawing/2010/main">
                <a:solidFill>
                  <a:srgbClr val="FFFFFF"/>
                </a:solidFill>
              </a14:hiddenFill>
            </a:ext>
          </a:extLst>
        </p:spPr>
      </p:pic>
      <p:sp>
        <p:nvSpPr>
          <p:cNvPr id="9" name="Vermenigvuldigen 8"/>
          <p:cNvSpPr/>
          <p:nvPr/>
        </p:nvSpPr>
        <p:spPr>
          <a:xfrm>
            <a:off x="611560" y="476672"/>
            <a:ext cx="7704856" cy="7200800"/>
          </a:xfrm>
          <a:prstGeom prst="mathMultiply">
            <a:avLst>
              <a:gd name="adj1" fmla="val 4567"/>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367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99862"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schadelijk</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fataal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smtClean="0">
                <a:latin typeface="Century Gothic" panose="020B0502020202020204" pitchFamily="34" charset="0"/>
                <a:ea typeface="Calibri"/>
                <a:cs typeface="Times New Roman"/>
              </a:rPr>
              <a:t>het raakt beschadigd</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900" dirty="0">
              <a:effectLst/>
              <a:latin typeface="Calibri"/>
              <a:ea typeface="Calibri"/>
              <a:cs typeface="Times New Roman"/>
            </a:endParaRPr>
          </a:p>
          <a:p>
            <a:pPr algn="ctr">
              <a:lnSpc>
                <a:spcPct val="107000"/>
              </a:lnSpc>
              <a:spcAft>
                <a:spcPts val="0"/>
              </a:spcAft>
            </a:pPr>
            <a:r>
              <a:rPr lang="nl-NL" sz="2000" i="1" dirty="0" smtClean="0">
                <a:solidFill>
                  <a:srgbClr val="387038"/>
                </a:solidFill>
                <a:latin typeface="Century Gothic" panose="020B0502020202020204" pitchFamily="34" charset="0"/>
                <a:ea typeface="Calibri"/>
                <a:cs typeface="Times New Roman"/>
              </a:rPr>
              <a:t>Drie biertjes drinken is </a:t>
            </a:r>
            <a:r>
              <a:rPr lang="nl-NL" sz="2000" i="1" u="sng" dirty="0" smtClean="0">
                <a:solidFill>
                  <a:srgbClr val="387038"/>
                </a:solidFill>
                <a:latin typeface="Century Gothic" panose="020B0502020202020204" pitchFamily="34" charset="0"/>
                <a:ea typeface="Calibri"/>
                <a:cs typeface="Times New Roman"/>
              </a:rPr>
              <a:t>schadelijk</a:t>
            </a:r>
            <a:r>
              <a:rPr lang="nl-NL" sz="2000" i="1" dirty="0" smtClean="0">
                <a:solidFill>
                  <a:srgbClr val="387038"/>
                </a:solidFill>
                <a:latin typeface="Century Gothic" panose="020B0502020202020204" pitchFamily="34" charset="0"/>
                <a:ea typeface="Calibri"/>
                <a:cs typeface="Times New Roman"/>
              </a:rPr>
              <a:t> voor je lijf .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Century Gothic" panose="020B0502020202020204" pitchFamily="34" charset="0"/>
                <a:ea typeface="Calibri"/>
                <a:cs typeface="Times New Roman"/>
              </a:rPr>
              <a:t>dodelijk, het gaat dood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000" i="1" dirty="0" smtClean="0">
                <a:solidFill>
                  <a:srgbClr val="387038"/>
                </a:solidFill>
                <a:latin typeface="Century Gothic" panose="020B0502020202020204" pitchFamily="34" charset="0"/>
                <a:ea typeface="Calibri"/>
                <a:cs typeface="Times New Roman"/>
              </a:rPr>
              <a:t>Dertig biertjes drinken is</a:t>
            </a:r>
            <a:r>
              <a:rPr lang="nl-NL" sz="2000" i="1" dirty="0" smtClean="0">
                <a:solidFill>
                  <a:srgbClr val="387038"/>
                </a:solidFill>
                <a:effectLst/>
                <a:latin typeface="Century Gothic" panose="020B0502020202020204" pitchFamily="34" charset="0"/>
                <a:ea typeface="Calibri"/>
                <a:cs typeface="Times New Roman"/>
              </a:rPr>
              <a:t> </a:t>
            </a:r>
            <a:r>
              <a:rPr lang="nl-NL" sz="2000" i="1" u="sng" dirty="0" smtClean="0">
                <a:solidFill>
                  <a:srgbClr val="387038"/>
                </a:solidFill>
                <a:effectLst/>
                <a:latin typeface="Century Gothic" panose="020B0502020202020204" pitchFamily="34" charset="0"/>
                <a:ea typeface="Calibri"/>
                <a:cs typeface="Times New Roman"/>
              </a:rPr>
              <a:t>fataal</a:t>
            </a:r>
            <a:r>
              <a:rPr lang="nl-NL" sz="2000" i="1" dirty="0" smtClean="0">
                <a:solidFill>
                  <a:srgbClr val="387038"/>
                </a:solidFill>
                <a:effectLst/>
                <a:latin typeface="Century Gothic" panose="020B0502020202020204" pitchFamily="34" charset="0"/>
                <a:ea typeface="Calibri"/>
                <a:cs typeface="Times New Roman"/>
              </a:rPr>
              <a:t> voor je lijf.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dasg\Downloads\shutterstock_1457228309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915" y="2708920"/>
            <a:ext cx="2060161" cy="206084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dasg\Downloads\shutterstock_154972538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77347" y="2790528"/>
            <a:ext cx="2120613" cy="197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93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42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309320"/>
            <a:ext cx="1584176" cy="548680"/>
          </a:xfrm>
          <a:prstGeom prst="rect">
            <a:avLst/>
          </a:prstGeom>
        </p:spPr>
      </p:pic>
      <p:sp>
        <p:nvSpPr>
          <p:cNvPr id="12" name="Tekstvak 2"/>
          <p:cNvSpPr txBox="1">
            <a:spLocks noChangeArrowheads="1"/>
          </p:cNvSpPr>
          <p:nvPr/>
        </p:nvSpPr>
        <p:spPr bwMode="auto">
          <a:xfrm>
            <a:off x="78197" y="620688"/>
            <a:ext cx="456581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Century Gothic" panose="020B0502020202020204" pitchFamily="34" charset="0"/>
                <a:ea typeface="Calibri"/>
                <a:cs typeface="Times New Roman"/>
              </a:rPr>
              <a:t>waarschuwing</a:t>
            </a:r>
            <a:endParaRPr lang="nl-NL" sz="36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620688"/>
            <a:ext cx="4788025"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Century Gothic" panose="020B0502020202020204" pitchFamily="34" charset="0"/>
                <a:ea typeface="Calibri"/>
                <a:cs typeface="Times New Roman"/>
              </a:rPr>
              <a:t>schorsing</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6296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smtClean="0">
                <a:latin typeface="Century Gothic" panose="020B0502020202020204" pitchFamily="34" charset="0"/>
                <a:ea typeface="Calibri"/>
                <a:cs typeface="Times New Roman"/>
              </a:rPr>
              <a:t> wijzen op iets vervelends dat kan gaan gebeuren</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800" dirty="0">
                <a:latin typeface="Century Gothic" panose="020B0502020202020204" pitchFamily="34" charset="0"/>
                <a:ea typeface="Calibri"/>
                <a:cs typeface="Times New Roman"/>
              </a:rPr>
              <a:t/>
            </a:r>
            <a:br>
              <a:rPr lang="nl-NL" sz="2800" dirty="0">
                <a:latin typeface="Century Gothic" panose="020B0502020202020204" pitchFamily="34" charset="0"/>
                <a:ea typeface="Calibri"/>
                <a:cs typeface="Times New Roman"/>
              </a:rPr>
            </a:br>
            <a:r>
              <a:rPr lang="nl-NL" i="1" dirty="0" smtClean="0">
                <a:solidFill>
                  <a:srgbClr val="387038"/>
                </a:solidFill>
                <a:latin typeface="Century Gothic" panose="020B0502020202020204" pitchFamily="34" charset="0"/>
                <a:ea typeface="Calibri"/>
                <a:cs typeface="Times New Roman"/>
              </a:rPr>
              <a:t>Ze waarschuwde hem. </a:t>
            </a:r>
            <a:br>
              <a:rPr lang="nl-NL" i="1" dirty="0" smtClean="0">
                <a:solidFill>
                  <a:srgbClr val="387038"/>
                </a:solidFill>
                <a:latin typeface="Century Gothic" panose="020B0502020202020204" pitchFamily="34" charset="0"/>
                <a:ea typeface="Calibri"/>
                <a:cs typeface="Times New Roman"/>
              </a:rPr>
            </a:br>
            <a:r>
              <a:rPr lang="nl-NL" i="1" dirty="0" smtClean="0">
                <a:solidFill>
                  <a:srgbClr val="387038"/>
                </a:solidFill>
                <a:latin typeface="Century Gothic" panose="020B0502020202020204" pitchFamily="34" charset="0"/>
                <a:ea typeface="Calibri"/>
                <a:cs typeface="Times New Roman"/>
              </a:rPr>
              <a:t>“Nog één keer pannenkoeken die niet gaar zijn, en je mag een tijdje niet meer koken.”</a:t>
            </a:r>
            <a:endParaRPr lang="nl-NL"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554138"/>
            <a:ext cx="4248472" cy="461116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400" dirty="0" smtClean="0">
                <a:effectLst/>
                <a:latin typeface="Century Gothic" panose="020B0502020202020204" pitchFamily="34" charset="0"/>
                <a:ea typeface="Calibri"/>
                <a:cs typeface="Times New Roman"/>
              </a:rPr>
              <a:t> iemand voor een tijdje verbieden zijn of haar functie te beoefenen, meestal als straf. </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r>
              <a:rPr lang="nl-NL" sz="2000" i="1" dirty="0" smtClean="0">
                <a:solidFill>
                  <a:srgbClr val="387038"/>
                </a:solidFill>
                <a:latin typeface="Century Gothic" panose="020B0502020202020204" pitchFamily="34" charset="0"/>
                <a:ea typeface="Calibri"/>
                <a:cs typeface="Times New Roman"/>
              </a:rPr>
              <a:t>Hij werd </a:t>
            </a:r>
            <a:r>
              <a:rPr lang="nl-NL" sz="2000" i="1" u="sng" dirty="0" smtClean="0">
                <a:solidFill>
                  <a:srgbClr val="387038"/>
                </a:solidFill>
                <a:latin typeface="Century Gothic" panose="020B0502020202020204" pitchFamily="34" charset="0"/>
                <a:ea typeface="Calibri"/>
                <a:cs typeface="Times New Roman"/>
              </a:rPr>
              <a:t>geschorst</a:t>
            </a:r>
            <a:r>
              <a:rPr lang="nl-NL" sz="2000" i="1" dirty="0" smtClean="0">
                <a:solidFill>
                  <a:srgbClr val="387038"/>
                </a:solidFill>
                <a:latin typeface="Century Gothic" panose="020B0502020202020204" pitchFamily="34" charset="0"/>
                <a:ea typeface="Calibri"/>
                <a:cs typeface="Times New Roman"/>
              </a:rPr>
              <a:t> als kok in huis. </a:t>
            </a:r>
            <a:r>
              <a:rPr lang="nl-NL" sz="2000" i="1" dirty="0" smtClean="0">
                <a:solidFill>
                  <a:srgbClr val="387038"/>
                </a:solidFill>
                <a:latin typeface="Century Gothic" panose="020B0502020202020204" pitchFamily="34" charset="0"/>
                <a:ea typeface="Calibri"/>
                <a:cs typeface="Times New Roman"/>
              </a:rPr>
              <a:t>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78197" y="188640"/>
            <a:ext cx="456581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Century Gothic" panose="020B0502020202020204" pitchFamily="34" charset="0"/>
                <a:ea typeface="Calibri"/>
                <a:cs typeface="Times New Roman"/>
              </a:rPr>
              <a:t>de</a:t>
            </a:r>
            <a:endParaRPr lang="nl-NL" sz="36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572000" y="188640"/>
            <a:ext cx="456581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Century Gothic" panose="020B0502020202020204" pitchFamily="34" charset="0"/>
                <a:ea typeface="Calibri"/>
                <a:cs typeface="Times New Roman"/>
              </a:rPr>
              <a:t>de</a:t>
            </a:r>
            <a:endParaRPr lang="nl-NL" sz="3600" dirty="0">
              <a:effectLst/>
              <a:latin typeface="Century Gothic" panose="020B0502020202020204" pitchFamily="34" charset="0"/>
              <a:ea typeface="Calibri"/>
              <a:cs typeface="Times New Roman"/>
            </a:endParaRPr>
          </a:p>
        </p:txBody>
      </p:sp>
      <p:pic>
        <p:nvPicPr>
          <p:cNvPr id="16" name="Picture 2" descr="C:\Users\dasg\Downloads\shutterstock_2003887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6508" y="3436784"/>
            <a:ext cx="2359868" cy="1576392"/>
          </a:xfrm>
          <a:prstGeom prst="rect">
            <a:avLst/>
          </a:prstGeom>
          <a:noFill/>
          <a:extLst>
            <a:ext uri="{909E8E84-426E-40DD-AFC4-6F175D3DCCD1}">
              <a14:hiddenFill xmlns:a14="http://schemas.microsoft.com/office/drawing/2010/main">
                <a:solidFill>
                  <a:srgbClr val="FFFFFF"/>
                </a:solidFill>
              </a14:hiddenFill>
            </a:ext>
          </a:extLst>
        </p:spPr>
      </p:pic>
      <p:sp>
        <p:nvSpPr>
          <p:cNvPr id="19" name="Vermenigvuldigen 18"/>
          <p:cNvSpPr/>
          <p:nvPr/>
        </p:nvSpPr>
        <p:spPr>
          <a:xfrm>
            <a:off x="5292080" y="2882690"/>
            <a:ext cx="2880320" cy="2850566"/>
          </a:xfrm>
          <a:prstGeom prst="mathMultiply">
            <a:avLst>
              <a:gd name="adj1" fmla="val 4567"/>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Picture 2" descr="C:\Users\dasg\Downloads\shutterstock_20038870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376" y="3171872"/>
            <a:ext cx="2059428" cy="137569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dasg\Downloads\shutterstock_101269174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360006" y="3436784"/>
            <a:ext cx="1635930" cy="149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0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0206"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fysiek</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32656"/>
            <a:ext cx="4788025"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6000" b="1" dirty="0" smtClean="0">
                <a:solidFill>
                  <a:srgbClr val="387038"/>
                </a:solidFill>
                <a:latin typeface="Century Gothic" panose="020B0502020202020204" pitchFamily="34" charset="0"/>
                <a:ea typeface="Calibri"/>
                <a:cs typeface="Times New Roman"/>
              </a:rPr>
              <a:t>mentaal</a:t>
            </a:r>
            <a:endParaRPr lang="nl-NL" sz="4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6296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lichamelijk</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smtClean="0">
              <a:effectLst/>
              <a:latin typeface="Century Gothic" panose="020B0502020202020204" pitchFamily="34" charset="0"/>
              <a:ea typeface="Calibri"/>
              <a:cs typeface="Times New Roman"/>
            </a:endParaRPr>
          </a:p>
          <a:p>
            <a:pPr>
              <a:lnSpc>
                <a:spcPct val="107000"/>
              </a:lnSpc>
              <a:spcAft>
                <a:spcPts val="0"/>
              </a:spcAft>
            </a:pPr>
            <a:endParaRPr lang="nl-NL" sz="2800" dirty="0" smtClean="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smtClean="0">
                <a:solidFill>
                  <a:srgbClr val="387038"/>
                </a:solidFill>
                <a:latin typeface="Century Gothic" panose="020B0502020202020204" pitchFamily="34" charset="0"/>
                <a:ea typeface="Calibri"/>
                <a:cs typeface="Times New Roman"/>
              </a:rPr>
              <a:t>Ze had buikpijn. </a:t>
            </a:r>
            <a:br>
              <a:rPr lang="nl-NL" sz="2000" i="1" dirty="0" smtClean="0">
                <a:solidFill>
                  <a:srgbClr val="387038"/>
                </a:solidFill>
                <a:latin typeface="Century Gothic" panose="020B0502020202020204" pitchFamily="34" charset="0"/>
                <a:ea typeface="Calibri"/>
                <a:cs typeface="Times New Roman"/>
              </a:rPr>
            </a:br>
            <a:r>
              <a:rPr lang="nl-NL" sz="2000" i="1" dirty="0" smtClean="0">
                <a:solidFill>
                  <a:srgbClr val="387038"/>
                </a:solidFill>
                <a:latin typeface="Century Gothic" panose="020B0502020202020204" pitchFamily="34" charset="0"/>
                <a:ea typeface="Calibri"/>
                <a:cs typeface="Times New Roman"/>
              </a:rPr>
              <a:t>Dat is een </a:t>
            </a:r>
            <a:r>
              <a:rPr lang="nl-NL" sz="2000" i="1" u="sng" dirty="0" smtClean="0">
                <a:solidFill>
                  <a:srgbClr val="387038"/>
                </a:solidFill>
                <a:latin typeface="Century Gothic" panose="020B0502020202020204" pitchFamily="34" charset="0"/>
                <a:ea typeface="Calibri"/>
                <a:cs typeface="Times New Roman"/>
              </a:rPr>
              <a:t>fysieke</a:t>
            </a:r>
            <a:r>
              <a:rPr lang="nl-NL" sz="2000" i="1" dirty="0" smtClean="0">
                <a:solidFill>
                  <a:srgbClr val="387038"/>
                </a:solidFill>
                <a:latin typeface="Century Gothic" panose="020B0502020202020204" pitchFamily="34" charset="0"/>
                <a:ea typeface="Calibri"/>
                <a:cs typeface="Times New Roman"/>
              </a:rPr>
              <a:t> klacht.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400" dirty="0" smtClean="0">
                <a:effectLst/>
                <a:latin typeface="Century Gothic" panose="020B0502020202020204" pitchFamily="34" charset="0"/>
                <a:ea typeface="Calibri"/>
                <a:cs typeface="Times New Roman"/>
              </a:rPr>
              <a:t> </a:t>
            </a:r>
            <a:r>
              <a:rPr lang="nl-NL" sz="2800" dirty="0" smtClean="0">
                <a:effectLst/>
                <a:latin typeface="Century Gothic" panose="020B0502020202020204" pitchFamily="34" charset="0"/>
                <a:ea typeface="Calibri"/>
                <a:cs typeface="Times New Roman"/>
              </a:rPr>
              <a:t>geestelijk</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dirty="0" smtClean="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r>
              <a:rPr lang="nl-NL" sz="2000" i="1" dirty="0" smtClean="0">
                <a:solidFill>
                  <a:srgbClr val="387038"/>
                </a:solidFill>
                <a:latin typeface="Century Gothic" panose="020B0502020202020204" pitchFamily="34" charset="0"/>
                <a:ea typeface="Calibri"/>
                <a:cs typeface="Times New Roman"/>
              </a:rPr>
              <a:t>Hij voelt zich somber. </a:t>
            </a:r>
            <a:br>
              <a:rPr lang="nl-NL" sz="2000" i="1" dirty="0" smtClean="0">
                <a:solidFill>
                  <a:srgbClr val="387038"/>
                </a:solidFill>
                <a:latin typeface="Century Gothic" panose="020B0502020202020204" pitchFamily="34" charset="0"/>
                <a:ea typeface="Calibri"/>
                <a:cs typeface="Times New Roman"/>
              </a:rPr>
            </a:br>
            <a:r>
              <a:rPr lang="nl-NL" sz="2000" i="1" dirty="0" smtClean="0">
                <a:solidFill>
                  <a:srgbClr val="387038"/>
                </a:solidFill>
                <a:latin typeface="Century Gothic" panose="020B0502020202020204" pitchFamily="34" charset="0"/>
                <a:ea typeface="Calibri"/>
                <a:cs typeface="Times New Roman"/>
              </a:rPr>
              <a:t>Dat is een </a:t>
            </a:r>
            <a:r>
              <a:rPr lang="nl-NL" sz="2000" i="1" u="sng" dirty="0" smtClean="0">
                <a:solidFill>
                  <a:srgbClr val="387038"/>
                </a:solidFill>
                <a:latin typeface="Century Gothic" panose="020B0502020202020204" pitchFamily="34" charset="0"/>
                <a:ea typeface="Calibri"/>
                <a:cs typeface="Times New Roman"/>
              </a:rPr>
              <a:t>mentale</a:t>
            </a:r>
            <a:r>
              <a:rPr lang="nl-NL" sz="2000" i="1" dirty="0" smtClean="0">
                <a:solidFill>
                  <a:srgbClr val="387038"/>
                </a:solidFill>
                <a:latin typeface="Century Gothic" panose="020B0502020202020204" pitchFamily="34" charset="0"/>
                <a:ea typeface="Calibri"/>
                <a:cs typeface="Times New Roman"/>
              </a:rPr>
              <a:t> klacht.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Picture 2" descr="C:\Users\dasg\Downloads\shutterstock_63853911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2775" y="4138611"/>
            <a:ext cx="3491880" cy="12403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dasg\Downloads\shutterstock_6528375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99792" y="2375213"/>
            <a:ext cx="1628800" cy="1628800"/>
          </a:xfrm>
          <a:prstGeom prst="rect">
            <a:avLst/>
          </a:prstGeom>
          <a:noFill/>
          <a:extLst>
            <a:ext uri="{909E8E84-426E-40DD-AFC4-6F175D3DCCD1}">
              <a14:hiddenFill xmlns:a14="http://schemas.microsoft.com/office/drawing/2010/main">
                <a:solidFill>
                  <a:srgbClr val="FFFFFF"/>
                </a:solidFill>
              </a14:hiddenFill>
            </a:ext>
          </a:extLst>
        </p:spPr>
      </p:pic>
      <p:sp>
        <p:nvSpPr>
          <p:cNvPr id="8" name="Afgeronde rechthoek 7"/>
          <p:cNvSpPr/>
          <p:nvPr/>
        </p:nvSpPr>
        <p:spPr>
          <a:xfrm>
            <a:off x="2915816" y="2276872"/>
            <a:ext cx="360040"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70" name="Picture 2" descr="C:\Users\dasg\Downloads\shutterstock_111345354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36096" y="3904291"/>
            <a:ext cx="2548804" cy="139658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asg\Downloads\shutterstock_45751166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32946" y="2636912"/>
            <a:ext cx="1883334" cy="125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35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3528" y="4653136"/>
            <a:ext cx="2664296" cy="6290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320487" y="4077788"/>
            <a:ext cx="2475649" cy="7193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392996"/>
            <a:ext cx="2850773" cy="7560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394381" y="4581128"/>
            <a:ext cx="4102285" cy="8983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Century Gothic" panose="020B0502020202020204" pitchFamily="34" charset="0"/>
                <a:ea typeface="Calibri"/>
                <a:cs typeface="Times New Roman"/>
              </a:rPr>
              <a:t>gematigd</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3366906" y="4080270"/>
            <a:ext cx="2429230" cy="93290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effectLst/>
                <a:latin typeface="Century Gothic" panose="020B0502020202020204" pitchFamily="34" charset="0"/>
                <a:ea typeface="Calibri"/>
                <a:cs typeface="Times New Roman"/>
              </a:rPr>
              <a:t>fors</a:t>
            </a:r>
            <a:endParaRPr lang="nl-NL" sz="900" dirty="0">
              <a:effectLst/>
              <a:latin typeface="Century Gothic" panose="020B0502020202020204" pitchFamily="34" charset="0"/>
              <a:ea typeface="Calibri"/>
              <a:cs typeface="Times New Roman"/>
            </a:endParaRPr>
          </a:p>
        </p:txBody>
      </p:sp>
      <p:sp>
        <p:nvSpPr>
          <p:cNvPr id="10" name="Text Box 14"/>
          <p:cNvSpPr txBox="1"/>
          <p:nvPr/>
        </p:nvSpPr>
        <p:spPr>
          <a:xfrm>
            <a:off x="5868143" y="3429000"/>
            <a:ext cx="3138805" cy="93610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effectLst/>
                <a:latin typeface="Century Gothic" panose="020B0502020202020204" pitchFamily="34" charset="0"/>
                <a:ea typeface="Calibri"/>
                <a:cs typeface="Times New Roman"/>
              </a:rPr>
              <a:t>intens</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56176" y="4365104"/>
            <a:ext cx="2520280" cy="11144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257732" y="436510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heel erg, hevig</a:t>
            </a:r>
            <a:endParaRPr lang="nl-NL" sz="1100" dirty="0">
              <a:effectLst/>
              <a:latin typeface="Century Gothic" panose="020B0502020202020204" pitchFamily="34" charset="0"/>
              <a:ea typeface="Calibri"/>
              <a:cs typeface="Times New Roman"/>
            </a:endParaRPr>
          </a:p>
        </p:txBody>
      </p:sp>
      <p:pic>
        <p:nvPicPr>
          <p:cNvPr id="8194" name="Picture 2" descr="C:\Users\dasg\Downloads\shutterstock_145764227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7584" y="2326568"/>
            <a:ext cx="1343025" cy="22048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dasg\Downloads\shutterstock_154098215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4697" y="836712"/>
            <a:ext cx="24208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dasg\Downloads\shutterstock_18644576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06249" y="1827932"/>
            <a:ext cx="1350544" cy="200290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3059832" y="398076"/>
            <a:ext cx="4392488" cy="369332"/>
          </a:xfrm>
          <a:prstGeom prst="rect">
            <a:avLst/>
          </a:prstGeom>
          <a:noFill/>
        </p:spPr>
        <p:txBody>
          <a:bodyPr wrap="square" rtlCol="0">
            <a:spAutoFit/>
          </a:bodyPr>
          <a:lstStyle/>
          <a:p>
            <a:r>
              <a:rPr lang="nl-NL" i="1" dirty="0" smtClean="0">
                <a:solidFill>
                  <a:srgbClr val="387038"/>
                </a:solidFill>
                <a:latin typeface="Century Gothic" panose="020B0502020202020204" pitchFamily="34" charset="0"/>
                <a:ea typeface="Calibri"/>
                <a:cs typeface="Times New Roman"/>
              </a:rPr>
              <a:t>De fysieke klachten waren </a:t>
            </a:r>
            <a:r>
              <a:rPr lang="nl-NL" i="1" u="sng" dirty="0" smtClean="0">
                <a:solidFill>
                  <a:srgbClr val="387038"/>
                </a:solidFill>
                <a:latin typeface="Century Gothic" panose="020B0502020202020204" pitchFamily="34" charset="0"/>
                <a:ea typeface="Calibri"/>
                <a:cs typeface="Times New Roman"/>
              </a:rPr>
              <a:t>intens</a:t>
            </a:r>
            <a:r>
              <a:rPr lang="nl-NL" i="1" dirty="0" smtClean="0">
                <a:solidFill>
                  <a:srgbClr val="387038"/>
                </a:solidFill>
                <a:latin typeface="Century Gothic" panose="020B0502020202020204" pitchFamily="34" charset="0"/>
                <a:ea typeface="Calibri"/>
                <a:cs typeface="Times New Roman"/>
              </a:rPr>
              <a:t>.</a:t>
            </a:r>
            <a:endParaRPr lang="nl-NL" dirty="0"/>
          </a:p>
        </p:txBody>
      </p:sp>
    </p:spTree>
    <p:extLst>
      <p:ext uri="{BB962C8B-B14F-4D97-AF65-F5344CB8AC3E}">
        <p14:creationId xmlns:p14="http://schemas.microsoft.com/office/powerpoint/2010/main" val="327094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99592" y="2348881"/>
            <a:ext cx="5832648"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5496" y="2276872"/>
            <a:ext cx="756084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k</a:t>
            </a:r>
            <a:r>
              <a:rPr lang="nl-NL" sz="5400" b="1" dirty="0" smtClean="0">
                <a:latin typeface="Century Gothic" panose="020B0502020202020204" pitchFamily="34" charset="0"/>
                <a:ea typeface="Calibri"/>
                <a:cs typeface="Times New Roman"/>
              </a:rPr>
              <a:t>ampen met</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547664" y="3356992"/>
            <a:ext cx="1157306" cy="1078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88024" y="1432346"/>
            <a:ext cx="1057995" cy="916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579615" y="3218086"/>
            <a:ext cx="1144513" cy="1764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76775" y="4509120"/>
            <a:ext cx="3571689" cy="10801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3" name="Text Box 14"/>
          <p:cNvSpPr txBox="1"/>
          <p:nvPr/>
        </p:nvSpPr>
        <p:spPr>
          <a:xfrm>
            <a:off x="4211960" y="825813"/>
            <a:ext cx="407037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923928" y="805865"/>
            <a:ext cx="466755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f</a:t>
            </a:r>
            <a:r>
              <a:rPr lang="nl-NL" sz="3600" b="1" dirty="0" smtClean="0">
                <a:latin typeface="Century Gothic" panose="020B0502020202020204" pitchFamily="34" charset="0"/>
                <a:ea typeface="Calibri"/>
                <a:cs typeface="Times New Roman"/>
              </a:rPr>
              <a:t>ysieke klachten</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516166" y="4205664"/>
            <a:ext cx="286254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24687" y="4188941"/>
            <a:ext cx="339686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smtClean="0">
                <a:latin typeface="Century Gothic" panose="020B0502020202020204" pitchFamily="34" charset="0"/>
                <a:ea typeface="Calibri"/>
                <a:cs typeface="Times New Roman"/>
              </a:rPr>
              <a:t>autopech</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899591" y="3207569"/>
            <a:ext cx="3795239" cy="5730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899593" y="3218086"/>
            <a:ext cx="3960439" cy="5709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smtClean="0">
                <a:latin typeface="Century Gothic" panose="020B0502020202020204" pitchFamily="34" charset="0"/>
                <a:ea typeface="Calibri"/>
                <a:cs typeface="Times New Roman"/>
              </a:rPr>
              <a:t>last hebben van</a:t>
            </a:r>
            <a:endParaRPr lang="nl-NL" sz="120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 xmlns:a16="http://schemas.microsoft.com/office/drawing/2014/main" id="{667B7F8B-F7A9-4F2A-BE1E-A953D8976D4E}"/>
              </a:ext>
            </a:extLst>
          </p:cNvPr>
          <p:cNvSpPr txBox="1"/>
          <p:nvPr/>
        </p:nvSpPr>
        <p:spPr>
          <a:xfrm>
            <a:off x="5004048" y="4435005"/>
            <a:ext cx="4007507" cy="108222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z</a:t>
            </a:r>
            <a:r>
              <a:rPr lang="nl-NL" sz="3600" b="1" dirty="0" smtClean="0">
                <a:latin typeface="Century Gothic" panose="020B0502020202020204" pitchFamily="34" charset="0"/>
                <a:ea typeface="Calibri"/>
                <a:cs typeface="Times New Roman"/>
              </a:rPr>
              <a:t>eurende schoonmoeder</a:t>
            </a:r>
            <a:endParaRPr lang="nl-NL" sz="1050" b="1" dirty="0">
              <a:effectLst/>
              <a:latin typeface="Century Gothic" panose="020B0502020202020204" pitchFamily="34" charset="0"/>
              <a:ea typeface="Calibri"/>
              <a:cs typeface="Times New Roman"/>
            </a:endParaRPr>
          </a:p>
        </p:txBody>
      </p:sp>
      <p:pic>
        <p:nvPicPr>
          <p:cNvPr id="19" name="Picture 3" descr="C:\Users\dasg\Downloads\shutterstock_6528375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9936" y="334887"/>
            <a:ext cx="1555726" cy="155572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dasg\Downloads\shutterstock_36508723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3608" y="4876170"/>
            <a:ext cx="1661362" cy="110979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asg\Downloads\shutterstock_123159139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48550" y="3218087"/>
            <a:ext cx="1844835" cy="123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1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a:t>
            </a:r>
            <a:r>
              <a:rPr lang="nl-NL" dirty="0" smtClean="0">
                <a:solidFill>
                  <a:srgbClr val="C00000"/>
                </a:solidFill>
              </a:rPr>
              <a:t>49 </a:t>
            </a:r>
            <a:r>
              <a:rPr lang="nl-NL" dirty="0">
                <a:solidFill>
                  <a:srgbClr val="C00000"/>
                </a:solidFill>
              </a:rPr>
              <a:t>– </a:t>
            </a:r>
            <a:r>
              <a:rPr lang="nl-NL" dirty="0" smtClean="0">
                <a:solidFill>
                  <a:srgbClr val="C00000"/>
                </a:solidFill>
              </a:rPr>
              <a:t>1 december 2020</a:t>
            </a:r>
            <a:endParaRPr lang="nl-NL" dirty="0">
              <a:solidFill>
                <a:srgbClr val="C00000"/>
              </a:solidFill>
            </a:endParaRPr>
          </a:p>
          <a:p>
            <a:r>
              <a:rPr lang="nl-NL" dirty="0">
                <a:solidFill>
                  <a:srgbClr val="C00000"/>
                </a:solidFill>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Mariët Bolding-Koster</a:t>
            </a:r>
            <a:br>
              <a:rPr lang="nl-NL" sz="1100" i="1" dirty="0">
                <a:solidFill>
                  <a:srgbClr val="00B050"/>
                </a:solidFill>
              </a:rPr>
            </a:br>
            <a:r>
              <a:rPr lang="nl-NL" sz="1100" i="1" dirty="0">
                <a:solidFill>
                  <a:srgbClr val="00B050"/>
                </a:solidFill>
              </a:rPr>
              <a:t>Gerarda Das</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6512" y="332656"/>
            <a:ext cx="471601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Century Gothic" panose="020B0502020202020204" pitchFamily="34" charset="0"/>
                <a:ea typeface="Calibri"/>
                <a:cs typeface="Times New Roman"/>
              </a:rPr>
              <a:t>jongstleden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aankomend</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afgelopen </a:t>
            </a:r>
            <a:br>
              <a:rPr lang="nl-NL" sz="2800" dirty="0" smtClean="0">
                <a:latin typeface="Century Gothic" panose="020B0502020202020204" pitchFamily="34" charset="0"/>
                <a:ea typeface="Calibri"/>
                <a:cs typeface="Times New Roman"/>
              </a:rPr>
            </a:br>
            <a:r>
              <a:rPr lang="nl-NL" dirty="0" smtClean="0">
                <a:latin typeface="Century Gothic" panose="020B0502020202020204" pitchFamily="34" charset="0"/>
              </a:rPr>
              <a:t>(</a:t>
            </a:r>
            <a:r>
              <a:rPr lang="nl-NL" dirty="0">
                <a:latin typeface="Century Gothic" panose="020B0502020202020204" pitchFamily="34" charset="0"/>
              </a:rPr>
              <a:t>wordt gezegd van een datum of dag)</a:t>
            </a:r>
            <a:endParaRPr lang="nl-NL"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latin typeface="Century Gothic" panose="020B0502020202020204" pitchFamily="34" charset="0"/>
              <a:ea typeface="Calibri"/>
              <a:cs typeface="Times New Roman"/>
            </a:endParaRPr>
          </a:p>
          <a:p>
            <a:pPr algn="ctr">
              <a:lnSpc>
                <a:spcPct val="107000"/>
              </a:lnSpc>
            </a:pPr>
            <a:r>
              <a:rPr lang="nl-NL" sz="1050" dirty="0" smtClean="0">
                <a:latin typeface="Century Gothic" panose="020B0502020202020204" pitchFamily="34" charset="0"/>
                <a:ea typeface="Calibri"/>
                <a:cs typeface="Times New Roman"/>
              </a:rPr>
              <a:t>  </a:t>
            </a:r>
            <a:r>
              <a:rPr lang="nl-NL" sz="1600" dirty="0">
                <a:effectLst/>
                <a:latin typeface="Century Gothic" panose="020B0502020202020204" pitchFamily="34" charset="0"/>
                <a:ea typeface="Calibri"/>
                <a:cs typeface="Times New Roman"/>
              </a:rPr>
              <a:t> </a:t>
            </a:r>
          </a:p>
          <a:p>
            <a:pPr algn="ctr">
              <a:lnSpc>
                <a:spcPct val="107000"/>
              </a:lnSpc>
            </a:pPr>
            <a:r>
              <a:rPr lang="nl-NL" sz="2000" i="1" dirty="0" smtClean="0">
                <a:solidFill>
                  <a:srgbClr val="387038"/>
                </a:solidFill>
                <a:latin typeface="Century Gothic" panose="020B0502020202020204" pitchFamily="34" charset="0"/>
                <a:ea typeface="Calibri"/>
                <a:cs typeface="Times New Roman"/>
              </a:rPr>
              <a:t>Op 29 november </a:t>
            </a:r>
            <a:r>
              <a:rPr lang="nl-NL" sz="2000" i="1" u="sng" dirty="0" smtClean="0">
                <a:solidFill>
                  <a:srgbClr val="387038"/>
                </a:solidFill>
                <a:latin typeface="Century Gothic" panose="020B0502020202020204" pitchFamily="34" charset="0"/>
                <a:ea typeface="Calibri"/>
                <a:cs typeface="Times New Roman"/>
              </a:rPr>
              <a:t>jongstleden</a:t>
            </a:r>
            <a:r>
              <a:rPr lang="nl-NL" sz="2000" i="1" dirty="0" smtClean="0">
                <a:solidFill>
                  <a:srgbClr val="387038"/>
                </a:solidFill>
                <a:latin typeface="Century Gothic" panose="020B0502020202020204" pitchFamily="34" charset="0"/>
                <a:ea typeface="Calibri"/>
                <a:cs typeface="Times New Roman"/>
              </a:rPr>
              <a:t> was het Sint Pannekoek.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eerstvolgend, wat nog komt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16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800" i="1" dirty="0">
              <a:solidFill>
                <a:srgbClr val="387038"/>
              </a:solidFill>
              <a:latin typeface="Century Gothic" panose="020B0502020202020204" pitchFamily="34" charset="0"/>
              <a:ea typeface="Calibri"/>
              <a:cs typeface="Times New Roman"/>
            </a:endParaRPr>
          </a:p>
          <a:p>
            <a:pPr algn="ctr">
              <a:lnSpc>
                <a:spcPct val="107000"/>
              </a:lnSpc>
            </a:pPr>
            <a:r>
              <a:rPr lang="nl-NL" sz="2000" i="1" u="sng" dirty="0" smtClean="0">
                <a:solidFill>
                  <a:srgbClr val="387038"/>
                </a:solidFill>
                <a:latin typeface="Century Gothic" panose="020B0502020202020204" pitchFamily="34" charset="0"/>
                <a:ea typeface="Calibri"/>
                <a:cs typeface="Times New Roman"/>
              </a:rPr>
              <a:t>Aankomend</a:t>
            </a:r>
            <a:r>
              <a:rPr lang="nl-NL" sz="2000" i="1" dirty="0" smtClean="0">
                <a:solidFill>
                  <a:srgbClr val="387038"/>
                </a:solidFill>
                <a:latin typeface="Century Gothic" panose="020B0502020202020204" pitchFamily="34" charset="0"/>
                <a:ea typeface="Calibri"/>
                <a:cs typeface="Times New Roman"/>
              </a:rPr>
              <a:t> weekend is het Sinterklaas.</a:t>
            </a:r>
            <a:endParaRPr lang="nl-NL" sz="105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7" name="Picture 2" descr="C:\Users\dasg\Downloads\shutterstock_148224153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88925" y="2737618"/>
            <a:ext cx="2465958" cy="2425532"/>
          </a:xfrm>
          <a:prstGeom prst="rect">
            <a:avLst/>
          </a:prstGeom>
          <a:noFill/>
          <a:extLst>
            <a:ext uri="{909E8E84-426E-40DD-AFC4-6F175D3DCCD1}">
              <a14:hiddenFill xmlns:a14="http://schemas.microsoft.com/office/drawing/2010/main">
                <a:solidFill>
                  <a:srgbClr val="FFFFFF"/>
                </a:solidFill>
              </a14:hiddenFill>
            </a:ext>
          </a:extLst>
        </p:spPr>
      </p:pic>
      <p:sp>
        <p:nvSpPr>
          <p:cNvPr id="21" name="Ovaal 20"/>
          <p:cNvSpPr/>
          <p:nvPr/>
        </p:nvSpPr>
        <p:spPr>
          <a:xfrm>
            <a:off x="3104933" y="4338197"/>
            <a:ext cx="314939" cy="31493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descr="C:\Users\dasg\Downloads\shutterstock_148224153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43098" y="2753213"/>
            <a:ext cx="2613278" cy="2423524"/>
          </a:xfrm>
          <a:prstGeom prst="rect">
            <a:avLst/>
          </a:prstGeom>
          <a:noFill/>
          <a:extLst>
            <a:ext uri="{909E8E84-426E-40DD-AFC4-6F175D3DCCD1}">
              <a14:hiddenFill xmlns:a14="http://schemas.microsoft.com/office/drawing/2010/main">
                <a:solidFill>
                  <a:srgbClr val="FFFFFF"/>
                </a:solidFill>
              </a14:hiddenFill>
            </a:ext>
          </a:extLst>
        </p:spPr>
      </p:pic>
      <p:sp>
        <p:nvSpPr>
          <p:cNvPr id="22" name="Ovaal 21"/>
          <p:cNvSpPr/>
          <p:nvPr/>
        </p:nvSpPr>
        <p:spPr>
          <a:xfrm>
            <a:off x="7065373" y="3677912"/>
            <a:ext cx="602971" cy="31493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6929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6"/>
            <a:ext cx="9013609" cy="639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547664" y="476672"/>
            <a:ext cx="455341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115616" y="404664"/>
            <a:ext cx="547260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smtClean="0">
                <a:latin typeface="Century Gothic" panose="020B0502020202020204" pitchFamily="34" charset="0"/>
                <a:ea typeface="Calibri"/>
                <a:cs typeface="Times New Roman"/>
              </a:rPr>
              <a:t>e perikelen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8"/>
            <a:ext cx="2787026" cy="9361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79512" y="3789040"/>
            <a:ext cx="329108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a:t>
            </a:r>
            <a:r>
              <a:rPr lang="nl-NL" sz="3200" b="1" dirty="0" smtClean="0">
                <a:latin typeface="Century Gothic" panose="020B0502020202020204" pitchFamily="34" charset="0"/>
                <a:ea typeface="Calibri"/>
                <a:cs typeface="Times New Roman"/>
              </a:rPr>
              <a:t>e verkeers-</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347864" y="3861047"/>
            <a:ext cx="2664295" cy="9361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203848" y="3861049"/>
            <a:ext cx="2952327" cy="59129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a:t>
            </a:r>
            <a:r>
              <a:rPr lang="nl-NL" sz="3200" b="1" dirty="0" smtClean="0">
                <a:latin typeface="Century Gothic" panose="020B0502020202020204" pitchFamily="34" charset="0"/>
                <a:ea typeface="Calibri"/>
                <a:cs typeface="Times New Roman"/>
              </a:rPr>
              <a:t>e huwelijks-</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93610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861048"/>
            <a:ext cx="2611398" cy="59129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a:t>
            </a:r>
            <a:r>
              <a:rPr lang="nl-NL" sz="3200" b="1" dirty="0" smtClean="0">
                <a:effectLst/>
                <a:latin typeface="Century Gothic" panose="020B0502020202020204" pitchFamily="34" charset="0"/>
                <a:ea typeface="Calibri"/>
                <a:cs typeface="Times New Roman"/>
              </a:rPr>
              <a:t>e werk-</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679446"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91188"/>
            <a:ext cx="267944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de lastige of gevaarlijke problemen</a:t>
            </a:r>
            <a:endParaRPr lang="nl-NL" sz="1100" dirty="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84168" y="4221088"/>
            <a:ext cx="2611398" cy="59129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smtClean="0">
                <a:latin typeface="Century Gothic" panose="020B0502020202020204" pitchFamily="34" charset="0"/>
                <a:ea typeface="Calibri"/>
                <a:cs typeface="Times New Roman"/>
              </a:rPr>
              <a:t>perikelen</a:t>
            </a:r>
            <a:endParaRPr lang="nl-NL" sz="3200" b="1"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400762" y="4221088"/>
            <a:ext cx="2611398" cy="59129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smtClean="0">
                <a:latin typeface="Century Gothic" panose="020B0502020202020204" pitchFamily="34" charset="0"/>
                <a:ea typeface="Calibri"/>
                <a:cs typeface="Times New Roman"/>
              </a:rPr>
              <a:t>perikelen</a:t>
            </a:r>
            <a:endParaRPr lang="nl-NL" sz="3200" b="1" dirty="0">
              <a:effectLst/>
              <a:latin typeface="Century Gothic" panose="020B0502020202020204" pitchFamily="34" charset="0"/>
              <a:ea typeface="Calibri"/>
              <a:cs typeface="Times New Roman"/>
            </a:endParaRPr>
          </a:p>
        </p:txBody>
      </p:sp>
      <p:sp>
        <p:nvSpPr>
          <p:cNvPr id="19" name="Tekstvak 2"/>
          <p:cNvSpPr txBox="1">
            <a:spLocks noChangeArrowheads="1"/>
          </p:cNvSpPr>
          <p:nvPr/>
        </p:nvSpPr>
        <p:spPr bwMode="auto">
          <a:xfrm>
            <a:off x="520442" y="4221088"/>
            <a:ext cx="2611398" cy="59129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smtClean="0">
                <a:latin typeface="Century Gothic" panose="020B0502020202020204" pitchFamily="34" charset="0"/>
                <a:ea typeface="Calibri"/>
                <a:cs typeface="Times New Roman"/>
              </a:rPr>
              <a:t>perikelen</a:t>
            </a:r>
            <a:endParaRPr lang="nl-NL" sz="3200" b="1" dirty="0">
              <a:effectLst/>
              <a:latin typeface="Century Gothic" panose="020B0502020202020204" pitchFamily="34" charset="0"/>
              <a:ea typeface="Calibri"/>
              <a:cs typeface="Times New Roman"/>
            </a:endParaRPr>
          </a:p>
        </p:txBody>
      </p:sp>
      <p:pic>
        <p:nvPicPr>
          <p:cNvPr id="20" name="Picture 2" descr="C:\Users\dasg\Downloads\shutterstock_17478502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79911" y="4934120"/>
            <a:ext cx="1800200" cy="120253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dasg\Downloads\shutterstock_65955183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9592" y="4938072"/>
            <a:ext cx="1794284" cy="119858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sg\Downloads\shutterstock_11847519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78116" y="4938072"/>
            <a:ext cx="1794284" cy="119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9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6"/>
            <a:ext cx="9013609" cy="639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547664" y="476672"/>
            <a:ext cx="455341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115616" y="404664"/>
            <a:ext cx="547260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smtClean="0">
                <a:latin typeface="Century Gothic" panose="020B0502020202020204" pitchFamily="34" charset="0"/>
                <a:ea typeface="Calibri"/>
                <a:cs typeface="Times New Roman"/>
              </a:rPr>
              <a:t>e legende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8"/>
            <a:ext cx="2787026" cy="5912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79512" y="3845817"/>
            <a:ext cx="329108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smtClean="0">
                <a:latin typeface="Century Gothic" panose="020B0502020202020204" pitchFamily="34" charset="0"/>
                <a:ea typeface="Calibri"/>
                <a:cs typeface="Times New Roman"/>
              </a:rPr>
              <a:t>Sint Pannekoek</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347865" y="3861048"/>
            <a:ext cx="2160240" cy="5912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059832" y="3861049"/>
            <a:ext cx="2736304" cy="59129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smtClean="0">
                <a:latin typeface="Century Gothic" panose="020B0502020202020204" pitchFamily="34" charset="0"/>
                <a:ea typeface="Calibri"/>
                <a:cs typeface="Times New Roman"/>
              </a:rPr>
              <a:t>Robin Hood</a:t>
            </a:r>
            <a:endParaRPr lang="nl-NL" sz="2800" b="1" dirty="0">
              <a:effectLst/>
              <a:latin typeface="Century Gothic" panose="020B0502020202020204" pitchFamily="34" charset="0"/>
              <a:ea typeface="Calibri"/>
              <a:cs typeface="Times New Roman"/>
            </a:endParaRPr>
          </a:p>
        </p:txBody>
      </p:sp>
      <p:sp>
        <p:nvSpPr>
          <p:cNvPr id="11" name="Text Box 14"/>
          <p:cNvSpPr txBox="1"/>
          <p:nvPr/>
        </p:nvSpPr>
        <p:spPr>
          <a:xfrm>
            <a:off x="5652121" y="3861048"/>
            <a:ext cx="3096344" cy="5912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436096" y="3861048"/>
            <a:ext cx="3528392" cy="59129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smtClean="0">
                <a:latin typeface="Century Gothic" panose="020B0502020202020204" pitchFamily="34" charset="0"/>
                <a:ea typeface="Calibri"/>
                <a:cs typeface="Times New Roman"/>
              </a:rPr>
              <a:t>Diego Maradona</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8919" y="3504845"/>
            <a:ext cx="92085" cy="368529"/>
          </a:xfrm>
          <a:prstGeom prst="rect">
            <a:avLst/>
          </a:prstGeom>
        </p:spPr>
      </p:pic>
      <p:sp>
        <p:nvSpPr>
          <p:cNvPr id="13" name="Text Box 14"/>
          <p:cNvSpPr txBox="1"/>
          <p:nvPr/>
        </p:nvSpPr>
        <p:spPr>
          <a:xfrm>
            <a:off x="6228184" y="476672"/>
            <a:ext cx="2679446"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91188"/>
            <a:ext cx="267944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de persoon die heel veel bereikt heeft en daardoor beroemd is</a:t>
            </a:r>
            <a:endParaRPr lang="nl-NL" sz="1100" dirty="0">
              <a:effectLst/>
              <a:latin typeface="Century Gothic" panose="020B0502020202020204" pitchFamily="34" charset="0"/>
              <a:ea typeface="Calibri"/>
              <a:cs typeface="Times New Roman"/>
            </a:endParaRPr>
          </a:p>
        </p:txBody>
      </p:sp>
      <p:grpSp>
        <p:nvGrpSpPr>
          <p:cNvPr id="21" name="Groep 20"/>
          <p:cNvGrpSpPr/>
          <p:nvPr/>
        </p:nvGrpSpPr>
        <p:grpSpPr>
          <a:xfrm>
            <a:off x="1457121" y="4581128"/>
            <a:ext cx="818491" cy="1517742"/>
            <a:chOff x="611560" y="1484784"/>
            <a:chExt cx="2736304" cy="5073975"/>
          </a:xfrm>
        </p:grpSpPr>
        <p:pic>
          <p:nvPicPr>
            <p:cNvPr id="22" name="Picture 2" descr="De Legende van Sint Pannekoe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1484784"/>
              <a:ext cx="2736304" cy="4828772"/>
            </a:xfrm>
            <a:prstGeom prst="rect">
              <a:avLst/>
            </a:prstGeom>
            <a:noFill/>
            <a:extLst>
              <a:ext uri="{909E8E84-426E-40DD-AFC4-6F175D3DCCD1}">
                <a14:hiddenFill xmlns:a14="http://schemas.microsoft.com/office/drawing/2010/main">
                  <a:solidFill>
                    <a:srgbClr val="FFFFFF"/>
                  </a:solidFill>
                </a14:hiddenFill>
              </a:ext>
            </a:extLst>
          </p:spPr>
        </p:pic>
        <p:sp>
          <p:nvSpPr>
            <p:cNvPr id="23" name="Tekstvak 22"/>
            <p:cNvSpPr txBox="1"/>
            <p:nvPr/>
          </p:nvSpPr>
          <p:spPr>
            <a:xfrm>
              <a:off x="617919" y="6044295"/>
              <a:ext cx="1872207" cy="514464"/>
            </a:xfrm>
            <a:prstGeom prst="rect">
              <a:avLst/>
            </a:prstGeom>
            <a:noFill/>
          </p:spPr>
          <p:txBody>
            <a:bodyPr wrap="square" rtlCol="0">
              <a:spAutoFit/>
            </a:bodyPr>
            <a:lstStyle/>
            <a:p>
              <a:r>
                <a:rPr lang="nl-NL" sz="400" dirty="0" smtClean="0">
                  <a:solidFill>
                    <a:schemeClr val="bg1">
                      <a:lumMod val="75000"/>
                    </a:schemeClr>
                  </a:solidFill>
                </a:rPr>
                <a:t>Sintpannekoek.nl</a:t>
              </a:r>
              <a:endParaRPr lang="nl-NL" sz="400" dirty="0">
                <a:solidFill>
                  <a:schemeClr val="bg1">
                    <a:lumMod val="75000"/>
                  </a:schemeClr>
                </a:solidFill>
              </a:endParaRPr>
            </a:p>
          </p:txBody>
        </p:sp>
      </p:grpSp>
      <p:pic>
        <p:nvPicPr>
          <p:cNvPr id="4098" name="Picture 2" descr="C:\Users\dasg\Downloads\shutterstock_22751226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4961" y="4581128"/>
            <a:ext cx="1117307" cy="134076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sg\Downloads\shutterstock_186185106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12736" y="4509120"/>
            <a:ext cx="1021437" cy="152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8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 xmlns:a16="http://schemas.microsoft.com/office/drawing/2014/main" id="{A6139820-A494-47BC-A2D9-1B0293EA53AC}"/>
              </a:ext>
            </a:extLst>
          </p:cNvPr>
          <p:cNvSpPr txBox="1"/>
          <p:nvPr/>
        </p:nvSpPr>
        <p:spPr>
          <a:xfrm>
            <a:off x="0" y="-115079"/>
            <a:ext cx="9144067" cy="4616648"/>
          </a:xfrm>
          <a:prstGeom prst="rect">
            <a:avLst/>
          </a:prstGeom>
          <a:noFill/>
        </p:spPr>
        <p:txBody>
          <a:bodyPr wrap="square" rtlCol="0">
            <a:spAutoFit/>
          </a:bodyPr>
          <a:lstStyle/>
          <a:p>
            <a:pPr fontAlgn="t"/>
            <a:r>
              <a:rPr lang="nl-NL" sz="7200" b="1" u="sng" dirty="0">
                <a:solidFill>
                  <a:prstClr val="black"/>
                </a:solidFill>
                <a:latin typeface="Century Gothic" panose="020B0502020202020204" pitchFamily="34" charset="0"/>
              </a:rPr>
              <a:t>n</a:t>
            </a:r>
            <a:r>
              <a:rPr lang="nl-NL" sz="7200" b="1" u="sng" dirty="0" smtClean="0">
                <a:solidFill>
                  <a:prstClr val="black"/>
                </a:solidFill>
                <a:latin typeface="Century Gothic" panose="020B0502020202020204" pitchFamily="34" charset="0"/>
              </a:rPr>
              <a:t>iet onopgemerkt blijven</a:t>
            </a:r>
            <a:r>
              <a:rPr lang="nl-NL" sz="7200" b="1" dirty="0" smtClean="0">
                <a:solidFill>
                  <a:prstClr val="black"/>
                </a:solidFill>
                <a:latin typeface="Century Gothic" panose="020B0502020202020204" pitchFamily="34" charset="0"/>
              </a:rPr>
              <a:t> </a:t>
            </a:r>
            <a:r>
              <a:rPr lang="nl-NL" sz="6000" dirty="0" smtClean="0">
                <a:solidFill>
                  <a:prstClr val="black"/>
                </a:solidFill>
                <a:latin typeface="Century Gothic" panose="020B0502020202020204" pitchFamily="34" charset="0"/>
              </a:rPr>
              <a:t>= veel aandacht krijgen</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endParaRPr lang="nl-NL" sz="2800" i="1" dirty="0">
              <a:solidFill>
                <a:srgbClr val="00B050"/>
              </a:solidFill>
              <a:latin typeface="Century Gothic" panose="020B0502020202020204" pitchFamily="34" charset="0"/>
            </a:endParaRPr>
          </a:p>
          <a:p>
            <a:pPr lvl="0" fontAlgn="t"/>
            <a:r>
              <a:rPr lang="nl-NL" sz="2800" i="1" dirty="0" smtClean="0">
                <a:solidFill>
                  <a:srgbClr val="00B050"/>
                </a:solidFill>
                <a:latin typeface="Century Gothic" panose="020B0502020202020204" pitchFamily="34" charset="0"/>
              </a:rPr>
              <a:t>Het stripje met Sint Pannekoek was </a:t>
            </a:r>
            <a:br>
              <a:rPr lang="nl-NL" sz="2800" i="1" dirty="0" smtClean="0">
                <a:solidFill>
                  <a:srgbClr val="00B050"/>
                </a:solidFill>
                <a:latin typeface="Century Gothic" panose="020B0502020202020204" pitchFamily="34" charset="0"/>
              </a:rPr>
            </a:br>
            <a:r>
              <a:rPr lang="nl-NL" sz="2800" i="1" u="sng" dirty="0" smtClean="0">
                <a:solidFill>
                  <a:srgbClr val="00B050"/>
                </a:solidFill>
                <a:latin typeface="Century Gothic" panose="020B0502020202020204" pitchFamily="34" charset="0"/>
              </a:rPr>
              <a:t>niet onopgemerkt gebleven</a:t>
            </a:r>
            <a:r>
              <a:rPr lang="nl-NL" sz="2800" i="1" dirty="0" smtClean="0">
                <a:solidFill>
                  <a:srgbClr val="00B050"/>
                </a:solidFill>
                <a:latin typeface="Century Gothic" panose="020B0502020202020204" pitchFamily="34" charset="0"/>
              </a:rPr>
              <a:t>. </a:t>
            </a:r>
            <a:endParaRPr lang="nl-NL" sz="4600" dirty="0">
              <a:solidFill>
                <a:prstClr val="black"/>
              </a:solidFill>
              <a:latin typeface="Century Gothic" panose="020B0502020202020204" pitchFamily="34" charset="0"/>
            </a:endParaRPr>
          </a:p>
          <a:p>
            <a:pPr lvl="0"/>
            <a:endParaRPr lang="nl-NL" sz="600" i="1" dirty="0">
              <a:solidFill>
                <a:srgbClr val="00B050"/>
              </a:solidFill>
              <a:latin typeface="Century Gothic" panose="020B0502020202020204" pitchFamily="34" charset="0"/>
            </a:endParaRPr>
          </a:p>
        </p:txBody>
      </p:sp>
      <p:grpSp>
        <p:nvGrpSpPr>
          <p:cNvPr id="4" name="Groep 3"/>
          <p:cNvGrpSpPr/>
          <p:nvPr/>
        </p:nvGrpSpPr>
        <p:grpSpPr>
          <a:xfrm>
            <a:off x="3959344" y="3621547"/>
            <a:ext cx="4927032" cy="2948143"/>
            <a:chOff x="221032" y="1524628"/>
            <a:chExt cx="8455424" cy="5050904"/>
          </a:xfrm>
        </p:grpSpPr>
        <p:pic>
          <p:nvPicPr>
            <p:cNvPr id="6" name="Picture 2" descr="C:\Users\dasg\Downloads\shutterstock_29568304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148064" y="3505942"/>
              <a:ext cx="3528392" cy="2483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asg\Downloads\shutterstock_2747772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562" y="3510300"/>
              <a:ext cx="3770252" cy="2510988"/>
            </a:xfrm>
            <a:prstGeom prst="rect">
              <a:avLst/>
            </a:prstGeom>
            <a:noFill/>
            <a:extLst>
              <a:ext uri="{909E8E84-426E-40DD-AFC4-6F175D3DCCD1}">
                <a14:hiddenFill xmlns:a14="http://schemas.microsoft.com/office/drawing/2010/main">
                  <a:solidFill>
                    <a:srgbClr val="FFFFFF"/>
                  </a:solidFill>
                </a14:hiddenFill>
              </a:ext>
            </a:extLst>
          </p:spPr>
        </p:pic>
        <p:sp>
          <p:nvSpPr>
            <p:cNvPr id="9" name="Toelichting met afgeronde rechthoek 8"/>
            <p:cNvSpPr/>
            <p:nvPr/>
          </p:nvSpPr>
          <p:spPr>
            <a:xfrm>
              <a:off x="4790424" y="1524628"/>
              <a:ext cx="2198103" cy="1624826"/>
            </a:xfrm>
            <a:prstGeom prst="wedgeRoundRectCallout">
              <a:avLst>
                <a:gd name="adj1" fmla="val 32567"/>
                <a:gd name="adj2" fmla="val 1179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932040" y="1588593"/>
              <a:ext cx="1922860" cy="144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Jan, Jans en de Kinderen, strip 16 | Sint Pannekoe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1032" y="5404327"/>
              <a:ext cx="922616" cy="11712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PIJL-RECHTS 11"/>
            <p:cNvSpPr/>
            <p:nvPr/>
          </p:nvSpPr>
          <p:spPr>
            <a:xfrm rot="19532533">
              <a:off x="1142256" y="5589240"/>
              <a:ext cx="1188048" cy="4006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41024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 xmlns:a16="http://schemas.microsoft.com/office/drawing/2014/main" id="{A6139820-A494-47BC-A2D9-1B0293EA53AC}"/>
              </a:ext>
            </a:extLst>
          </p:cNvPr>
          <p:cNvSpPr txBox="1"/>
          <p:nvPr/>
        </p:nvSpPr>
        <p:spPr>
          <a:xfrm>
            <a:off x="0" y="0"/>
            <a:ext cx="9180579" cy="3908762"/>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h</a:t>
            </a:r>
            <a:r>
              <a:rPr lang="nl-NL" sz="8000" b="1" u="sng" dirty="0" smtClean="0">
                <a:solidFill>
                  <a:prstClr val="black"/>
                </a:solidFill>
                <a:latin typeface="Century Gothic" panose="020B0502020202020204" pitchFamily="34" charset="0"/>
              </a:rPr>
              <a:t>et debuut</a:t>
            </a:r>
            <a:r>
              <a:rPr lang="nl-NL" sz="8000" b="1" dirty="0" smtClean="0">
                <a:solidFill>
                  <a:prstClr val="black"/>
                </a:solidFill>
                <a:latin typeface="Century Gothic" panose="020B0502020202020204" pitchFamily="34" charset="0"/>
              </a:rPr>
              <a:t> </a:t>
            </a:r>
            <a:r>
              <a:rPr lang="nl-NL" sz="8000" b="1" dirty="0">
                <a:solidFill>
                  <a:prstClr val="black"/>
                </a:solidFill>
                <a:latin typeface="Century Gothic" panose="020B0502020202020204" pitchFamily="34" charset="0"/>
              </a:rPr>
              <a:t>= </a:t>
            </a:r>
          </a:p>
          <a:p>
            <a:pPr fontAlgn="t"/>
            <a:r>
              <a:rPr lang="nl-NL" sz="4800" dirty="0">
                <a:latin typeface="Century Gothic" panose="020B0502020202020204" pitchFamily="34" charset="0"/>
              </a:rPr>
              <a:t>d</a:t>
            </a:r>
            <a:r>
              <a:rPr lang="nl-NL" sz="4800" dirty="0" smtClean="0">
                <a:latin typeface="Century Gothic" panose="020B0502020202020204" pitchFamily="34" charset="0"/>
              </a:rPr>
              <a:t>e eerste keer dat iemand iets doet</a:t>
            </a:r>
            <a:endParaRPr lang="nl-NL" sz="4800" dirty="0">
              <a:latin typeface="Century Gothic" panose="020B0502020202020204" pitchFamily="34" charset="0"/>
            </a:endParaRPr>
          </a:p>
          <a:p>
            <a:pPr fontAlgn="t"/>
            <a:endParaRPr lang="nl-NL" sz="1600" i="1" dirty="0">
              <a:solidFill>
                <a:srgbClr val="00B050"/>
              </a:solidFill>
              <a:latin typeface="Century Gothic" panose="020B0502020202020204" pitchFamily="34" charset="0"/>
            </a:endParaRPr>
          </a:p>
          <a:p>
            <a:pPr lvl="0"/>
            <a:r>
              <a:rPr lang="nl-NL" sz="2800" i="1" dirty="0" smtClean="0">
                <a:solidFill>
                  <a:srgbClr val="00B050"/>
                </a:solidFill>
                <a:latin typeface="Century Gothic" panose="020B0502020202020204" pitchFamily="34" charset="0"/>
              </a:rPr>
              <a:t>Sint </a:t>
            </a:r>
            <a:r>
              <a:rPr lang="nl-NL" sz="2800" i="1" dirty="0" err="1" smtClean="0">
                <a:solidFill>
                  <a:srgbClr val="00B050"/>
                </a:solidFill>
                <a:latin typeface="Century Gothic" panose="020B0502020202020204" pitchFamily="34" charset="0"/>
              </a:rPr>
              <a:t>Pannekoek</a:t>
            </a:r>
            <a:r>
              <a:rPr lang="nl-NL" sz="2800" i="1" dirty="0" smtClean="0">
                <a:solidFill>
                  <a:srgbClr val="00B050"/>
                </a:solidFill>
                <a:latin typeface="Century Gothic" panose="020B0502020202020204" pitchFamily="34" charset="0"/>
              </a:rPr>
              <a:t> maakte </a:t>
            </a:r>
            <a:r>
              <a:rPr lang="nl-NL" sz="2800" i="1" u="sng" dirty="0" smtClean="0">
                <a:solidFill>
                  <a:srgbClr val="00B050"/>
                </a:solidFill>
                <a:latin typeface="Century Gothic" panose="020B0502020202020204" pitchFamily="34" charset="0"/>
              </a:rPr>
              <a:t>zijn debuut</a:t>
            </a:r>
            <a:r>
              <a:rPr lang="nl-NL" sz="2800" i="1" dirty="0" smtClean="0">
                <a:solidFill>
                  <a:srgbClr val="00B050"/>
                </a:solidFill>
                <a:latin typeface="Century Gothic" panose="020B0502020202020204" pitchFamily="34" charset="0"/>
              </a:rPr>
              <a:t> in een stripje van Jan, Jans en de kinderen, in 1986 .</a:t>
            </a:r>
            <a:endParaRPr lang="nl-NL" sz="2800" i="1" u="sng" dirty="0">
              <a:solidFill>
                <a:srgbClr val="00B050"/>
              </a:solidFill>
              <a:latin typeface="Century Gothic" panose="020B050202020202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Jan, Jans en de Kinderen, strip 16 | Sint Pannekoe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9792" y="3908761"/>
            <a:ext cx="2194969" cy="278638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79512" y="4729693"/>
            <a:ext cx="3168352" cy="1446550"/>
          </a:xfrm>
          <a:prstGeom prst="rect">
            <a:avLst/>
          </a:prstGeom>
          <a:noFill/>
        </p:spPr>
        <p:txBody>
          <a:bodyPr wrap="square" rtlCol="0">
            <a:spAutoFit/>
          </a:bodyPr>
          <a:lstStyle/>
          <a:p>
            <a:r>
              <a:rPr lang="nl-NL" sz="8800" dirty="0" smtClean="0">
                <a:solidFill>
                  <a:schemeClr val="accent6">
                    <a:lumMod val="75000"/>
                  </a:schemeClr>
                </a:solidFill>
                <a:latin typeface="Harlow Solid Italic" panose="04030604020F02020D02" pitchFamily="82" charset="0"/>
              </a:rPr>
              <a:t>1986</a:t>
            </a:r>
            <a:endParaRPr lang="nl-NL" dirty="0">
              <a:solidFill>
                <a:schemeClr val="accent6">
                  <a:lumMod val="75000"/>
                </a:schemeClr>
              </a:solidFill>
              <a:latin typeface="Harlow Solid Italic" panose="04030604020F02020D02" pitchFamily="82" charset="0"/>
            </a:endParaRPr>
          </a:p>
        </p:txBody>
      </p:sp>
    </p:spTree>
    <p:extLst>
      <p:ext uri="{BB962C8B-B14F-4D97-AF65-F5344CB8AC3E}">
        <p14:creationId xmlns:p14="http://schemas.microsoft.com/office/powerpoint/2010/main" val="31247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jongstleden</a:t>
            </a:r>
            <a:endParaRPr lang="nl-NL" sz="8000" b="1" u="sng" dirty="0">
              <a:latin typeface="Century Gothic" panose="020B0502020202020204" pitchFamily="34" charset="0"/>
            </a:endParaRPr>
          </a:p>
        </p:txBody>
      </p:sp>
      <p:pic>
        <p:nvPicPr>
          <p:cNvPr id="1026" name="Picture 2" descr="C:\Users\dasg\Downloads\shutterstock_148224153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83768" y="2188519"/>
            <a:ext cx="3946739" cy="3882037"/>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p:cNvSpPr/>
          <p:nvPr/>
        </p:nvSpPr>
        <p:spPr>
          <a:xfrm>
            <a:off x="5580112" y="4797152"/>
            <a:ext cx="504056"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8895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a:t>
            </a:r>
            <a:r>
              <a:rPr lang="nl-NL" sz="8000" b="1" u="sng" dirty="0" smtClean="0">
                <a:latin typeface="Century Gothic" panose="020B0502020202020204" pitchFamily="34" charset="0"/>
              </a:rPr>
              <a:t>e legende</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8" name="Groep 7"/>
          <p:cNvGrpSpPr/>
          <p:nvPr/>
        </p:nvGrpSpPr>
        <p:grpSpPr>
          <a:xfrm>
            <a:off x="4193196" y="1961001"/>
            <a:ext cx="4843300" cy="4330100"/>
            <a:chOff x="4193196" y="1961001"/>
            <a:chExt cx="4843300" cy="4330100"/>
          </a:xfrm>
        </p:grpSpPr>
        <p:pic>
          <p:nvPicPr>
            <p:cNvPr id="1028" name="Picture 4" descr="Engel uit de Legende van Sint Pannekoe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3196" y="1961001"/>
              <a:ext cx="4099161" cy="43301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7164288" y="5949280"/>
              <a:ext cx="1872208" cy="230832"/>
            </a:xfrm>
            <a:prstGeom prst="rect">
              <a:avLst/>
            </a:prstGeom>
            <a:noFill/>
          </p:spPr>
          <p:txBody>
            <a:bodyPr wrap="square" rtlCol="0">
              <a:spAutoFit/>
            </a:bodyPr>
            <a:lstStyle/>
            <a:p>
              <a:r>
                <a:rPr lang="nl-NL" sz="900" dirty="0" smtClean="0">
                  <a:solidFill>
                    <a:schemeClr val="bg1"/>
                  </a:solidFill>
                </a:rPr>
                <a:t>Sintpannekoek.nl</a:t>
              </a:r>
              <a:endParaRPr lang="nl-NL" sz="900" dirty="0">
                <a:solidFill>
                  <a:schemeClr val="bg1"/>
                </a:solidFill>
              </a:endParaRPr>
            </a:p>
          </p:txBody>
        </p:sp>
      </p:grpSp>
      <p:grpSp>
        <p:nvGrpSpPr>
          <p:cNvPr id="4" name="Groep 3"/>
          <p:cNvGrpSpPr/>
          <p:nvPr/>
        </p:nvGrpSpPr>
        <p:grpSpPr>
          <a:xfrm>
            <a:off x="611560" y="1484784"/>
            <a:ext cx="2736304" cy="4828772"/>
            <a:chOff x="611560" y="1484784"/>
            <a:chExt cx="2736304" cy="4828772"/>
          </a:xfrm>
        </p:grpSpPr>
        <p:pic>
          <p:nvPicPr>
            <p:cNvPr id="1026" name="Picture 2" descr="De Legende van Sint Pannekoe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1484784"/>
              <a:ext cx="2736304" cy="4828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617918" y="6044297"/>
              <a:ext cx="1872208" cy="230832"/>
            </a:xfrm>
            <a:prstGeom prst="rect">
              <a:avLst/>
            </a:prstGeom>
            <a:noFill/>
          </p:spPr>
          <p:txBody>
            <a:bodyPr wrap="square" rtlCol="0">
              <a:spAutoFit/>
            </a:bodyPr>
            <a:lstStyle/>
            <a:p>
              <a:r>
                <a:rPr lang="nl-NL" sz="900" dirty="0" smtClean="0">
                  <a:solidFill>
                    <a:schemeClr val="bg1">
                      <a:lumMod val="75000"/>
                    </a:schemeClr>
                  </a:solidFill>
                </a:rPr>
                <a:t>Sintpannekoek.nl</a:t>
              </a:r>
              <a:endParaRPr lang="nl-NL" sz="900" dirty="0">
                <a:solidFill>
                  <a:schemeClr val="bg1">
                    <a:lumMod val="75000"/>
                  </a:schemeClr>
                </a:solidFill>
              </a:endParaRPr>
            </a:p>
          </p:txBody>
        </p:sp>
      </p:grpSp>
    </p:spTree>
    <p:extLst>
      <p:ext uri="{BB962C8B-B14F-4D97-AF65-F5344CB8AC3E}">
        <p14:creationId xmlns:p14="http://schemas.microsoft.com/office/powerpoint/2010/main" val="93600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10657184" cy="1323439"/>
          </a:xfrm>
          <a:prstGeom prst="rect">
            <a:avLst/>
          </a:prstGeom>
          <a:noFill/>
        </p:spPr>
        <p:txBody>
          <a:bodyPr wrap="square" rtlCol="0">
            <a:spAutoFit/>
          </a:bodyPr>
          <a:lstStyle/>
          <a:p>
            <a:r>
              <a:rPr lang="nl-NL" sz="8000" b="1" u="sng" dirty="0">
                <a:latin typeface="Century Gothic" panose="020B0502020202020204" pitchFamily="34" charset="0"/>
              </a:rPr>
              <a:t>h</a:t>
            </a:r>
            <a:r>
              <a:rPr lang="nl-NL" sz="8000" b="1" u="sng" dirty="0" smtClean="0">
                <a:latin typeface="Century Gothic" panose="020B0502020202020204" pitchFamily="34" charset="0"/>
              </a:rPr>
              <a:t>et debuut</a:t>
            </a:r>
            <a:endParaRPr lang="nl-NL" sz="8000" b="1" u="sng" dirty="0">
              <a:latin typeface="Century Gothic" panose="020B0502020202020204" pitchFamily="34" charset="0"/>
            </a:endParaRPr>
          </a:p>
        </p:txBody>
      </p:sp>
      <p:pic>
        <p:nvPicPr>
          <p:cNvPr id="2050" name="Picture 2" descr="Jan, Jans en de Kinderen, strip 16 | Sint Pannekoe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1484784"/>
            <a:ext cx="4104456" cy="521035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755576" y="3366688"/>
            <a:ext cx="2736304" cy="1446550"/>
          </a:xfrm>
          <a:prstGeom prst="rect">
            <a:avLst/>
          </a:prstGeom>
          <a:noFill/>
        </p:spPr>
        <p:txBody>
          <a:bodyPr wrap="square" rtlCol="0">
            <a:spAutoFit/>
          </a:bodyPr>
          <a:lstStyle/>
          <a:p>
            <a:r>
              <a:rPr lang="nl-NL" sz="8800" dirty="0" smtClean="0">
                <a:solidFill>
                  <a:schemeClr val="accent6">
                    <a:lumMod val="75000"/>
                  </a:schemeClr>
                </a:solidFill>
                <a:latin typeface="Harlow Solid Italic" panose="04030604020F02020D02" pitchFamily="82" charset="0"/>
              </a:rPr>
              <a:t>1986</a:t>
            </a:r>
            <a:endParaRPr lang="nl-NL" dirty="0">
              <a:solidFill>
                <a:schemeClr val="accent6">
                  <a:lumMod val="75000"/>
                </a:schemeClr>
              </a:solidFill>
              <a:latin typeface="Harlow Solid Italic" panose="04030604020F02020D02" pitchFamily="82" charset="0"/>
            </a:endParaRPr>
          </a:p>
        </p:txBody>
      </p:sp>
    </p:spTree>
    <p:extLst>
      <p:ext uri="{BB962C8B-B14F-4D97-AF65-F5344CB8AC3E}">
        <p14:creationId xmlns:p14="http://schemas.microsoft.com/office/powerpoint/2010/main" val="340659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2554545"/>
          </a:xfrm>
          <a:prstGeom prst="rect">
            <a:avLst/>
          </a:prstGeom>
          <a:noFill/>
        </p:spPr>
        <p:txBody>
          <a:bodyPr wrap="square" rtlCol="0">
            <a:spAutoFit/>
          </a:bodyPr>
          <a:lstStyle/>
          <a:p>
            <a:r>
              <a:rPr lang="nl-NL" sz="8000" b="1" u="sng" dirty="0">
                <a:latin typeface="Century Gothic" panose="020B0502020202020204" pitchFamily="34" charset="0"/>
              </a:rPr>
              <a:t>n</a:t>
            </a:r>
            <a:r>
              <a:rPr lang="nl-NL" sz="8000" b="1" u="sng" dirty="0" smtClean="0">
                <a:latin typeface="Century Gothic" panose="020B0502020202020204" pitchFamily="34" charset="0"/>
              </a:rPr>
              <a:t>iet onopgemerkt blijven</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8" name="Groep 7"/>
          <p:cNvGrpSpPr/>
          <p:nvPr/>
        </p:nvGrpSpPr>
        <p:grpSpPr>
          <a:xfrm>
            <a:off x="221032" y="1524628"/>
            <a:ext cx="8455424" cy="5050904"/>
            <a:chOff x="221032" y="1524628"/>
            <a:chExt cx="8455424" cy="5050904"/>
          </a:xfrm>
        </p:grpSpPr>
        <p:pic>
          <p:nvPicPr>
            <p:cNvPr id="3074" name="Picture 2" descr="C:\Users\dasg\Downloads\shutterstock_2956830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148064" y="3505942"/>
              <a:ext cx="3528392" cy="24839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sg\Downloads\shutterstock_274777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562" y="3510300"/>
              <a:ext cx="3770252" cy="2510988"/>
            </a:xfrm>
            <a:prstGeom prst="rect">
              <a:avLst/>
            </a:prstGeom>
            <a:noFill/>
            <a:extLst>
              <a:ext uri="{909E8E84-426E-40DD-AFC4-6F175D3DCCD1}">
                <a14:hiddenFill xmlns:a14="http://schemas.microsoft.com/office/drawing/2010/main">
                  <a:solidFill>
                    <a:srgbClr val="FFFFFF"/>
                  </a:solidFill>
                </a14:hiddenFill>
              </a:ext>
            </a:extLst>
          </p:spPr>
        </p:pic>
        <p:sp>
          <p:nvSpPr>
            <p:cNvPr id="3" name="Toelichting met afgeronde rechthoek 2"/>
            <p:cNvSpPr/>
            <p:nvPr/>
          </p:nvSpPr>
          <p:spPr>
            <a:xfrm>
              <a:off x="4790424" y="1524628"/>
              <a:ext cx="2198103" cy="1624826"/>
            </a:xfrm>
            <a:prstGeom prst="wedgeRoundRectCallout">
              <a:avLst>
                <a:gd name="adj1" fmla="val 32567"/>
                <a:gd name="adj2" fmla="val 1179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6"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32040" y="1588593"/>
              <a:ext cx="1922860" cy="144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Jan, Jans en de Kinderen, strip 16 | Sint Pannekoe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1032" y="5404327"/>
              <a:ext cx="922616" cy="11712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PIJL-RECHTS 3"/>
            <p:cNvSpPr/>
            <p:nvPr/>
          </p:nvSpPr>
          <p:spPr>
            <a:xfrm rot="19532533">
              <a:off x="1142256" y="5589240"/>
              <a:ext cx="1188048" cy="4006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003289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google.com/mail/u/0?ui=2&amp;ik=d30034df2e&amp;attid=0.1.1&amp;permmsgid=msg-f:1684825458373756291&amp;th=1761b3d3eae70583&amp;view=fimg&amp;sz=s0-l75-ft&amp;attbid=ANGjdJ9gEqmD158e6BhS3BYqa6SfBN2-Yhbmi9WacEFqHVOmM5gXsgnDoOKbHmFYJzYeBoViKe0gBvg5ZJuGbd8juJGBd3Oc8EJ0Ld7HluadRqnhOF8HyGCjPZmmQZs&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https://mail.google.com/mail/u/0?ui=2&amp;ik=d30034df2e&amp;attid=0.1.1&amp;permmsgid=msg-f:1684825458373756291&amp;th=1761b3d3eae70583&amp;view=fimg&amp;sz=s0-l75-ft&amp;attbid=ANGjdJ9gEqmD158e6BhS3BYqa6SfBN2-Yhbmi9WacEFqHVOmM5gXsgnDoOKbHmFYJzYeBoViKe0gBvg5ZJuGbd8juJGBd3Oc8EJ0Ld7HluadRqnhOF8HyGCjPZmmQZs&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6" descr="https://mail.google.com/mail/u/0?ui=2&amp;ik=d30034df2e&amp;attid=0.1.1&amp;permmsgid=msg-f:1684825458373756291&amp;th=1761b3d3eae70583&amp;view=fimg&amp;sz=s0-l75-ft&amp;attbid=ANGjdJ9gEqmD158e6BhS3BYqa6SfBN2-Yhbmi9WacEFqHVOmM5gXsgnDoOKbHmFYJzYeBoViKe0gBvg5ZJuGbd8juJGBd3Oc8EJ0Ld7HluadRqnhOF8HyGCjPZmmQZs&amp;disp=em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7" name="Picture 7" descr="C:\Users\dasg\Downloads\8bc800c5-c9e7-4333-9882-155d083231e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824" y="1196752"/>
            <a:ext cx="5268269" cy="3957787"/>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50" name="Picture 10" descr="C:\Users\dasg\Downloads\shutterstock_143447202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1034035">
            <a:off x="780699" y="3178664"/>
            <a:ext cx="170597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6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9684568"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5570" y="42656"/>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fysiek</a:t>
            </a:r>
            <a:endParaRPr lang="nl-NL" sz="8000" b="1" u="sng" dirty="0">
              <a:latin typeface="Century Gothic" panose="020B0502020202020204" pitchFamily="34" charset="0"/>
            </a:endParaRPr>
          </a:p>
        </p:txBody>
      </p:sp>
      <p:pic>
        <p:nvPicPr>
          <p:cNvPr id="4098" name="Picture 2" descr="C:\Users\dasg\Downloads\shutterstock_6385391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910687"/>
            <a:ext cx="9144000" cy="324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5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k</a:t>
            </a:r>
            <a:r>
              <a:rPr lang="nl-NL" sz="8000" b="1" u="sng" dirty="0" smtClean="0">
                <a:latin typeface="Century Gothic" panose="020B0502020202020204" pitchFamily="34" charset="0"/>
              </a:rPr>
              <a:t>ampen met</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5123" name="Picture 3" descr="C:\Users\dasg\Downloads\shutterstock_6528375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6615" y="1916832"/>
            <a:ext cx="4509120"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293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24517</TotalTime>
  <Words>216</Words>
  <Application>Microsoft Office PowerPoint</Application>
  <PresentationFormat>Diavoorstelling (4:3)</PresentationFormat>
  <Paragraphs>206</Paragraphs>
  <Slides>24</Slides>
  <Notes>13</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4468</cp:revision>
  <cp:lastPrinted>2020-09-14T11:15:22Z</cp:lastPrinted>
  <dcterms:created xsi:type="dcterms:W3CDTF">2014-06-10T08:03:16Z</dcterms:created>
  <dcterms:modified xsi:type="dcterms:W3CDTF">2020-12-01T11:00:44Z</dcterms:modified>
</cp:coreProperties>
</file>