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221" r:id="rId2"/>
    <p:sldId id="548" r:id="rId3"/>
    <p:sldId id="1226" r:id="rId4"/>
    <p:sldId id="1245" r:id="rId5"/>
    <p:sldId id="1237" r:id="rId6"/>
    <p:sldId id="1241" r:id="rId7"/>
    <p:sldId id="1265" r:id="rId8"/>
    <p:sldId id="1238" r:id="rId9"/>
    <p:sldId id="1239" r:id="rId10"/>
    <p:sldId id="1243" r:id="rId11"/>
    <p:sldId id="1266" r:id="rId12"/>
    <p:sldId id="1244" r:id="rId13"/>
    <p:sldId id="934" r:id="rId14"/>
    <p:sldId id="263" r:id="rId15"/>
    <p:sldId id="1277" r:id="rId16"/>
    <p:sldId id="1279" r:id="rId17"/>
    <p:sldId id="1280" r:id="rId18"/>
    <p:sldId id="1278" r:id="rId19"/>
    <p:sldId id="1219" r:id="rId20"/>
    <p:sldId id="259" r:id="rId21"/>
    <p:sldId id="1281" r:id="rId22"/>
    <p:sldId id="1276" r:id="rId23"/>
    <p:sldId id="1275"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21"/>
            <p14:sldId id="548"/>
            <p14:sldId id="1226"/>
            <p14:sldId id="1245"/>
            <p14:sldId id="1237"/>
            <p14:sldId id="1241"/>
            <p14:sldId id="1265"/>
            <p14:sldId id="1238"/>
            <p14:sldId id="1239"/>
            <p14:sldId id="1243"/>
            <p14:sldId id="1266"/>
            <p14:sldId id="1244"/>
            <p14:sldId id="934"/>
            <p14:sldId id="263"/>
            <p14:sldId id="1277"/>
            <p14:sldId id="1279"/>
            <p14:sldId id="1280"/>
            <p14:sldId id="1278"/>
            <p14:sldId id="1219"/>
            <p14:sldId id="259"/>
            <p14:sldId id="1281"/>
            <p14:sldId id="1276"/>
            <p14:sldId id="1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1713" autoAdjust="0"/>
  </p:normalViewPr>
  <p:slideViewPr>
    <p:cSldViewPr>
      <p:cViewPr varScale="1">
        <p:scale>
          <a:sx n="66" d="100"/>
          <a:sy n="66" d="100"/>
        </p:scale>
        <p:origin x="13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15-12-2020</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15-12-2020</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op de bus doen = in de oranje brievenbus stoppen, versturen via de post</a:t>
            </a:r>
          </a:p>
          <a:p>
            <a:pPr marL="0" indent="0">
              <a:buNone/>
            </a:pPr>
            <a:r>
              <a:rPr lang="nl-NL" sz="1400" dirty="0"/>
              <a:t>het onbegonnen werk = iets waar je net zo goed niet aan kunt beginnen, omdat het te moeilijk of te veel is</a:t>
            </a:r>
          </a:p>
          <a:p>
            <a:pPr marL="0" indent="0">
              <a:buNone/>
            </a:pPr>
            <a:r>
              <a:rPr lang="nl-NL" sz="1400" dirty="0"/>
              <a:t>sfeervol = gezellig</a:t>
            </a:r>
          </a:p>
          <a:p>
            <a:pPr marL="0" indent="0">
              <a:buNone/>
            </a:pPr>
            <a:r>
              <a:rPr lang="nl-NL" sz="1400" dirty="0"/>
              <a:t>kant-en-klaar = zo gemaakt dat je het meteen kunt gebruiken</a:t>
            </a:r>
          </a:p>
          <a:p>
            <a:pPr marL="0" indent="0">
              <a:buNone/>
            </a:pPr>
            <a:r>
              <a:rPr lang="nl-NL" sz="1400" dirty="0"/>
              <a:t>de rage = iets dat erg populair is</a:t>
            </a:r>
          </a:p>
          <a:p>
            <a:pPr marL="0" indent="0">
              <a:buNone/>
            </a:pPr>
            <a:r>
              <a:rPr lang="nl-NL" sz="1400" dirty="0"/>
              <a:t>erg in trek zijn = veel gedaan worden</a:t>
            </a:r>
          </a:p>
          <a:p>
            <a:pPr marL="0" indent="0">
              <a:buNone/>
            </a:pPr>
            <a:r>
              <a:rPr lang="nl-NL" sz="1400" dirty="0"/>
              <a:t>eenzaam = het gevoel dat je alleen bent</a:t>
            </a:r>
          </a:p>
          <a:p>
            <a:pPr marL="0" indent="0">
              <a:buNone/>
            </a:pPr>
            <a:r>
              <a:rPr lang="nl-NL" sz="1400" dirty="0"/>
              <a:t>de afzender = wie de post heeft gestuurd</a:t>
            </a:r>
          </a:p>
          <a:p>
            <a:pPr marL="0" indent="0">
              <a:buNone/>
            </a:pPr>
            <a:r>
              <a:rPr lang="nl-NL" sz="1400" dirty="0"/>
              <a:t>alles uit de kast trekken = er alles aan doen wat je kunt</a:t>
            </a:r>
          </a:p>
          <a:p>
            <a:pPr marL="0" indent="0">
              <a:buNone/>
            </a:pPr>
            <a:r>
              <a:rPr lang="nl-NL" sz="1400" dirty="0"/>
              <a:t>uiterlijk = op zijn laatst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98839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72062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15-12-2020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950" u="sng" dirty="0"/>
              <a:t>Semantisatieverhaal:</a:t>
            </a:r>
            <a:br>
              <a:rPr lang="nl-NL" sz="1950" u="sng" dirty="0"/>
            </a:br>
            <a:r>
              <a:rPr lang="nl-NL" sz="1950" dirty="0"/>
              <a:t>Weet je wat ik vroeger eens met mijn klas heb gedaan? We hebben kaartjes verstuurd naar mensen die </a:t>
            </a:r>
            <a:r>
              <a:rPr lang="nl-NL" sz="1950" b="1" u="sng" dirty="0"/>
              <a:t>eenzaam</a:t>
            </a:r>
            <a:r>
              <a:rPr lang="nl-NL" sz="1950" dirty="0"/>
              <a:t> zijn. Mensen die </a:t>
            </a:r>
            <a:r>
              <a:rPr lang="nl-NL" sz="1950" b="1" i="1" dirty="0"/>
              <a:t>het gevoel hebben dat ze alleen zijn</a:t>
            </a:r>
            <a:r>
              <a:rPr lang="nl-NL" sz="1950" dirty="0"/>
              <a:t>. Deze mensen waren al ouder en zaten in een bejaardentehuis. </a:t>
            </a:r>
            <a:r>
              <a:rPr lang="nl-NL" sz="1950" b="1" u="sng" dirty="0"/>
              <a:t>Het is onbegonnen werk</a:t>
            </a:r>
            <a:r>
              <a:rPr lang="nl-NL" sz="1950" dirty="0"/>
              <a:t> om alle eenzame mensen een kaart te sturen. </a:t>
            </a:r>
            <a:r>
              <a:rPr lang="nl-NL" sz="1950" b="1" i="1" dirty="0"/>
              <a:t>Je kunt er net zo goed niet aan beginnen, omdat het te moeilijk of te veel is</a:t>
            </a:r>
            <a:r>
              <a:rPr lang="nl-NL" sz="1950" dirty="0"/>
              <a:t>. Maar wij hadden met onze klas één bejaardentehuis uitgekozen en daar alle eenzame mensen een kaartje gestuurd. We hebben geen </a:t>
            </a:r>
            <a:r>
              <a:rPr lang="nl-NL" sz="1950" b="1" u="sng" dirty="0"/>
              <a:t>kant-en-klaar</a:t>
            </a:r>
            <a:r>
              <a:rPr lang="nl-NL" sz="1950" dirty="0"/>
              <a:t> kaartje gestuurd. Een kaartje </a:t>
            </a:r>
            <a:r>
              <a:rPr lang="nl-NL" sz="1950" b="1" i="1" dirty="0"/>
              <a:t>dat je meteen kunt gebruiken</a:t>
            </a:r>
            <a:r>
              <a:rPr lang="nl-NL" sz="1950" dirty="0"/>
              <a:t>. Nee, we hebben zelf kaartjes versierd. Vroeger was zelf kaartjes maken </a:t>
            </a:r>
            <a:r>
              <a:rPr lang="nl-NL" sz="1950" b="1" u="sng" dirty="0"/>
              <a:t>een rage</a:t>
            </a:r>
            <a:r>
              <a:rPr lang="nl-NL" sz="1950" dirty="0"/>
              <a:t>, het was </a:t>
            </a:r>
            <a:r>
              <a:rPr lang="nl-NL" sz="1950" b="1" i="1" dirty="0"/>
              <a:t>iets dat erg populair was</a:t>
            </a:r>
            <a:r>
              <a:rPr lang="nl-NL" sz="1950" dirty="0"/>
              <a:t>. Heel veel mensen deden dat. Nu sturen de meeste mensen kant-en-klare kaartjes. Het </a:t>
            </a:r>
            <a:r>
              <a:rPr lang="nl-NL" sz="1950" b="1" u="sng" dirty="0"/>
              <a:t>is nu erg in trek</a:t>
            </a:r>
            <a:r>
              <a:rPr lang="nl-NL" sz="1950" dirty="0"/>
              <a:t>, </a:t>
            </a:r>
            <a:r>
              <a:rPr lang="nl-NL" sz="1950" b="1" i="1" dirty="0"/>
              <a:t>het wordt veel gedaan</a:t>
            </a:r>
            <a:r>
              <a:rPr lang="nl-NL" sz="1950" dirty="0"/>
              <a:t>, om kaartjes via internet te versturen. Ik had mijn kaartje heel </a:t>
            </a:r>
            <a:r>
              <a:rPr lang="nl-NL" sz="1950" b="1" u="sng" dirty="0"/>
              <a:t>sfeervol</a:t>
            </a:r>
            <a:r>
              <a:rPr lang="nl-NL" sz="1950" dirty="0"/>
              <a:t> gemaakt, heel </a:t>
            </a:r>
            <a:r>
              <a:rPr lang="nl-NL" sz="1950" b="1" i="1" dirty="0"/>
              <a:t>gezellig</a:t>
            </a:r>
            <a:r>
              <a:rPr lang="nl-NL" sz="1950" dirty="0"/>
              <a:t>. Ik had </a:t>
            </a:r>
            <a:r>
              <a:rPr lang="nl-NL" sz="1950" b="1" u="sng" dirty="0"/>
              <a:t>alles uit de kast getrokken</a:t>
            </a:r>
            <a:r>
              <a:rPr lang="nl-NL" sz="1950" dirty="0"/>
              <a:t>. Alles uit de kast trekken betekent </a:t>
            </a:r>
            <a:r>
              <a:rPr lang="nl-NL" sz="1950" b="1" i="1" dirty="0"/>
              <a:t>er alles aan doen wat je kunt</a:t>
            </a:r>
            <a:r>
              <a:rPr lang="nl-NL" sz="1950" dirty="0"/>
              <a:t>. Ik had geknipt, geplakt, getekend, glitters gebruikt. Ja, ik had echt een mooie kaart gemaakt. We wilden de kaarten </a:t>
            </a:r>
            <a:r>
              <a:rPr lang="nl-NL" sz="1950" b="1" u="sng" dirty="0"/>
              <a:t>uiterlijk</a:t>
            </a:r>
            <a:r>
              <a:rPr lang="nl-NL" sz="1950" dirty="0"/>
              <a:t> de laatste dag voor de kerstvakantie versturen. </a:t>
            </a:r>
            <a:r>
              <a:rPr lang="nl-NL" sz="1950" b="1" i="1" dirty="0"/>
              <a:t>Op zijn laatst</a:t>
            </a:r>
            <a:r>
              <a:rPr lang="nl-NL" sz="1950" dirty="0"/>
              <a:t> de laatste dag voor de kerstvakantie. Want dan zouden de eenzame mensen de kaart met Kerst hebben. En dat is natuurlijk wel leuk. Een mooie kaart in huis maakt je huis ook extra sfeervol, gezellig. We hadden allemaal als </a:t>
            </a:r>
            <a:r>
              <a:rPr lang="nl-NL" sz="1950" b="1" u="sng" dirty="0"/>
              <a:t>afzender</a:t>
            </a:r>
            <a:r>
              <a:rPr lang="nl-NL" sz="1950" dirty="0"/>
              <a:t> onze naam en onze school op de kaart geschreven. De afzender is </a:t>
            </a:r>
            <a:r>
              <a:rPr lang="nl-NL" sz="1950" b="1" i="1" dirty="0"/>
              <a:t>wie de post heeft gestuurd</a:t>
            </a:r>
            <a:r>
              <a:rPr lang="nl-NL" sz="1950" dirty="0"/>
              <a:t>. Toen zijn we met de hele klas naar de brievenbus gelopen en hebben onze kaarten </a:t>
            </a:r>
            <a:r>
              <a:rPr lang="nl-NL" sz="1950" b="1" u="sng" dirty="0"/>
              <a:t>op de bus gedaan</a:t>
            </a:r>
            <a:r>
              <a:rPr lang="nl-NL" sz="1950" dirty="0"/>
              <a:t>. Op de bus doen betekent </a:t>
            </a:r>
            <a:r>
              <a:rPr lang="nl-NL" sz="1950" b="1" i="1" dirty="0"/>
              <a:t>in de oranje brievenbus stoppen, versturen via de post</a:t>
            </a:r>
            <a:r>
              <a:rPr lang="nl-NL" sz="1950" dirty="0"/>
              <a:t>. Hebben jullie wel eens een kaart gestuurd naar iemand die je niet kent? Bijvoorbeeld iemand die eenzaam is?</a:t>
            </a:r>
          </a:p>
        </p:txBody>
      </p:sp>
    </p:spTree>
    <p:extLst>
      <p:ext uri="{BB962C8B-B14F-4D97-AF65-F5344CB8AC3E}">
        <p14:creationId xmlns:p14="http://schemas.microsoft.com/office/powerpoint/2010/main" val="146602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uiterlijk</a:t>
            </a:r>
          </a:p>
        </p:txBody>
      </p:sp>
      <p:pic>
        <p:nvPicPr>
          <p:cNvPr id="3" name="Afbeelding 2">
            <a:extLst>
              <a:ext uri="{FF2B5EF4-FFF2-40B4-BE49-F238E27FC236}">
                <a16:creationId xmlns:a16="http://schemas.microsoft.com/office/drawing/2014/main" id="{268D9F70-4EDD-4527-96B7-829BB85E74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552" y="1628800"/>
            <a:ext cx="7719258" cy="4824536"/>
          </a:xfrm>
          <a:prstGeom prst="rect">
            <a:avLst/>
          </a:prstGeom>
        </p:spPr>
      </p:pic>
      <p:sp>
        <p:nvSpPr>
          <p:cNvPr id="4" name="Tekstvak 3">
            <a:extLst>
              <a:ext uri="{FF2B5EF4-FFF2-40B4-BE49-F238E27FC236}">
                <a16:creationId xmlns:a16="http://schemas.microsoft.com/office/drawing/2014/main" id="{08485415-A032-4104-B5E9-C4448907F636}"/>
              </a:ext>
            </a:extLst>
          </p:cNvPr>
          <p:cNvSpPr txBox="1"/>
          <p:nvPr/>
        </p:nvSpPr>
        <p:spPr>
          <a:xfrm>
            <a:off x="900966" y="5229200"/>
            <a:ext cx="2574744" cy="523220"/>
          </a:xfrm>
          <a:prstGeom prst="rect">
            <a:avLst/>
          </a:prstGeom>
          <a:noFill/>
        </p:spPr>
        <p:txBody>
          <a:bodyPr wrap="none" rtlCol="0">
            <a:spAutoFit/>
          </a:bodyPr>
          <a:lstStyle/>
          <a:p>
            <a:r>
              <a:rPr lang="nl-NL" sz="2800" dirty="0">
                <a:latin typeface="Aharoni" panose="02010803020104030203" pitchFamily="2" charset="-79"/>
                <a:cs typeface="Aharoni" panose="02010803020104030203" pitchFamily="2" charset="-79"/>
              </a:rPr>
              <a:t>Kerstvakantie</a:t>
            </a:r>
          </a:p>
        </p:txBody>
      </p:sp>
      <p:pic>
        <p:nvPicPr>
          <p:cNvPr id="7" name="Afbeelding 6">
            <a:extLst>
              <a:ext uri="{FF2B5EF4-FFF2-40B4-BE49-F238E27FC236}">
                <a16:creationId xmlns:a16="http://schemas.microsoft.com/office/drawing/2014/main" id="{619A6F1E-DBAA-4019-9BE0-542F30A9A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4221088"/>
            <a:ext cx="1368152" cy="1067887"/>
          </a:xfrm>
          <a:prstGeom prst="rect">
            <a:avLst/>
          </a:prstGeom>
        </p:spPr>
      </p:pic>
      <p:cxnSp>
        <p:nvCxnSpPr>
          <p:cNvPr id="9" name="Rechte verbindingslijn met pijl 8">
            <a:extLst>
              <a:ext uri="{FF2B5EF4-FFF2-40B4-BE49-F238E27FC236}">
                <a16:creationId xmlns:a16="http://schemas.microsoft.com/office/drawing/2014/main" id="{9DA835E4-AE5B-4A4A-BE88-90A031F96E47}"/>
              </a:ext>
            </a:extLst>
          </p:cNvPr>
          <p:cNvCxnSpPr>
            <a:cxnSpLocks/>
          </p:cNvCxnSpPr>
          <p:nvPr/>
        </p:nvCxnSpPr>
        <p:spPr>
          <a:xfrm flipH="1">
            <a:off x="6588224" y="3753036"/>
            <a:ext cx="226876" cy="57606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29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afzender</a:t>
            </a:r>
          </a:p>
        </p:txBody>
      </p:sp>
      <p:pic>
        <p:nvPicPr>
          <p:cNvPr id="3" name="Afbeelding 2" descr="Afbeelding met tekst&#10;&#10;Automatisch gegenereerde beschrijving">
            <a:extLst>
              <a:ext uri="{FF2B5EF4-FFF2-40B4-BE49-F238E27FC236}">
                <a16:creationId xmlns:a16="http://schemas.microsoft.com/office/drawing/2014/main" id="{2D4DB4C1-34B2-4A37-A43C-4C1331B69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556792"/>
            <a:ext cx="7956376" cy="5109730"/>
          </a:xfrm>
          <a:prstGeom prst="rect">
            <a:avLst/>
          </a:prstGeom>
        </p:spPr>
      </p:pic>
      <p:sp>
        <p:nvSpPr>
          <p:cNvPr id="5" name="Tekstvak 2">
            <a:extLst>
              <a:ext uri="{FF2B5EF4-FFF2-40B4-BE49-F238E27FC236}">
                <a16:creationId xmlns:a16="http://schemas.microsoft.com/office/drawing/2014/main" id="{AAE9030E-46D3-43A9-BAE1-C648C170BDC5}"/>
              </a:ext>
            </a:extLst>
          </p:cNvPr>
          <p:cNvSpPr txBox="1">
            <a:spLocks noChangeArrowheads="1"/>
          </p:cNvSpPr>
          <p:nvPr/>
        </p:nvSpPr>
        <p:spPr bwMode="auto">
          <a:xfrm>
            <a:off x="1043608" y="2852936"/>
            <a:ext cx="3156675" cy="8409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Brush Script MT" panose="03060802040406070304" pitchFamily="66" charset="0"/>
                <a:ea typeface="Calibri"/>
                <a:cs typeface="Times New Roman"/>
              </a:rPr>
              <a:t>Fijne Kerstdagen en een gelukkig Nieuwjaar!</a:t>
            </a:r>
          </a:p>
          <a:p>
            <a:pPr>
              <a:lnSpc>
                <a:spcPct val="107000"/>
              </a:lnSpc>
              <a:spcAft>
                <a:spcPts val="800"/>
              </a:spcAft>
            </a:pPr>
            <a:endParaRPr lang="nl-NL" sz="2800" dirty="0">
              <a:latin typeface="Brush Script MT" panose="03060802040406070304" pitchFamily="66" charset="0"/>
              <a:ea typeface="Calibri"/>
              <a:cs typeface="Times New Roman"/>
            </a:endParaRPr>
          </a:p>
          <a:p>
            <a:pPr>
              <a:lnSpc>
                <a:spcPct val="107000"/>
              </a:lnSpc>
              <a:spcAft>
                <a:spcPts val="800"/>
              </a:spcAft>
            </a:pPr>
            <a:r>
              <a:rPr lang="nl-NL" sz="2800" dirty="0">
                <a:effectLst/>
                <a:latin typeface="Brush Script MT" panose="03060802040406070304" pitchFamily="66" charset="0"/>
                <a:ea typeface="Calibri"/>
                <a:cs typeface="Times New Roman"/>
              </a:rPr>
              <a:t>Groetjes van Senna en de school De Regenboog</a:t>
            </a:r>
            <a:endParaRPr lang="nl-NL" sz="1100" dirty="0">
              <a:effectLst/>
              <a:latin typeface="Brush Script MT" panose="03060802040406070304" pitchFamily="66" charset="0"/>
              <a:ea typeface="Calibri"/>
              <a:cs typeface="Times New Roman"/>
            </a:endParaRPr>
          </a:p>
        </p:txBody>
      </p:sp>
      <p:cxnSp>
        <p:nvCxnSpPr>
          <p:cNvPr id="8" name="Rechte verbindingslijn met pijl 7">
            <a:extLst>
              <a:ext uri="{FF2B5EF4-FFF2-40B4-BE49-F238E27FC236}">
                <a16:creationId xmlns:a16="http://schemas.microsoft.com/office/drawing/2014/main" id="{E0661B66-5D9C-4B9E-BCFD-EB974A1E1525}"/>
              </a:ext>
            </a:extLst>
          </p:cNvPr>
          <p:cNvCxnSpPr>
            <a:cxnSpLocks/>
          </p:cNvCxnSpPr>
          <p:nvPr/>
        </p:nvCxnSpPr>
        <p:spPr>
          <a:xfrm flipH="1">
            <a:off x="3131840" y="1164991"/>
            <a:ext cx="1440160" cy="333955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57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op de bus doen</a:t>
            </a:r>
          </a:p>
        </p:txBody>
      </p:sp>
      <p:pic>
        <p:nvPicPr>
          <p:cNvPr id="5" name="Afbeelding 4" descr="Afbeelding met tekst, binnen, oranje&#10;&#10;Automatisch gegenereerde beschrijving">
            <a:extLst>
              <a:ext uri="{FF2B5EF4-FFF2-40B4-BE49-F238E27FC236}">
                <a16:creationId xmlns:a16="http://schemas.microsoft.com/office/drawing/2014/main" id="{5210DF43-61F2-4AD8-9E4F-453E33956F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656528"/>
            <a:ext cx="7180849" cy="4796808"/>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sfeervol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sfeerloos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gezellig</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had mijn kaartje heel </a:t>
            </a:r>
            <a:r>
              <a:rPr lang="nl-NL" sz="2400" i="1" u="sng" dirty="0">
                <a:solidFill>
                  <a:srgbClr val="387038"/>
                </a:solidFill>
                <a:latin typeface="Century Gothic" panose="020B0502020202020204" pitchFamily="34" charset="0"/>
                <a:ea typeface="Calibri"/>
                <a:cs typeface="Times New Roman"/>
              </a:rPr>
              <a:t>sfeervol</a:t>
            </a:r>
            <a:r>
              <a:rPr lang="nl-NL" sz="2400" i="1" dirty="0">
                <a:solidFill>
                  <a:srgbClr val="387038"/>
                </a:solidFill>
                <a:latin typeface="Century Gothic" panose="020B0502020202020204" pitchFamily="34" charset="0"/>
                <a:ea typeface="Calibri"/>
                <a:cs typeface="Times New Roman"/>
              </a:rPr>
              <a:t> gemaakt.</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zonder sfeer,</a:t>
            </a:r>
            <a:r>
              <a:rPr lang="nl-NL" sz="2800" dirty="0">
                <a:latin typeface="Century Gothic" panose="020B0502020202020204" pitchFamily="34" charset="0"/>
                <a:ea typeface="Calibri"/>
                <a:cs typeface="Times New Roman"/>
              </a:rPr>
              <a:t> saai, ongezellig</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keuken is nogal </a:t>
            </a:r>
            <a:r>
              <a:rPr lang="nl-NL" sz="2400" i="1" u="sng" dirty="0">
                <a:solidFill>
                  <a:srgbClr val="387038"/>
                </a:solidFill>
                <a:effectLst/>
                <a:latin typeface="Century Gothic" panose="020B0502020202020204" pitchFamily="34" charset="0"/>
                <a:ea typeface="Calibri"/>
                <a:cs typeface="Times New Roman"/>
              </a:rPr>
              <a:t>sfeerloos</a:t>
            </a:r>
            <a:r>
              <a:rPr lang="nl-NL" sz="2400" i="1" dirty="0">
                <a:solidFill>
                  <a:srgbClr val="387038"/>
                </a:solidFill>
                <a:effectLst/>
                <a:latin typeface="Century Gothic" panose="020B0502020202020204" pitchFamily="34" charset="0"/>
                <a:ea typeface="Calibri"/>
                <a:cs typeface="Times New Roman"/>
              </a:rPr>
              <a:t> ingericht.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descr="Afbeelding met tekst, visitekaartje&#10;&#10;Automatisch gegenereerde beschrijving">
            <a:extLst>
              <a:ext uri="{FF2B5EF4-FFF2-40B4-BE49-F238E27FC236}">
                <a16:creationId xmlns:a16="http://schemas.microsoft.com/office/drawing/2014/main" id="{3673DFE7-2E66-426A-A8D9-736C6A31D6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292" y="2276060"/>
            <a:ext cx="3791433" cy="2790495"/>
          </a:xfrm>
          <a:prstGeom prst="rect">
            <a:avLst/>
          </a:prstGeom>
        </p:spPr>
      </p:pic>
      <p:pic>
        <p:nvPicPr>
          <p:cNvPr id="3" name="Afbeelding 2" descr="Afbeelding met binnen, muur, vloer, plafond&#10;&#10;Automatisch gegenereerde beschrijving">
            <a:extLst>
              <a:ext uri="{FF2B5EF4-FFF2-40B4-BE49-F238E27FC236}">
                <a16:creationId xmlns:a16="http://schemas.microsoft.com/office/drawing/2014/main" id="{A96A902D-95AF-4B8D-A8FA-C7E538953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8796" y="2564904"/>
            <a:ext cx="3749668" cy="250477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0466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kant-en-klaar</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61495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bouwpakket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zo gemaakt dat je het meteen kunt gebruiken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dirty="0">
                <a:effectLst/>
                <a:latin typeface="Trebuchet MS"/>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kaarten zijn </a:t>
            </a:r>
            <a:r>
              <a:rPr lang="nl-NL" sz="2400" i="1" u="sng" dirty="0">
                <a:solidFill>
                  <a:srgbClr val="387038"/>
                </a:solidFill>
                <a:latin typeface="Century Gothic" panose="020B0502020202020204" pitchFamily="34" charset="0"/>
                <a:ea typeface="Calibri"/>
                <a:cs typeface="Times New Roman"/>
              </a:rPr>
              <a:t>kant-en-klaar</a:t>
            </a:r>
            <a:r>
              <a:rPr lang="nl-NL" sz="2400" i="1" dirty="0">
                <a:solidFill>
                  <a:srgbClr val="387038"/>
                </a:solidFill>
                <a:latin typeface="Century Gothic" panose="020B0502020202020204" pitchFamily="34" charset="0"/>
                <a:ea typeface="Calibri"/>
                <a:cs typeface="Times New Roman"/>
              </a:rPr>
              <a:t> in de winkel gekocht.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doos met onderdelen waar men zelf een apparaat mee kan samenstellen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3200" dirty="0">
                <a:effectLst/>
                <a:latin typeface="Trebuchet MS"/>
                <a:ea typeface="Calibri"/>
                <a:cs typeface="Times New Roman"/>
              </a:rPr>
              <a:t> </a:t>
            </a:r>
            <a:endParaRPr lang="nl-NL" sz="12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Met dit </a:t>
            </a:r>
            <a:r>
              <a:rPr lang="nl-NL" sz="2400" i="1" u="sng" dirty="0">
                <a:solidFill>
                  <a:srgbClr val="387038"/>
                </a:solidFill>
                <a:effectLst/>
                <a:latin typeface="Century Gothic" panose="020B0502020202020204" pitchFamily="34" charset="0"/>
                <a:ea typeface="Calibri"/>
                <a:cs typeface="Times New Roman"/>
              </a:rPr>
              <a:t>bouwpakket</a:t>
            </a:r>
            <a:r>
              <a:rPr lang="nl-NL" sz="2400" i="1" dirty="0">
                <a:solidFill>
                  <a:srgbClr val="387038"/>
                </a:solidFill>
                <a:effectLst/>
                <a:latin typeface="Century Gothic" panose="020B0502020202020204" pitchFamily="34" charset="0"/>
                <a:ea typeface="Calibri"/>
                <a:cs typeface="Times New Roman"/>
              </a:rPr>
              <a:t> kun je bijvoorbeeld een kerstman maken.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DA5785EF-2F44-4EEC-AFB9-B8F8A539F3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528" y="3140968"/>
            <a:ext cx="4040955" cy="1440160"/>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8FCCF880-9F6D-4C4D-88D5-74FEAE71EB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0112" y="3519264"/>
            <a:ext cx="2843808" cy="1421904"/>
          </a:xfrm>
          <a:prstGeom prst="rect">
            <a:avLst/>
          </a:prstGeom>
        </p:spPr>
      </p:pic>
      <p:sp>
        <p:nvSpPr>
          <p:cNvPr id="10" name="Tekstvak 2">
            <a:extLst>
              <a:ext uri="{FF2B5EF4-FFF2-40B4-BE49-F238E27FC236}">
                <a16:creationId xmlns:a16="http://schemas.microsoft.com/office/drawing/2014/main" id="{3370BDBA-D57E-4390-89FE-505EA5030856}"/>
              </a:ext>
            </a:extLst>
          </p:cNvPr>
          <p:cNvSpPr txBox="1">
            <a:spLocks noChangeArrowheads="1"/>
          </p:cNvSpPr>
          <p:nvPr/>
        </p:nvSpPr>
        <p:spPr bwMode="auto">
          <a:xfrm>
            <a:off x="5652120" y="175969"/>
            <a:ext cx="2187351" cy="8047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het</a:t>
            </a:r>
            <a:endParaRPr lang="nl-NL" sz="48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57500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31640" y="108924"/>
            <a:ext cx="2187351" cy="8047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op zijn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uiterlijk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niet eerder dan dat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Kerstkaarten verstuur je </a:t>
            </a:r>
            <a:r>
              <a:rPr lang="nl-NL" sz="2400" i="1" u="sng" dirty="0">
                <a:solidFill>
                  <a:srgbClr val="387038"/>
                </a:solidFill>
                <a:latin typeface="Century Gothic" panose="020B0502020202020204" pitchFamily="34" charset="0"/>
                <a:ea typeface="Calibri"/>
                <a:cs typeface="Times New Roman"/>
              </a:rPr>
              <a:t>op zijn vroegst</a:t>
            </a:r>
            <a:r>
              <a:rPr lang="nl-NL" sz="2400" i="1" dirty="0">
                <a:solidFill>
                  <a:srgbClr val="387038"/>
                </a:solidFill>
                <a:latin typeface="Century Gothic" panose="020B0502020202020204" pitchFamily="34" charset="0"/>
                <a:ea typeface="Calibri"/>
                <a:cs typeface="Times New Roman"/>
              </a:rPr>
              <a:t> vanaf begin december.</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op zijn laatst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We wilden de kaarten </a:t>
            </a:r>
            <a:r>
              <a:rPr lang="nl-NL" sz="2400" i="1" u="sng" dirty="0">
                <a:solidFill>
                  <a:srgbClr val="387038"/>
                </a:solidFill>
                <a:latin typeface="Century Gothic" panose="020B0502020202020204" pitchFamily="34" charset="0"/>
                <a:ea typeface="Calibri"/>
                <a:cs typeface="Times New Roman"/>
              </a:rPr>
              <a:t>uiterlijk</a:t>
            </a:r>
            <a:r>
              <a:rPr lang="nl-NL" sz="2400" i="1" dirty="0">
                <a:solidFill>
                  <a:srgbClr val="387038"/>
                </a:solidFill>
                <a:latin typeface="Century Gothic" panose="020B0502020202020204" pitchFamily="34" charset="0"/>
                <a:ea typeface="Calibri"/>
                <a:cs typeface="Times New Roman"/>
              </a:rPr>
              <a:t> de laatste dag voor de kerstvakantie versturen.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8" name="Tekstvak 2">
            <a:extLst>
              <a:ext uri="{FF2B5EF4-FFF2-40B4-BE49-F238E27FC236}">
                <a16:creationId xmlns:a16="http://schemas.microsoft.com/office/drawing/2014/main" id="{198FE55D-7D0A-4A72-B200-E126E7B98B5C}"/>
              </a:ext>
            </a:extLst>
          </p:cNvPr>
          <p:cNvSpPr txBox="1">
            <a:spLocks noChangeArrowheads="1"/>
          </p:cNvSpPr>
          <p:nvPr/>
        </p:nvSpPr>
        <p:spPr bwMode="auto">
          <a:xfrm>
            <a:off x="1259631" y="642649"/>
            <a:ext cx="2520281" cy="8047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vroegst</a:t>
            </a:r>
            <a:endParaRPr lang="nl-NL" sz="48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1C90A5FD-A532-4611-B56F-512E1F62CC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2204864"/>
            <a:ext cx="3696377" cy="2342579"/>
          </a:xfrm>
          <a:prstGeom prst="rect">
            <a:avLst/>
          </a:prstGeom>
        </p:spPr>
      </p:pic>
      <p:pic>
        <p:nvPicPr>
          <p:cNvPr id="10" name="Afbeelding 9">
            <a:extLst>
              <a:ext uri="{FF2B5EF4-FFF2-40B4-BE49-F238E27FC236}">
                <a16:creationId xmlns:a16="http://schemas.microsoft.com/office/drawing/2014/main" id="{D3584EDF-ABFF-41E3-980D-D0C52E2D2B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310" y="2303875"/>
            <a:ext cx="3528392" cy="2205245"/>
          </a:xfrm>
          <a:prstGeom prst="rect">
            <a:avLst/>
          </a:prstGeom>
        </p:spPr>
      </p:pic>
      <p:sp>
        <p:nvSpPr>
          <p:cNvPr id="16" name="Tekstvak 15">
            <a:extLst>
              <a:ext uri="{FF2B5EF4-FFF2-40B4-BE49-F238E27FC236}">
                <a16:creationId xmlns:a16="http://schemas.microsoft.com/office/drawing/2014/main" id="{7684F136-21A0-4B48-BE13-9B55CE05201D}"/>
              </a:ext>
            </a:extLst>
          </p:cNvPr>
          <p:cNvSpPr txBox="1"/>
          <p:nvPr/>
        </p:nvSpPr>
        <p:spPr>
          <a:xfrm>
            <a:off x="627310" y="4005064"/>
            <a:ext cx="1654810" cy="307777"/>
          </a:xfrm>
          <a:prstGeom prst="rect">
            <a:avLst/>
          </a:prstGeom>
          <a:noFill/>
        </p:spPr>
        <p:txBody>
          <a:bodyPr wrap="square" rtlCol="0">
            <a:spAutoFit/>
          </a:bodyPr>
          <a:lstStyle/>
          <a:p>
            <a:r>
              <a:rPr lang="nl-NL" sz="1400" dirty="0">
                <a:latin typeface="Aharoni" panose="02010803020104030203" pitchFamily="2" charset="-79"/>
                <a:cs typeface="Aharoni" panose="02010803020104030203" pitchFamily="2" charset="-79"/>
              </a:rPr>
              <a:t>Kerstvakantie</a:t>
            </a:r>
          </a:p>
        </p:txBody>
      </p:sp>
      <p:pic>
        <p:nvPicPr>
          <p:cNvPr id="17" name="Afbeelding 16">
            <a:extLst>
              <a:ext uri="{FF2B5EF4-FFF2-40B4-BE49-F238E27FC236}">
                <a16:creationId xmlns:a16="http://schemas.microsoft.com/office/drawing/2014/main" id="{A99D63C2-30E8-4A42-8589-32D85F7781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583" y="3129318"/>
            <a:ext cx="660403" cy="515466"/>
          </a:xfrm>
          <a:prstGeom prst="rect">
            <a:avLst/>
          </a:prstGeom>
        </p:spPr>
      </p:pic>
      <p:cxnSp>
        <p:nvCxnSpPr>
          <p:cNvPr id="18" name="Rechte verbindingslijn met pijl 17">
            <a:extLst>
              <a:ext uri="{FF2B5EF4-FFF2-40B4-BE49-F238E27FC236}">
                <a16:creationId xmlns:a16="http://schemas.microsoft.com/office/drawing/2014/main" id="{1C265501-37E6-4D3D-991A-D9A3877544B3}"/>
              </a:ext>
            </a:extLst>
          </p:cNvPr>
          <p:cNvCxnSpPr>
            <a:cxnSpLocks/>
          </p:cNvCxnSpPr>
          <p:nvPr/>
        </p:nvCxnSpPr>
        <p:spPr>
          <a:xfrm flipH="1">
            <a:off x="1034829" y="2876604"/>
            <a:ext cx="144016" cy="3240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5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611560" y="110998"/>
            <a:ext cx="3555503" cy="8006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alles uit de</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607496" y="110998"/>
            <a:ext cx="4536504" cy="8006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er met de pet</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er alles aan doen wat je kunt </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Century Gothic" panose="020B0502020202020204" pitchFamily="34" charset="0"/>
                <a:ea typeface="Calibri"/>
                <a:cs typeface="Times New Roman"/>
              </a:rPr>
              <a:t>Ik had alles </a:t>
            </a:r>
            <a:r>
              <a:rPr lang="nl-NL" sz="2400" i="1" u="sng" dirty="0">
                <a:solidFill>
                  <a:srgbClr val="387038"/>
                </a:solidFill>
                <a:latin typeface="Century Gothic" panose="020B0502020202020204" pitchFamily="34" charset="0"/>
                <a:ea typeface="Calibri"/>
                <a:cs typeface="Times New Roman"/>
              </a:rPr>
              <a:t>uit de kast getrokken</a:t>
            </a:r>
            <a:r>
              <a:rPr lang="nl-NL" sz="2400" i="1" dirty="0">
                <a:solidFill>
                  <a:srgbClr val="387038"/>
                </a:solidFill>
                <a:latin typeface="Century Gothic" panose="020B0502020202020204" pitchFamily="34" charset="0"/>
                <a:ea typeface="Calibri"/>
                <a:cs typeface="Times New Roman"/>
              </a:rPr>
              <a:t> om er een mooie kaart van te maken.</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een taak bijzonder slordig uitvoeren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Ik heb </a:t>
            </a:r>
            <a:r>
              <a:rPr lang="nl-NL" sz="2400" i="1" u="sng" dirty="0">
                <a:solidFill>
                  <a:srgbClr val="387038"/>
                </a:solidFill>
                <a:effectLst/>
                <a:latin typeface="Century Gothic" panose="020B0502020202020204" pitchFamily="34" charset="0"/>
                <a:ea typeface="Calibri"/>
                <a:cs typeface="Times New Roman"/>
              </a:rPr>
              <a:t>er</a:t>
            </a:r>
            <a:r>
              <a:rPr lang="nl-NL" sz="2400" i="1" dirty="0">
                <a:solidFill>
                  <a:srgbClr val="387038"/>
                </a:solidFill>
                <a:effectLst/>
                <a:latin typeface="Century Gothic" panose="020B0502020202020204" pitchFamily="34" charset="0"/>
                <a:ea typeface="Calibri"/>
                <a:cs typeface="Times New Roman"/>
              </a:rPr>
              <a:t> tijdens dit proefwerk </a:t>
            </a:r>
            <a:r>
              <a:rPr lang="nl-NL" sz="2400" i="1" u="sng" dirty="0">
                <a:solidFill>
                  <a:srgbClr val="387038"/>
                </a:solidFill>
                <a:effectLst/>
                <a:latin typeface="Century Gothic" panose="020B0502020202020204" pitchFamily="34" charset="0"/>
                <a:ea typeface="Calibri"/>
                <a:cs typeface="Times New Roman"/>
              </a:rPr>
              <a:t>met de pet naar gegooid</a:t>
            </a:r>
            <a:r>
              <a:rPr lang="nl-NL" sz="2400" i="1" dirty="0">
                <a:solidFill>
                  <a:srgbClr val="387038"/>
                </a:solidFill>
                <a:effectLst/>
                <a:latin typeface="Century Gothic" panose="020B0502020202020204" pitchFamily="34" charset="0"/>
                <a:ea typeface="Calibri"/>
                <a:cs typeface="Times New Roman"/>
              </a:rPr>
              <a:t> en een onvoldoende gehaald.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8" name="Tekstvak 2">
            <a:extLst>
              <a:ext uri="{FF2B5EF4-FFF2-40B4-BE49-F238E27FC236}">
                <a16:creationId xmlns:a16="http://schemas.microsoft.com/office/drawing/2014/main" id="{396C9C0A-E1D6-4BFA-8AF3-98D5E0D0A03D}"/>
              </a:ext>
            </a:extLst>
          </p:cNvPr>
          <p:cNvSpPr txBox="1">
            <a:spLocks noChangeArrowheads="1"/>
          </p:cNvSpPr>
          <p:nvPr/>
        </p:nvSpPr>
        <p:spPr bwMode="auto">
          <a:xfrm>
            <a:off x="4620032" y="657816"/>
            <a:ext cx="4536504" cy="8006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naar gooien</a:t>
            </a:r>
            <a:endParaRPr lang="nl-NL" sz="4400" dirty="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3DC87FD3-543F-42E1-83FF-B6FBC29E237B}"/>
              </a:ext>
            </a:extLst>
          </p:cNvPr>
          <p:cNvSpPr txBox="1">
            <a:spLocks noChangeArrowheads="1"/>
          </p:cNvSpPr>
          <p:nvPr/>
        </p:nvSpPr>
        <p:spPr bwMode="auto">
          <a:xfrm>
            <a:off x="519729" y="674624"/>
            <a:ext cx="3908255" cy="8006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kast trekken</a:t>
            </a:r>
            <a:endParaRPr lang="nl-NL" sz="4800" dirty="0">
              <a:effectLst/>
              <a:latin typeface="Century Gothic" panose="020B0502020202020204" pitchFamily="34" charset="0"/>
              <a:ea typeface="Calibri"/>
              <a:cs typeface="Times New Roman"/>
            </a:endParaRPr>
          </a:p>
        </p:txBody>
      </p:sp>
      <p:pic>
        <p:nvPicPr>
          <p:cNvPr id="10" name="Afbeelding 9" descr="Afbeelding met tafel, binnen, persoon, eettafel&#10;&#10;Automatisch gegenereerde beschrijving">
            <a:extLst>
              <a:ext uri="{FF2B5EF4-FFF2-40B4-BE49-F238E27FC236}">
                <a16:creationId xmlns:a16="http://schemas.microsoft.com/office/drawing/2014/main" id="{152B0B0D-7E01-45FC-926A-BA1538DCA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2580359"/>
            <a:ext cx="2779570" cy="1856753"/>
          </a:xfrm>
          <a:prstGeom prst="rect">
            <a:avLst/>
          </a:prstGeom>
        </p:spPr>
      </p:pic>
      <p:pic>
        <p:nvPicPr>
          <p:cNvPr id="3" name="Afbeelding 2" descr="Afbeelding met pijl&#10;&#10;Automatisch gegenereerde beschrijving">
            <a:extLst>
              <a:ext uri="{FF2B5EF4-FFF2-40B4-BE49-F238E27FC236}">
                <a16:creationId xmlns:a16="http://schemas.microsoft.com/office/drawing/2014/main" id="{84400E5E-42AA-4354-A97B-76E04DDD8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4088" y="2580359"/>
            <a:ext cx="2808311" cy="1875952"/>
          </a:xfrm>
          <a:prstGeom prst="rect">
            <a:avLst/>
          </a:prstGeom>
        </p:spPr>
      </p:pic>
    </p:spTree>
    <p:extLst>
      <p:ext uri="{BB962C8B-B14F-4D97-AF65-F5344CB8AC3E}">
        <p14:creationId xmlns:p14="http://schemas.microsoft.com/office/powerpoint/2010/main" val="141015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77908" y="50628"/>
            <a:ext cx="3915543" cy="9560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erg in trek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803774" y="50628"/>
            <a:ext cx="4072957" cy="9560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n</a:t>
            </a:r>
            <a:r>
              <a:rPr lang="nl-NL" sz="5900" b="1" dirty="0">
                <a:solidFill>
                  <a:srgbClr val="387038"/>
                </a:solidFill>
                <a:effectLst/>
                <a:latin typeface="Century Gothic" panose="020B0502020202020204" pitchFamily="34" charset="0"/>
                <a:ea typeface="Calibri"/>
                <a:cs typeface="Times New Roman"/>
              </a:rPr>
              <a:t>iet in trek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veel gedaan worden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a:t>
            </a:r>
            <a:r>
              <a:rPr lang="nl-NL" sz="2400" i="1" u="sng" dirty="0">
                <a:solidFill>
                  <a:srgbClr val="387038"/>
                </a:solidFill>
                <a:latin typeface="Century Gothic" panose="020B0502020202020204" pitchFamily="34" charset="0"/>
                <a:ea typeface="Calibri"/>
                <a:cs typeface="Times New Roman"/>
              </a:rPr>
              <a:t>is nu erg in trek</a:t>
            </a:r>
            <a:r>
              <a:rPr lang="nl-NL" sz="2400" i="1" dirty="0">
                <a:solidFill>
                  <a:srgbClr val="387038"/>
                </a:solidFill>
                <a:latin typeface="Century Gothic" panose="020B0502020202020204" pitchFamily="34" charset="0"/>
                <a:ea typeface="Calibri"/>
                <a:cs typeface="Times New Roman"/>
              </a:rPr>
              <a:t> om kaartjes via internet te versturen.</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weinig gedaan worden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Het </a:t>
            </a:r>
            <a:r>
              <a:rPr lang="nl-NL" sz="2400" i="1" u="sng" dirty="0">
                <a:solidFill>
                  <a:srgbClr val="387038"/>
                </a:solidFill>
                <a:effectLst/>
                <a:latin typeface="Century Gothic" panose="020B0502020202020204" pitchFamily="34" charset="0"/>
                <a:ea typeface="Calibri"/>
                <a:cs typeface="Times New Roman"/>
              </a:rPr>
              <a:t>is nu niet in trek</a:t>
            </a:r>
            <a:r>
              <a:rPr lang="nl-NL" sz="2400" i="1" dirty="0">
                <a:solidFill>
                  <a:srgbClr val="387038"/>
                </a:solidFill>
                <a:effectLst/>
                <a:latin typeface="Century Gothic" panose="020B0502020202020204" pitchFamily="34" charset="0"/>
                <a:ea typeface="Calibri"/>
                <a:cs typeface="Times New Roman"/>
              </a:rPr>
              <a:t> om veel op reis te gaan door corona.</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8" name="Tekstvak 2">
            <a:extLst>
              <a:ext uri="{FF2B5EF4-FFF2-40B4-BE49-F238E27FC236}">
                <a16:creationId xmlns:a16="http://schemas.microsoft.com/office/drawing/2014/main" id="{01291CC5-A41E-44BA-BB14-FC4B0438899A}"/>
              </a:ext>
            </a:extLst>
          </p:cNvPr>
          <p:cNvSpPr txBox="1">
            <a:spLocks noChangeArrowheads="1"/>
          </p:cNvSpPr>
          <p:nvPr/>
        </p:nvSpPr>
        <p:spPr bwMode="auto">
          <a:xfrm>
            <a:off x="481857" y="619336"/>
            <a:ext cx="3915543" cy="9560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zijn</a:t>
            </a:r>
            <a:endParaRPr lang="nl-NL" sz="5900" dirty="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BB16654F-7459-4932-8838-F2F8C334230F}"/>
              </a:ext>
            </a:extLst>
          </p:cNvPr>
          <p:cNvSpPr txBox="1">
            <a:spLocks noChangeArrowheads="1"/>
          </p:cNvSpPr>
          <p:nvPr/>
        </p:nvSpPr>
        <p:spPr bwMode="auto">
          <a:xfrm>
            <a:off x="4981900" y="619336"/>
            <a:ext cx="3915543" cy="9560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zijn</a:t>
            </a:r>
            <a:endParaRPr lang="nl-NL" sz="59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CB0AAC0E-175D-4AF6-8358-11B8C7770D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510" y="2602921"/>
            <a:ext cx="3762997" cy="2160239"/>
          </a:xfrm>
          <a:prstGeom prst="rect">
            <a:avLst/>
          </a:prstGeom>
        </p:spPr>
      </p:pic>
      <p:pic>
        <p:nvPicPr>
          <p:cNvPr id="5" name="Afbeelding 4">
            <a:extLst>
              <a:ext uri="{FF2B5EF4-FFF2-40B4-BE49-F238E27FC236}">
                <a16:creationId xmlns:a16="http://schemas.microsoft.com/office/drawing/2014/main" id="{C4A02D74-CE4B-4189-897F-92D4A18C58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5916" y="2594583"/>
            <a:ext cx="3334516" cy="2174104"/>
          </a:xfrm>
          <a:prstGeom prst="rect">
            <a:avLst/>
          </a:prstGeom>
        </p:spPr>
      </p:pic>
    </p:spTree>
    <p:extLst>
      <p:ext uri="{BB962C8B-B14F-4D97-AF65-F5344CB8AC3E}">
        <p14:creationId xmlns:p14="http://schemas.microsoft.com/office/powerpoint/2010/main" val="355480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44624"/>
            <a:ext cx="9128770" cy="679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Afbeelding 15" descr="Afbeelding met tekst&#10;&#10;Automatisch gegenereerde beschrijving">
            <a:extLst>
              <a:ext uri="{FF2B5EF4-FFF2-40B4-BE49-F238E27FC236}">
                <a16:creationId xmlns:a16="http://schemas.microsoft.com/office/drawing/2014/main" id="{460AC8E7-E368-4D3D-AA8A-3EE0BCBCA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98" y="964351"/>
            <a:ext cx="7956376" cy="5109730"/>
          </a:xfrm>
          <a:prstGeom prst="rect">
            <a:avLst/>
          </a:prstGeom>
        </p:spPr>
      </p:pic>
      <p:sp>
        <p:nvSpPr>
          <p:cNvPr id="5" name="Text Box 14"/>
          <p:cNvSpPr txBox="1"/>
          <p:nvPr/>
        </p:nvSpPr>
        <p:spPr>
          <a:xfrm>
            <a:off x="4489761" y="696849"/>
            <a:ext cx="4176464" cy="6377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4355976" y="691411"/>
            <a:ext cx="440271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a:t>
            </a:r>
            <a:r>
              <a:rPr lang="nl-NL" sz="3600" dirty="0">
                <a:latin typeface="Century Gothic" panose="020B0502020202020204" pitchFamily="34" charset="0"/>
                <a:ea typeface="Calibri"/>
                <a:cs typeface="Times New Roman"/>
              </a:rPr>
              <a:t>geadresseerde</a:t>
            </a:r>
            <a:endParaRPr lang="nl-NL" sz="900" dirty="0">
              <a:effectLst/>
              <a:latin typeface="Century Gothic" panose="020B0502020202020204" pitchFamily="34" charset="0"/>
              <a:ea typeface="Calibri"/>
              <a:cs typeface="Times New Roman"/>
            </a:endParaRPr>
          </a:p>
        </p:txBody>
      </p:sp>
      <p:cxnSp>
        <p:nvCxnSpPr>
          <p:cNvPr id="10" name="Rechte verbindingslijn 9"/>
          <p:cNvCxnSpPr>
            <a:cxnSpLocks/>
          </p:cNvCxnSpPr>
          <p:nvPr/>
        </p:nvCxnSpPr>
        <p:spPr>
          <a:xfrm>
            <a:off x="6300192" y="1334592"/>
            <a:ext cx="0" cy="187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983143" y="5078061"/>
            <a:ext cx="298954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922809" y="5080375"/>
            <a:ext cx="304987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afzender</a:t>
            </a:r>
            <a:endParaRPr lang="nl-NL" sz="1050" dirty="0">
              <a:effectLst/>
              <a:latin typeface="Century Gothic" panose="020B0502020202020204" pitchFamily="34" charset="0"/>
              <a:ea typeface="Calibri"/>
              <a:cs typeface="Times New Roman"/>
            </a:endParaRPr>
          </a:p>
        </p:txBody>
      </p:sp>
      <p:cxnSp>
        <p:nvCxnSpPr>
          <p:cNvPr id="29" name="Rechte verbindingslijn 28"/>
          <p:cNvCxnSpPr>
            <a:cxnSpLocks/>
          </p:cNvCxnSpPr>
          <p:nvPr/>
        </p:nvCxnSpPr>
        <p:spPr>
          <a:xfrm flipH="1">
            <a:off x="2051720" y="4629614"/>
            <a:ext cx="396026" cy="44613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vak 2">
            <a:extLst>
              <a:ext uri="{FF2B5EF4-FFF2-40B4-BE49-F238E27FC236}">
                <a16:creationId xmlns:a16="http://schemas.microsoft.com/office/drawing/2014/main" id="{FA1ABB13-40B9-4805-961C-D8EEAF57D508}"/>
              </a:ext>
            </a:extLst>
          </p:cNvPr>
          <p:cNvSpPr txBox="1">
            <a:spLocks noChangeArrowheads="1"/>
          </p:cNvSpPr>
          <p:nvPr/>
        </p:nvSpPr>
        <p:spPr bwMode="auto">
          <a:xfrm>
            <a:off x="1077818" y="2083958"/>
            <a:ext cx="3156675" cy="8409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Brush Script MT" panose="03060802040406070304" pitchFamily="66" charset="0"/>
                <a:ea typeface="Calibri"/>
                <a:cs typeface="Times New Roman"/>
              </a:rPr>
              <a:t>Fijne Kerstdagen en een gelukkig Nieuwjaar!</a:t>
            </a:r>
          </a:p>
          <a:p>
            <a:pPr>
              <a:lnSpc>
                <a:spcPct val="107000"/>
              </a:lnSpc>
              <a:spcAft>
                <a:spcPts val="800"/>
              </a:spcAft>
            </a:pPr>
            <a:endParaRPr lang="nl-NL" sz="2800" dirty="0">
              <a:latin typeface="Brush Script MT" panose="03060802040406070304" pitchFamily="66" charset="0"/>
              <a:ea typeface="Calibri"/>
              <a:cs typeface="Times New Roman"/>
            </a:endParaRPr>
          </a:p>
          <a:p>
            <a:pPr>
              <a:lnSpc>
                <a:spcPct val="107000"/>
              </a:lnSpc>
              <a:spcAft>
                <a:spcPts val="800"/>
              </a:spcAft>
            </a:pPr>
            <a:r>
              <a:rPr lang="nl-NL" sz="2800" dirty="0">
                <a:effectLst/>
                <a:latin typeface="Brush Script MT" panose="03060802040406070304" pitchFamily="66" charset="0"/>
                <a:ea typeface="Calibri"/>
                <a:cs typeface="Times New Roman"/>
              </a:rPr>
              <a:t>Groetjes van Senna en de school De Regenboog</a:t>
            </a:r>
            <a:endParaRPr lang="nl-NL" sz="1100" dirty="0">
              <a:effectLst/>
              <a:latin typeface="Brush Script MT" panose="03060802040406070304" pitchFamily="66" charset="0"/>
              <a:ea typeface="Calibri"/>
              <a:cs typeface="Times New Roman"/>
            </a:endParaRPr>
          </a:p>
        </p:txBody>
      </p:sp>
      <p:sp>
        <p:nvSpPr>
          <p:cNvPr id="26" name="Text Box 14">
            <a:extLst>
              <a:ext uri="{FF2B5EF4-FFF2-40B4-BE49-F238E27FC236}">
                <a16:creationId xmlns:a16="http://schemas.microsoft.com/office/drawing/2014/main" id="{01EE1418-1711-4438-B689-386FDE141709}"/>
              </a:ext>
            </a:extLst>
          </p:cNvPr>
          <p:cNvSpPr txBox="1"/>
          <p:nvPr/>
        </p:nvSpPr>
        <p:spPr>
          <a:xfrm>
            <a:off x="983143" y="5751543"/>
            <a:ext cx="2580745" cy="7738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7" name="Tekstvak 2">
            <a:extLst>
              <a:ext uri="{FF2B5EF4-FFF2-40B4-BE49-F238E27FC236}">
                <a16:creationId xmlns:a16="http://schemas.microsoft.com/office/drawing/2014/main" id="{B21ECC0B-1F76-46E9-9F5B-230648451570}"/>
              </a:ext>
            </a:extLst>
          </p:cNvPr>
          <p:cNvSpPr txBox="1">
            <a:spLocks noChangeArrowheads="1"/>
          </p:cNvSpPr>
          <p:nvPr/>
        </p:nvSpPr>
        <p:spPr bwMode="auto">
          <a:xfrm>
            <a:off x="936671" y="5751542"/>
            <a:ext cx="338507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rPr>
              <a:t>wie de post heeft gestuurd</a:t>
            </a:r>
            <a:endParaRPr lang="nl-NL" sz="10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29F2756A-3636-4731-85AE-AFD3393DED53}"/>
              </a:ext>
            </a:extLst>
          </p:cNvPr>
          <p:cNvSpPr txBox="1">
            <a:spLocks noChangeArrowheads="1"/>
          </p:cNvSpPr>
          <p:nvPr/>
        </p:nvSpPr>
        <p:spPr bwMode="auto">
          <a:xfrm>
            <a:off x="5076056" y="3020062"/>
            <a:ext cx="3156675" cy="840986"/>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800" dirty="0">
                <a:latin typeface="Brush Script MT" panose="03060802040406070304" pitchFamily="66" charset="0"/>
                <a:ea typeface="Calibri"/>
                <a:cs typeface="Times New Roman"/>
              </a:rPr>
              <a:t>Mevrouw Snippe</a:t>
            </a:r>
          </a:p>
          <a:p>
            <a:pPr>
              <a:spcAft>
                <a:spcPts val="800"/>
              </a:spcAft>
            </a:pPr>
            <a:r>
              <a:rPr lang="nl-NL" sz="2800" dirty="0">
                <a:latin typeface="Brush Script MT" panose="03060802040406070304" pitchFamily="66" charset="0"/>
                <a:ea typeface="Calibri"/>
                <a:cs typeface="Times New Roman"/>
              </a:rPr>
              <a:t>Verpleeghuis De Appelhof</a:t>
            </a:r>
          </a:p>
          <a:p>
            <a:pPr>
              <a:spcAft>
                <a:spcPts val="800"/>
              </a:spcAft>
            </a:pPr>
            <a:r>
              <a:rPr lang="nl-NL" sz="2800" dirty="0">
                <a:effectLst/>
                <a:latin typeface="Brush Script MT" panose="03060802040406070304" pitchFamily="66" charset="0"/>
                <a:ea typeface="Calibri"/>
                <a:cs typeface="Times New Roman"/>
              </a:rPr>
              <a:t>Zenuwkade 96</a:t>
            </a:r>
          </a:p>
          <a:p>
            <a:pPr>
              <a:spcAft>
                <a:spcPts val="800"/>
              </a:spcAft>
            </a:pPr>
            <a:r>
              <a:rPr lang="nl-NL" sz="2800" dirty="0">
                <a:latin typeface="Brush Script MT" panose="03060802040406070304" pitchFamily="66" charset="0"/>
                <a:ea typeface="Calibri"/>
                <a:cs typeface="Times New Roman"/>
              </a:rPr>
              <a:t>8904 AW Assen</a:t>
            </a:r>
            <a:endParaRPr lang="nl-NL" sz="1100" dirty="0">
              <a:effectLst/>
              <a:latin typeface="Brush Script MT" panose="03060802040406070304" pitchFamily="66" charset="0"/>
              <a:ea typeface="Calibri"/>
              <a:cs typeface="Times New Roman"/>
            </a:endParaRPr>
          </a:p>
        </p:txBody>
      </p:sp>
      <p:sp>
        <p:nvSpPr>
          <p:cNvPr id="22" name="Text Box 14">
            <a:extLst>
              <a:ext uri="{FF2B5EF4-FFF2-40B4-BE49-F238E27FC236}">
                <a16:creationId xmlns:a16="http://schemas.microsoft.com/office/drawing/2014/main" id="{BB0EE5A7-DC80-4A38-A3E2-BD89D1824138}"/>
              </a:ext>
            </a:extLst>
          </p:cNvPr>
          <p:cNvSpPr txBox="1"/>
          <p:nvPr/>
        </p:nvSpPr>
        <p:spPr>
          <a:xfrm>
            <a:off x="4536233" y="1382042"/>
            <a:ext cx="2700063" cy="4899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5" name="Tekstvak 2">
            <a:extLst>
              <a:ext uri="{FF2B5EF4-FFF2-40B4-BE49-F238E27FC236}">
                <a16:creationId xmlns:a16="http://schemas.microsoft.com/office/drawing/2014/main" id="{E7510A7F-6E2E-4F65-8234-8FBCA613B20C}"/>
              </a:ext>
            </a:extLst>
          </p:cNvPr>
          <p:cNvSpPr txBox="1">
            <a:spLocks noChangeArrowheads="1"/>
          </p:cNvSpPr>
          <p:nvPr/>
        </p:nvSpPr>
        <p:spPr bwMode="auto">
          <a:xfrm>
            <a:off x="4489761" y="1382040"/>
            <a:ext cx="338507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rPr>
              <a:t>voor wie de post is</a:t>
            </a:r>
            <a:endParaRPr lang="nl-NL" sz="10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36913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51 – 15 december 2020</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gevoel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54888" y="3855356"/>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7998" y="3906996"/>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eenzaam</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709165" y="3816802"/>
            <a:ext cx="194464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609820" y="3845712"/>
            <a:ext cx="2143329"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pijn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vreugde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14307"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9687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dat wat je voelt</a:t>
            </a:r>
            <a:endParaRPr lang="nl-NL" sz="1100" dirty="0">
              <a:effectLst/>
              <a:latin typeface="Century Gothic" panose="020B0502020202020204" pitchFamily="34" charset="0"/>
              <a:ea typeface="Calibri"/>
              <a:cs typeface="Times New Roman"/>
            </a:endParaRPr>
          </a:p>
        </p:txBody>
      </p:sp>
      <p:pic>
        <p:nvPicPr>
          <p:cNvPr id="19" name="Afbeelding 18" descr="Afbeelding met persoon, binnen&#10;&#10;Automatisch gegenereerde beschrijving">
            <a:extLst>
              <a:ext uri="{FF2B5EF4-FFF2-40B4-BE49-F238E27FC236}">
                <a16:creationId xmlns:a16="http://schemas.microsoft.com/office/drawing/2014/main" id="{54F7C457-FC7D-490A-A7E3-4C0C0B1F08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809" y="4591072"/>
            <a:ext cx="2148749" cy="1435365"/>
          </a:xfrm>
          <a:prstGeom prst="rect">
            <a:avLst/>
          </a:prstGeom>
        </p:spPr>
      </p:pic>
      <p:pic>
        <p:nvPicPr>
          <p:cNvPr id="20" name="Afbeelding 19">
            <a:extLst>
              <a:ext uri="{FF2B5EF4-FFF2-40B4-BE49-F238E27FC236}">
                <a16:creationId xmlns:a16="http://schemas.microsoft.com/office/drawing/2014/main" id="{1E8C2C98-2325-4A51-8176-EE464D6BE9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4046" y="4597596"/>
            <a:ext cx="2111751" cy="1410650"/>
          </a:xfrm>
          <a:prstGeom prst="rect">
            <a:avLst/>
          </a:prstGeom>
        </p:spPr>
      </p:pic>
      <p:pic>
        <p:nvPicPr>
          <p:cNvPr id="21" name="Afbeelding 20">
            <a:extLst>
              <a:ext uri="{FF2B5EF4-FFF2-40B4-BE49-F238E27FC236}">
                <a16:creationId xmlns:a16="http://schemas.microsoft.com/office/drawing/2014/main" id="{3C6AE733-3256-444F-BC14-4D390E22AE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79912" y="4570299"/>
            <a:ext cx="1854312" cy="1424111"/>
          </a:xfrm>
          <a:prstGeom prst="rect">
            <a:avLst/>
          </a:prstGeom>
        </p:spPr>
      </p:pic>
      <p:sp>
        <p:nvSpPr>
          <p:cNvPr id="22" name="Text Box 14">
            <a:extLst>
              <a:ext uri="{FF2B5EF4-FFF2-40B4-BE49-F238E27FC236}">
                <a16:creationId xmlns:a16="http://schemas.microsoft.com/office/drawing/2014/main" id="{5DC33149-85B1-4FA3-905D-DB78D556B247}"/>
              </a:ext>
            </a:extLst>
          </p:cNvPr>
          <p:cNvSpPr txBox="1"/>
          <p:nvPr/>
        </p:nvSpPr>
        <p:spPr>
          <a:xfrm>
            <a:off x="454888" y="2999688"/>
            <a:ext cx="3057520" cy="8348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8" name="Tekstvak 2">
            <a:extLst>
              <a:ext uri="{FF2B5EF4-FFF2-40B4-BE49-F238E27FC236}">
                <a16:creationId xmlns:a16="http://schemas.microsoft.com/office/drawing/2014/main" id="{6D8005D2-22D7-4A34-9F50-DE8EDA664F42}"/>
              </a:ext>
            </a:extLst>
          </p:cNvPr>
          <p:cNvSpPr txBox="1">
            <a:spLocks noChangeArrowheads="1"/>
          </p:cNvSpPr>
          <p:nvPr/>
        </p:nvSpPr>
        <p:spPr bwMode="auto">
          <a:xfrm>
            <a:off x="434361" y="2984254"/>
            <a:ext cx="3057520" cy="8348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het gevoel dat je alleen bent</a:t>
            </a:r>
            <a:endParaRPr lang="nl-NL" sz="105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9288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rage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645025"/>
            <a:ext cx="2709970" cy="900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755054" y="3573017"/>
            <a:ext cx="2016746" cy="6036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kaartjes</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Pokémon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err="1">
                <a:effectLst/>
                <a:latin typeface="Century Gothic" panose="020B0502020202020204" pitchFamily="34" charset="0"/>
                <a:ea typeface="Calibri"/>
                <a:cs typeface="Times New Roman"/>
              </a:rPr>
              <a:t>Fortnite</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484294" cy="11521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7"/>
            <a:ext cx="2503476" cy="10265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dat erg populair is</a:t>
            </a:r>
            <a:endParaRPr lang="nl-NL" sz="1100" dirty="0">
              <a:effectLst/>
              <a:latin typeface="Century Gothic" panose="020B0502020202020204" pitchFamily="34" charset="0"/>
              <a:ea typeface="Calibri"/>
              <a:cs typeface="Times New Roman"/>
            </a:endParaRPr>
          </a:p>
        </p:txBody>
      </p:sp>
      <p:pic>
        <p:nvPicPr>
          <p:cNvPr id="17" name="Afbeelding 16" descr="Afbeelding met tekst, kantoorartikelen, visitekaartje&#10;&#10;Automatisch gegenereerde beschrijving">
            <a:extLst>
              <a:ext uri="{FF2B5EF4-FFF2-40B4-BE49-F238E27FC236}">
                <a16:creationId xmlns:a16="http://schemas.microsoft.com/office/drawing/2014/main" id="{5EB9F080-B1BB-47ED-90D8-98C3B494B3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4588088"/>
            <a:ext cx="2088232" cy="1390763"/>
          </a:xfrm>
          <a:prstGeom prst="rect">
            <a:avLst/>
          </a:prstGeom>
        </p:spPr>
      </p:pic>
      <p:sp>
        <p:nvSpPr>
          <p:cNvPr id="18" name="Tekstvak 2">
            <a:extLst>
              <a:ext uri="{FF2B5EF4-FFF2-40B4-BE49-F238E27FC236}">
                <a16:creationId xmlns:a16="http://schemas.microsoft.com/office/drawing/2014/main" id="{35AD01B7-89D6-4110-AA1F-E5D44768DB9C}"/>
              </a:ext>
            </a:extLst>
          </p:cNvPr>
          <p:cNvSpPr txBox="1">
            <a:spLocks noChangeArrowheads="1"/>
          </p:cNvSpPr>
          <p:nvPr/>
        </p:nvSpPr>
        <p:spPr bwMode="auto">
          <a:xfrm>
            <a:off x="755054" y="4013521"/>
            <a:ext cx="2016746" cy="6036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maken</a:t>
            </a:r>
            <a:endParaRPr lang="nl-NL" sz="3200" b="1" dirty="0">
              <a:effectLst/>
              <a:latin typeface="Century Gothic" panose="020B0502020202020204" pitchFamily="34" charset="0"/>
              <a:ea typeface="Calibri"/>
              <a:cs typeface="Times New Roman"/>
            </a:endParaRPr>
          </a:p>
        </p:txBody>
      </p:sp>
      <p:pic>
        <p:nvPicPr>
          <p:cNvPr id="3" name="Afbeelding 2" descr="Afbeelding met binnen, blauw, rit, carrousel&#10;&#10;Automatisch gegenereerde beschrijving">
            <a:extLst>
              <a:ext uri="{FF2B5EF4-FFF2-40B4-BE49-F238E27FC236}">
                <a16:creationId xmlns:a16="http://schemas.microsoft.com/office/drawing/2014/main" id="{34ED6D22-4135-4408-A8AD-1FB8ABB86D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8250" y="4617133"/>
            <a:ext cx="2088232" cy="1394939"/>
          </a:xfrm>
          <a:prstGeom prst="rect">
            <a:avLst/>
          </a:prstGeom>
        </p:spPr>
      </p:pic>
      <p:pic>
        <p:nvPicPr>
          <p:cNvPr id="19" name="Afbeelding 18" descr="Afbeelding met persoon, toekijken&#10;&#10;Automatisch gegenereerde beschrijving">
            <a:extLst>
              <a:ext uri="{FF2B5EF4-FFF2-40B4-BE49-F238E27FC236}">
                <a16:creationId xmlns:a16="http://schemas.microsoft.com/office/drawing/2014/main" id="{CF098077-150F-41D3-84D5-1D7FAEBDE5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01915" y="4617133"/>
            <a:ext cx="2086509" cy="1393788"/>
          </a:xfrm>
          <a:prstGeom prst="rect">
            <a:avLst/>
          </a:prstGeom>
        </p:spPr>
      </p:pic>
    </p:spTree>
    <p:extLst>
      <p:ext uri="{BB962C8B-B14F-4D97-AF65-F5344CB8AC3E}">
        <p14:creationId xmlns:p14="http://schemas.microsoft.com/office/powerpoint/2010/main" val="238427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6432530"/>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op de bus doen</a:t>
            </a:r>
            <a:endParaRPr lang="nl-NL" sz="8000" b="1" dirty="0">
              <a:solidFill>
                <a:prstClr val="black"/>
              </a:solidFill>
              <a:latin typeface="Century Gothic" panose="020B0502020202020204" pitchFamily="34" charset="0"/>
            </a:endParaRPr>
          </a:p>
          <a:p>
            <a:pPr fontAlgn="t"/>
            <a:r>
              <a:rPr lang="nl-NL" sz="4800" dirty="0">
                <a:solidFill>
                  <a:prstClr val="black"/>
                </a:solidFill>
                <a:latin typeface="Century Gothic" panose="020B0502020202020204" pitchFamily="34" charset="0"/>
              </a:rPr>
              <a:t>= in de oranje brievenbus stoppen, versturen via de post</a:t>
            </a:r>
          </a:p>
          <a:p>
            <a:pPr fontAlgn="t"/>
            <a:endParaRPr lang="nl-NL" sz="4800" dirty="0">
              <a:solidFill>
                <a:prstClr val="black"/>
              </a:solidFill>
              <a:latin typeface="Century Gothic" panose="020B0502020202020204" pitchFamily="34" charset="0"/>
            </a:endParaRPr>
          </a:p>
          <a:p>
            <a:pPr fontAlgn="t"/>
            <a:endParaRPr lang="nl-NL" sz="4800" dirty="0">
              <a:solidFill>
                <a:prstClr val="black"/>
              </a:solidFill>
              <a:latin typeface="Century Gothic" panose="020B0502020202020204" pitchFamily="34" charset="0"/>
            </a:endParaRPr>
          </a:p>
          <a:p>
            <a:pPr fontAlgn="t"/>
            <a:endParaRPr lang="nl-NL" sz="4800" dirty="0">
              <a:solidFill>
                <a:prstClr val="black"/>
              </a:solidFill>
              <a:latin typeface="Century Gothic" panose="020B0502020202020204" pitchFamily="34" charset="0"/>
            </a:endParaRPr>
          </a:p>
          <a:p>
            <a:pPr lvl="0"/>
            <a:endParaRPr lang="nl-NL" sz="3200" i="1" dirty="0">
              <a:solidFill>
                <a:srgbClr val="00B050"/>
              </a:solidFill>
              <a:latin typeface="Century Gothic" panose="020B0502020202020204" pitchFamily="34" charset="0"/>
            </a:endParaRPr>
          </a:p>
          <a:p>
            <a:pPr lvl="0"/>
            <a:r>
              <a:rPr lang="nl-NL" sz="3000" i="1" dirty="0">
                <a:solidFill>
                  <a:srgbClr val="00B050"/>
                </a:solidFill>
                <a:latin typeface="Century Gothic" panose="020B0502020202020204" pitchFamily="34" charset="0"/>
              </a:rPr>
              <a:t>Toen hebben we met de hele klas onze kaarten </a:t>
            </a:r>
            <a:r>
              <a:rPr lang="nl-NL" sz="3000" i="1" u="sng" dirty="0">
                <a:solidFill>
                  <a:srgbClr val="00B050"/>
                </a:solidFill>
                <a:latin typeface="Century Gothic" panose="020B0502020202020204" pitchFamily="34" charset="0"/>
              </a:rPr>
              <a:t>op de bus gedaan</a:t>
            </a:r>
            <a:r>
              <a:rPr lang="nl-NL" sz="3000" i="1" dirty="0">
                <a:solidFill>
                  <a:srgbClr val="00B050"/>
                </a:solidFill>
                <a:latin typeface="Century Gothic" panose="020B0502020202020204" pitchFamily="34" charset="0"/>
              </a:rPr>
              <a:t>.</a:t>
            </a:r>
            <a:endParaRPr lang="nl-NL" sz="3000" i="1" dirty="0">
              <a:solidFill>
                <a:prstClr val="black"/>
              </a:solidFill>
              <a:latin typeface="Century Gothic" panose="020B0502020202020204" pitchFamily="34" charset="0"/>
            </a:endParaRPr>
          </a:p>
        </p:txBody>
      </p:sp>
      <p:pic>
        <p:nvPicPr>
          <p:cNvPr id="6" name="Afbeelding 5" descr="Afbeelding met tekst, binnen, oranje&#10;&#10;Automatisch gegenereerde beschrijving">
            <a:extLst>
              <a:ext uri="{FF2B5EF4-FFF2-40B4-BE49-F238E27FC236}">
                <a16:creationId xmlns:a16="http://schemas.microsoft.com/office/drawing/2014/main" id="{9CAA55B0-C18B-46EA-B4B9-485E35D630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864" y="2632268"/>
            <a:ext cx="3940489" cy="2632247"/>
          </a:xfrm>
          <a:prstGeom prst="rect">
            <a:avLst/>
          </a:prstGeom>
        </p:spPr>
      </p:pic>
    </p:spTree>
    <p:extLst>
      <p:ext uri="{BB962C8B-B14F-4D97-AF65-F5344CB8AC3E}">
        <p14:creationId xmlns:p14="http://schemas.microsoft.com/office/powerpoint/2010/main" val="50133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6524863"/>
          </a:xfrm>
          <a:prstGeom prst="rect">
            <a:avLst/>
          </a:prstGeom>
          <a:noFill/>
        </p:spPr>
        <p:txBody>
          <a:bodyPr wrap="square" rtlCol="0">
            <a:spAutoFit/>
          </a:bodyPr>
          <a:lstStyle/>
          <a:p>
            <a:pPr fontAlgn="t"/>
            <a:r>
              <a:rPr lang="nl-NL" sz="6600" b="1" u="sng" dirty="0">
                <a:solidFill>
                  <a:prstClr val="black"/>
                </a:solidFill>
                <a:latin typeface="Century Gothic" panose="020B0502020202020204" pitchFamily="34" charset="0"/>
              </a:rPr>
              <a:t>het onbegonnen werk</a:t>
            </a:r>
            <a:endParaRPr lang="nl-NL" sz="6600" b="1" dirty="0">
              <a:solidFill>
                <a:prstClr val="black"/>
              </a:solidFill>
              <a:latin typeface="Century Gothic" panose="020B0502020202020204" pitchFamily="34" charset="0"/>
            </a:endParaRPr>
          </a:p>
          <a:p>
            <a:pPr fontAlgn="t"/>
            <a:r>
              <a:rPr lang="nl-NL" sz="4400" dirty="0">
                <a:solidFill>
                  <a:prstClr val="black"/>
                </a:solidFill>
                <a:latin typeface="Century Gothic" panose="020B0502020202020204" pitchFamily="34" charset="0"/>
              </a:rPr>
              <a:t>= iets waar je net zo goed niet aan kunt beginnen, omdat het te moeilijk of te veel is</a:t>
            </a:r>
          </a:p>
          <a:p>
            <a:pPr lvl="0"/>
            <a:endParaRPr lang="nl-NL" sz="3200" i="1" dirty="0">
              <a:solidFill>
                <a:srgbClr val="00B050"/>
              </a:solidFill>
              <a:latin typeface="Century Gothic" panose="020B0502020202020204" pitchFamily="34" charset="0"/>
            </a:endParaRPr>
          </a:p>
          <a:p>
            <a:pPr lvl="0"/>
            <a:endParaRPr lang="nl-NL" sz="3200" i="1" dirty="0">
              <a:solidFill>
                <a:srgbClr val="00B050"/>
              </a:solidFill>
              <a:latin typeface="Century Gothic" panose="020B0502020202020204" pitchFamily="34" charset="0"/>
            </a:endParaRPr>
          </a:p>
          <a:p>
            <a:pPr lvl="0"/>
            <a:endParaRPr lang="nl-NL" sz="3200" i="1" dirty="0">
              <a:solidFill>
                <a:srgbClr val="00B050"/>
              </a:solidFill>
              <a:latin typeface="Century Gothic" panose="020B0502020202020204" pitchFamily="34" charset="0"/>
            </a:endParaRPr>
          </a:p>
          <a:p>
            <a:pPr lvl="0"/>
            <a:endParaRPr lang="nl-NL" sz="3200" i="1" dirty="0">
              <a:solidFill>
                <a:srgbClr val="00B050"/>
              </a:solidFill>
              <a:latin typeface="Century Gothic" panose="020B0502020202020204" pitchFamily="34" charset="0"/>
            </a:endParaRPr>
          </a:p>
          <a:p>
            <a:pPr lvl="0"/>
            <a:endParaRPr lang="nl-NL" sz="3200" i="1" dirty="0">
              <a:solidFill>
                <a:srgbClr val="00B050"/>
              </a:solidFill>
              <a:latin typeface="Century Gothic" panose="020B0502020202020204" pitchFamily="34" charset="0"/>
            </a:endParaRPr>
          </a:p>
          <a:p>
            <a:pPr lvl="0"/>
            <a:r>
              <a:rPr lang="nl-NL" sz="3000" i="1" u="sng" dirty="0">
                <a:solidFill>
                  <a:srgbClr val="00B050"/>
                </a:solidFill>
                <a:latin typeface="Century Gothic" panose="020B0502020202020204" pitchFamily="34" charset="0"/>
              </a:rPr>
              <a:t>Het is onbegonnen werk</a:t>
            </a:r>
            <a:r>
              <a:rPr lang="nl-NL" sz="3000" i="1" dirty="0">
                <a:solidFill>
                  <a:srgbClr val="00B050"/>
                </a:solidFill>
                <a:latin typeface="Century Gothic" panose="020B0502020202020204" pitchFamily="34" charset="0"/>
              </a:rPr>
              <a:t> om alle eenzame mensen een kaart te sturen.</a:t>
            </a:r>
            <a:endParaRPr lang="nl-NL" sz="3000" i="1" dirty="0">
              <a:solidFill>
                <a:prstClr val="black"/>
              </a:solidFill>
              <a:latin typeface="Century Gothic" panose="020B0502020202020204" pitchFamily="34" charset="0"/>
            </a:endParaRPr>
          </a:p>
        </p:txBody>
      </p:sp>
      <p:pic>
        <p:nvPicPr>
          <p:cNvPr id="2" name="Afbeelding 1">
            <a:extLst>
              <a:ext uri="{FF2B5EF4-FFF2-40B4-BE49-F238E27FC236}">
                <a16:creationId xmlns:a16="http://schemas.microsoft.com/office/drawing/2014/main" id="{5E256A02-0313-4C3D-B7B0-5A79DABBB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7844" y="2911131"/>
            <a:ext cx="4047260" cy="2390077"/>
          </a:xfrm>
          <a:prstGeom prst="rect">
            <a:avLst/>
          </a:prstGeom>
        </p:spPr>
      </p:pic>
    </p:spTree>
    <p:extLst>
      <p:ext uri="{BB962C8B-B14F-4D97-AF65-F5344CB8AC3E}">
        <p14:creationId xmlns:p14="http://schemas.microsoft.com/office/powerpoint/2010/main" val="220916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eenzaam</a:t>
            </a:r>
          </a:p>
        </p:txBody>
      </p:sp>
      <p:pic>
        <p:nvPicPr>
          <p:cNvPr id="4" name="Afbeelding 3" descr="Afbeelding met persoon, binnen&#10;&#10;Automatisch gegenereerde beschrijving">
            <a:extLst>
              <a:ext uri="{FF2B5EF4-FFF2-40B4-BE49-F238E27FC236}">
                <a16:creationId xmlns:a16="http://schemas.microsoft.com/office/drawing/2014/main" id="{BE59EA22-732F-449E-B490-E907B8E18E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596545"/>
            <a:ext cx="7632848" cy="5098742"/>
          </a:xfrm>
          <a:prstGeom prst="rect">
            <a:avLst/>
          </a:prstGeom>
        </p:spPr>
      </p:pic>
    </p:spTree>
    <p:extLst>
      <p:ext uri="{BB962C8B-B14F-4D97-AF65-F5344CB8AC3E}">
        <p14:creationId xmlns:p14="http://schemas.microsoft.com/office/powerpoint/2010/main" val="368249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het onbegonnen werk</a:t>
            </a:r>
          </a:p>
        </p:txBody>
      </p:sp>
      <p:pic>
        <p:nvPicPr>
          <p:cNvPr id="9" name="Afbeelding 8">
            <a:extLst>
              <a:ext uri="{FF2B5EF4-FFF2-40B4-BE49-F238E27FC236}">
                <a16:creationId xmlns:a16="http://schemas.microsoft.com/office/drawing/2014/main" id="{15A19D46-DBD7-432B-881D-3A0E1F48CE6C}"/>
              </a:ext>
            </a:extLst>
          </p:cNvPr>
          <p:cNvPicPr>
            <a:picLocks noChangeAspect="1"/>
          </p:cNvPicPr>
          <p:nvPr/>
        </p:nvPicPr>
        <p:blipFill>
          <a:blip r:embed="rId3"/>
          <a:stretch>
            <a:fillRect/>
          </a:stretch>
        </p:blipFill>
        <p:spPr>
          <a:xfrm>
            <a:off x="530145" y="3068960"/>
            <a:ext cx="8286750" cy="3552825"/>
          </a:xfrm>
          <a:prstGeom prst="rect">
            <a:avLst/>
          </a:prstGeom>
        </p:spPr>
      </p:pic>
      <p:pic>
        <p:nvPicPr>
          <p:cNvPr id="11" name="Afbeelding 10">
            <a:extLst>
              <a:ext uri="{FF2B5EF4-FFF2-40B4-BE49-F238E27FC236}">
                <a16:creationId xmlns:a16="http://schemas.microsoft.com/office/drawing/2014/main" id="{CDAF1816-D874-4C8D-B00B-7EEEE3DE4B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855301">
            <a:off x="2938298" y="1847921"/>
            <a:ext cx="1468247" cy="2120802"/>
          </a:xfrm>
          <a:prstGeom prst="rect">
            <a:avLst/>
          </a:prstGeom>
        </p:spPr>
      </p:pic>
      <p:pic>
        <p:nvPicPr>
          <p:cNvPr id="13" name="Afbeelding 12">
            <a:extLst>
              <a:ext uri="{FF2B5EF4-FFF2-40B4-BE49-F238E27FC236}">
                <a16:creationId xmlns:a16="http://schemas.microsoft.com/office/drawing/2014/main" id="{2753D7F4-6C76-4ED6-A604-371B3C661C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636382">
            <a:off x="393532" y="3008815"/>
            <a:ext cx="1154985" cy="1710167"/>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kant-en-klaar</a:t>
            </a:r>
          </a:p>
        </p:txBody>
      </p:sp>
      <p:pic>
        <p:nvPicPr>
          <p:cNvPr id="3" name="Afbeelding 2">
            <a:extLst>
              <a:ext uri="{FF2B5EF4-FFF2-40B4-BE49-F238E27FC236}">
                <a16:creationId xmlns:a16="http://schemas.microsoft.com/office/drawing/2014/main" id="{D31682FE-25F1-475F-895D-A7CBD0B478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528" y="2420888"/>
            <a:ext cx="8820472" cy="3143537"/>
          </a:xfrm>
          <a:prstGeom prst="rect">
            <a:avLst/>
          </a:prstGeom>
        </p:spPr>
      </p:pic>
    </p:spTree>
    <p:extLst>
      <p:ext uri="{BB962C8B-B14F-4D97-AF65-F5344CB8AC3E}">
        <p14:creationId xmlns:p14="http://schemas.microsoft.com/office/powerpoint/2010/main" val="238486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een rage</a:t>
            </a:r>
          </a:p>
        </p:txBody>
      </p:sp>
      <p:pic>
        <p:nvPicPr>
          <p:cNvPr id="4" name="Afbeelding 3" descr="Afbeelding met tekst, kantoorartikelen, visitekaartje&#10;&#10;Automatisch gegenereerde beschrijving">
            <a:extLst>
              <a:ext uri="{FF2B5EF4-FFF2-40B4-BE49-F238E27FC236}">
                <a16:creationId xmlns:a16="http://schemas.microsoft.com/office/drawing/2014/main" id="{8AC816B4-E83E-4E9A-A2F6-7C7D848DB4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556792"/>
            <a:ext cx="7272808" cy="4843692"/>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a:latin typeface="Century Gothic" panose="020B0502020202020204" pitchFamily="34" charset="0"/>
              </a:rPr>
              <a:t>erg in trek zijn</a:t>
            </a:r>
            <a:endParaRPr lang="nl-NL" sz="8000" b="1" u="sng" dirty="0">
              <a:latin typeface="Century Gothic" panose="020B0502020202020204" pitchFamily="34" charset="0"/>
            </a:endParaRPr>
          </a:p>
        </p:txBody>
      </p:sp>
      <p:pic>
        <p:nvPicPr>
          <p:cNvPr id="4" name="Afbeelding 3">
            <a:extLst>
              <a:ext uri="{FF2B5EF4-FFF2-40B4-BE49-F238E27FC236}">
                <a16:creationId xmlns:a16="http://schemas.microsoft.com/office/drawing/2014/main" id="{323BC917-1BE2-4D20-9B81-411014CA55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6" y="1368522"/>
            <a:ext cx="8857417" cy="5084813"/>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sfeervol</a:t>
            </a:r>
          </a:p>
        </p:txBody>
      </p:sp>
      <p:pic>
        <p:nvPicPr>
          <p:cNvPr id="3" name="Afbeelding 2" descr="Afbeelding met tekst, visitekaartje&#10;&#10;Automatisch gegenereerde beschrijving">
            <a:extLst>
              <a:ext uri="{FF2B5EF4-FFF2-40B4-BE49-F238E27FC236}">
                <a16:creationId xmlns:a16="http://schemas.microsoft.com/office/drawing/2014/main" id="{D6F546F0-3A99-47FA-8AA9-2FCE07C110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351754"/>
            <a:ext cx="7200800" cy="5299789"/>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alles uit de kast trekken</a:t>
            </a:r>
          </a:p>
        </p:txBody>
      </p:sp>
      <p:pic>
        <p:nvPicPr>
          <p:cNvPr id="4" name="Afbeelding 3" descr="Afbeelding met tafel, binnen, persoon, eettafel&#10;&#10;Automatisch gegenereerde beschrijving">
            <a:extLst>
              <a:ext uri="{FF2B5EF4-FFF2-40B4-BE49-F238E27FC236}">
                <a16:creationId xmlns:a16="http://schemas.microsoft.com/office/drawing/2014/main" id="{10B3F058-071B-47D8-ADC1-6237288AED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580359"/>
            <a:ext cx="6120680" cy="4088614"/>
          </a:xfrm>
          <a:prstGeom prst="rect">
            <a:avLst/>
          </a:prstGeom>
        </p:spPr>
      </p:pic>
    </p:spTree>
    <p:extLst>
      <p:ext uri="{BB962C8B-B14F-4D97-AF65-F5344CB8AC3E}">
        <p14:creationId xmlns:p14="http://schemas.microsoft.com/office/powerpoint/2010/main" val="42185137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26222</TotalTime>
  <Words>999</Words>
  <Application>Microsoft Office PowerPoint</Application>
  <PresentationFormat>Diavoorstelling (4:3)</PresentationFormat>
  <Paragraphs>235</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Aharoni</vt:lpstr>
      <vt:lpstr>Arial</vt:lpstr>
      <vt:lpstr>Brush Script MT</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Mariët</cp:lastModifiedBy>
  <cp:revision>4871</cp:revision>
  <cp:lastPrinted>2020-09-14T11:15:22Z</cp:lastPrinted>
  <dcterms:created xsi:type="dcterms:W3CDTF">2014-06-10T08:03:16Z</dcterms:created>
  <dcterms:modified xsi:type="dcterms:W3CDTF">2020-12-15T11:06:39Z</dcterms:modified>
</cp:coreProperties>
</file>