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1185" r:id="rId2"/>
    <p:sldId id="548" r:id="rId3"/>
    <p:sldId id="1196" r:id="rId4"/>
    <p:sldId id="1117" r:id="rId5"/>
    <p:sldId id="1106" r:id="rId6"/>
    <p:sldId id="1118" r:id="rId7"/>
    <p:sldId id="1119" r:id="rId8"/>
    <p:sldId id="1197" r:id="rId9"/>
    <p:sldId id="1188" r:id="rId10"/>
    <p:sldId id="934" r:id="rId11"/>
    <p:sldId id="263" r:id="rId12"/>
    <p:sldId id="273" r:id="rId13"/>
    <p:sldId id="1214" r:id="rId14"/>
    <p:sldId id="268" r:id="rId15"/>
    <p:sldId id="264" r:id="rId16"/>
    <p:sldId id="269" r:id="rId17"/>
    <p:sldId id="1213" r:id="rId18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111DA999-E7D2-4F2D-9803-822E117D492D}">
          <p14:sldIdLst>
            <p14:sldId id="1185"/>
            <p14:sldId id="548"/>
            <p14:sldId id="1196"/>
            <p14:sldId id="1117"/>
            <p14:sldId id="1106"/>
            <p14:sldId id="1118"/>
            <p14:sldId id="1119"/>
            <p14:sldId id="1197"/>
            <p14:sldId id="1188"/>
            <p14:sldId id="934"/>
            <p14:sldId id="263"/>
            <p14:sldId id="273"/>
            <p14:sldId id="1214"/>
            <p14:sldId id="268"/>
            <p14:sldId id="264"/>
            <p14:sldId id="269"/>
            <p14:sldId id="121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EDDB"/>
    <a:srgbClr val="D6F616"/>
    <a:srgbClr val="F4FAF4"/>
    <a:srgbClr val="EEF6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01" autoAdjust="0"/>
    <p:restoredTop sz="91297" autoAdjust="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24-11-2020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24-11-2020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populair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iets wat veel mensen leuk vinden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uitverkocht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niet meer te koop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 genoeg van hebben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 niet mee door willen gaan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eenvoudig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makkelijk, simpel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bestaan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 zijn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intelligent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slim, je begrijpt dingen heel snel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extra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meer dan normaal</a:t>
            </a:r>
          </a:p>
          <a:p>
            <a:pPr fontAlgn="t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324C48-528D-4071-BCB2-28EC11DB05EF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5044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324C48-528D-4071-BCB2-28EC11DB05EF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724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7124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Bron: </a:t>
            </a:r>
            <a:r>
              <a:rPr lang="nl-NL" dirty="0" smtClean="0"/>
              <a:t>www.ah.nl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6315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8795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32800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67571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32800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32800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24-11-2020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24-11-2020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24-11-2020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24-11-2020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24-11-2020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24-11-2020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24-11-2020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24-11-2020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24-11-2020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24-11-2020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24-11-2020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24-11-2020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0" indent="0" fontAlgn="t">
              <a:buNone/>
            </a:pPr>
            <a:r>
              <a:rPr lang="nl-NL" sz="2200" u="sng" dirty="0"/>
              <a:t>Semantisatieverhaal:</a:t>
            </a:r>
            <a:br>
              <a:rPr lang="nl-NL" sz="2200" u="sng" dirty="0"/>
            </a:br>
            <a:r>
              <a:rPr lang="nl-NL" sz="2200" dirty="0" smtClean="0"/>
              <a:t>Jullie </a:t>
            </a:r>
            <a:r>
              <a:rPr lang="nl-NL" sz="2200" dirty="0"/>
              <a:t>kennen ze vast wel. Voetbalplaatjes!</a:t>
            </a:r>
            <a:br>
              <a:rPr lang="nl-NL" sz="2200" dirty="0"/>
            </a:br>
            <a:r>
              <a:rPr lang="nl-NL" sz="2200" dirty="0"/>
              <a:t>Voetbalplaatjes </a:t>
            </a:r>
            <a:r>
              <a:rPr lang="nl-NL" sz="2200" b="1" u="sng" dirty="0"/>
              <a:t>bestaan</a:t>
            </a:r>
            <a:r>
              <a:rPr lang="nl-NL" sz="2200" dirty="0"/>
              <a:t> al vanaf 1970. Dit betekent dat ze </a:t>
            </a:r>
            <a:r>
              <a:rPr lang="nl-NL" sz="2200" b="1" i="1" dirty="0"/>
              <a:t>er </a:t>
            </a:r>
            <a:r>
              <a:rPr lang="nl-NL" sz="2200" dirty="0"/>
              <a:t>al 50 jaar</a:t>
            </a:r>
            <a:r>
              <a:rPr lang="nl-NL" sz="2200" b="1" i="1" dirty="0"/>
              <a:t> zijn</a:t>
            </a:r>
            <a:r>
              <a:rPr lang="nl-NL" sz="2200" dirty="0"/>
              <a:t>. En al </a:t>
            </a:r>
            <a:r>
              <a:rPr lang="nl-NL" sz="2200" dirty="0" smtClean="0"/>
              <a:t>50 </a:t>
            </a:r>
            <a:r>
              <a:rPr lang="nl-NL" sz="2200" dirty="0"/>
              <a:t>jaar sparen </a:t>
            </a:r>
            <a:r>
              <a:rPr lang="nl-NL" sz="2200" dirty="0" smtClean="0"/>
              <a:t>mensen deze </a:t>
            </a:r>
            <a:r>
              <a:rPr lang="nl-NL" sz="2200" dirty="0"/>
              <a:t>plaatjes. </a:t>
            </a:r>
            <a:r>
              <a:rPr lang="nl-NL" sz="2200" dirty="0" smtClean="0"/>
              <a:t>Het </a:t>
            </a:r>
            <a:r>
              <a:rPr lang="nl-NL" sz="2200" dirty="0"/>
              <a:t>verzamelen van voetbalplaatjes is dus altijd al </a:t>
            </a:r>
            <a:r>
              <a:rPr lang="nl-NL" sz="2200" b="1" u="sng" dirty="0"/>
              <a:t>populair</a:t>
            </a:r>
            <a:r>
              <a:rPr lang="nl-NL" sz="2200" dirty="0"/>
              <a:t> geweest. Populair betekent </a:t>
            </a:r>
            <a:r>
              <a:rPr lang="nl-NL" sz="2200" b="1" i="1" dirty="0"/>
              <a:t>iets wat veel mensen leuk vinden</a:t>
            </a:r>
            <a:r>
              <a:rPr lang="nl-NL" sz="2200" dirty="0"/>
              <a:t>. </a:t>
            </a:r>
            <a:r>
              <a:rPr lang="nl-NL" sz="2200" dirty="0" smtClean="0"/>
              <a:t>Je kunt voetbalplaatjes sparen in de supermarkt. Als je boodschappen doet, krijg je een voetbalplaatje. </a:t>
            </a:r>
            <a:r>
              <a:rPr lang="nl-NL" sz="2200" dirty="0"/>
              <a:t>Zo </a:t>
            </a:r>
            <a:r>
              <a:rPr lang="nl-NL" sz="2200" b="1" u="sng" dirty="0"/>
              <a:t>eenvoudig</a:t>
            </a:r>
            <a:r>
              <a:rPr lang="nl-NL" sz="2200" dirty="0"/>
              <a:t> is het. </a:t>
            </a:r>
            <a:r>
              <a:rPr lang="nl-NL" sz="2200" b="1" i="1" dirty="0"/>
              <a:t>Zo makkelijk, zo simpel. </a:t>
            </a:r>
            <a:r>
              <a:rPr lang="nl-NL" sz="2200" dirty="0"/>
              <a:t>Albert Heijn gaf </a:t>
            </a:r>
            <a:r>
              <a:rPr lang="nl-NL" sz="2200" dirty="0" smtClean="0"/>
              <a:t>in januari </a:t>
            </a:r>
            <a:r>
              <a:rPr lang="nl-NL" sz="2200" dirty="0"/>
              <a:t>van dit jaar voetbalplaatjes bij de boodschappen. </a:t>
            </a:r>
            <a:r>
              <a:rPr lang="nl-NL" sz="2200" dirty="0" smtClean="0"/>
              <a:t>Bij </a:t>
            </a:r>
            <a:r>
              <a:rPr lang="nl-NL" sz="2200" dirty="0"/>
              <a:t>iedere 10 euro kreeg je een zakje met 4 voetbalplaatjes. Er zijn vast veel ouders geweest die wat </a:t>
            </a:r>
            <a:r>
              <a:rPr lang="nl-NL" sz="2200" b="1" u="sng" dirty="0"/>
              <a:t>extra</a:t>
            </a:r>
            <a:r>
              <a:rPr lang="nl-NL" sz="2200" dirty="0"/>
              <a:t> boodschappen hebben gedaan. Die wat </a:t>
            </a:r>
            <a:r>
              <a:rPr lang="nl-NL" sz="2200" b="1" i="1" dirty="0"/>
              <a:t>meer dan normaal</a:t>
            </a:r>
            <a:r>
              <a:rPr lang="nl-NL" sz="2200" dirty="0"/>
              <a:t> hebben gekocht om aan die 10 euro te komen. Slim bedacht van Albert Heijn. Daar werken vast heel </a:t>
            </a:r>
            <a:r>
              <a:rPr lang="nl-NL" sz="2200" b="1" u="sng" dirty="0"/>
              <a:t>intelligente</a:t>
            </a:r>
            <a:r>
              <a:rPr lang="nl-NL" sz="2200" dirty="0"/>
              <a:t> mensen. Als je intelligent </a:t>
            </a:r>
            <a:r>
              <a:rPr lang="nl-NL" sz="2200" dirty="0" smtClean="0"/>
              <a:t>bent, </a:t>
            </a:r>
            <a:r>
              <a:rPr lang="nl-NL" sz="2200" dirty="0"/>
              <a:t>dan ben</a:t>
            </a:r>
            <a:r>
              <a:rPr lang="nl-NL" sz="2200" i="1" dirty="0"/>
              <a:t> </a:t>
            </a:r>
            <a:r>
              <a:rPr lang="nl-NL" sz="2200" dirty="0"/>
              <a:t>je</a:t>
            </a:r>
            <a:r>
              <a:rPr lang="nl-NL" sz="2200" i="1" dirty="0"/>
              <a:t> </a:t>
            </a:r>
            <a:r>
              <a:rPr lang="nl-NL" sz="2200" b="1" i="1" dirty="0"/>
              <a:t>slim, je begrijpt dingen heel snel. </a:t>
            </a:r>
            <a:r>
              <a:rPr lang="nl-NL" sz="2200" dirty="0"/>
              <a:t>Het album waar je de plaatjes in moet plakken moest je wel kopen. Het was niet duur maar deze albums zijn vaak snel </a:t>
            </a:r>
            <a:r>
              <a:rPr lang="nl-NL" sz="2200" b="1" u="sng" dirty="0"/>
              <a:t>uitverkocht</a:t>
            </a:r>
            <a:r>
              <a:rPr lang="nl-NL" sz="2200" dirty="0"/>
              <a:t>, </a:t>
            </a:r>
            <a:r>
              <a:rPr lang="nl-NL" sz="2200" b="1" i="1" dirty="0"/>
              <a:t>niet meer te koop. </a:t>
            </a:r>
            <a:r>
              <a:rPr lang="nl-NL" sz="2200" dirty="0"/>
              <a:t>En dat is natuurlijk balen. </a:t>
            </a:r>
            <a:r>
              <a:rPr lang="nl-NL" sz="2200" dirty="0" smtClean="0"/>
              <a:t>Sommige mensen proberen </a:t>
            </a:r>
            <a:r>
              <a:rPr lang="nl-NL" sz="2200" dirty="0"/>
              <a:t>dan nog een boek te kopen op Marktplaats of zo. Maar ik ken ook wel mensen die </a:t>
            </a:r>
            <a:r>
              <a:rPr lang="nl-NL" sz="2200" b="1" u="sng" dirty="0"/>
              <a:t>er genoeg van hebben</a:t>
            </a:r>
            <a:r>
              <a:rPr lang="nl-NL" sz="2200" dirty="0"/>
              <a:t>, die</a:t>
            </a:r>
            <a:r>
              <a:rPr lang="nl-NL" sz="2200" b="1" i="1" dirty="0"/>
              <a:t> er niet mee door willen gaan. </a:t>
            </a:r>
            <a:r>
              <a:rPr lang="nl-NL" sz="2200" dirty="0"/>
              <a:t>Wie van jullie heeft ook wel eens voetbalplaatjes verzameld</a:t>
            </a:r>
            <a:r>
              <a:rPr lang="nl-NL" sz="2200" dirty="0" smtClean="0"/>
              <a:t>?</a:t>
            </a: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3369066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1200" cap="none" spc="0" normalizeH="0" baseline="0" noProof="0" dirty="0">
                <a:ln>
                  <a:noFill/>
                </a:ln>
                <a:solidFill>
                  <a:srgbClr val="387038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Times New Roman"/>
              </a:rPr>
              <a:t>uitverkocht</a:t>
            </a:r>
            <a:endParaRPr kumimoji="0" lang="nl-NL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1200" cap="none" spc="0" normalizeH="0" baseline="0" noProof="0" dirty="0">
                <a:ln>
                  <a:noFill/>
                </a:ln>
                <a:solidFill>
                  <a:srgbClr val="387038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Times New Roman"/>
              </a:rPr>
              <a:t>op voorraad</a:t>
            </a:r>
            <a:endParaRPr kumimoji="0" lang="nl-NL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=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Times New Roman"/>
              </a:rPr>
              <a:t>niet meer te koop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 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srgbClr val="387038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Times New Roman"/>
              </a:rPr>
              <a:t>Het verzamelboek was al snel </a:t>
            </a:r>
            <a:r>
              <a:rPr kumimoji="0" lang="nl-NL" sz="2400" b="0" i="1" u="sng" strike="noStrike" kern="1200" cap="none" spc="0" normalizeH="0" baseline="0" noProof="0" dirty="0">
                <a:ln>
                  <a:noFill/>
                </a:ln>
                <a:solidFill>
                  <a:srgbClr val="387038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Times New Roman"/>
              </a:rPr>
              <a:t>uitverkocht</a:t>
            </a:r>
            <a:r>
              <a:rPr kumimoji="0" lang="nl-NL" sz="2400" b="0" i="1" strike="noStrike" kern="1200" cap="none" spc="0" normalizeH="0" baseline="0" noProof="0" dirty="0">
                <a:ln>
                  <a:noFill/>
                </a:ln>
                <a:solidFill>
                  <a:srgbClr val="387038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r>
              <a:rPr kumimoji="0" lang="nl-NL" sz="2400" b="0" i="1" strike="noStrike" kern="1200" cap="none" spc="0" normalizeH="0" baseline="0" noProof="0" dirty="0">
                <a:ln>
                  <a:noFill/>
                </a:ln>
                <a:solidFill>
                  <a:srgbClr val="387038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=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Times New Roman"/>
              </a:rPr>
              <a:t>ligt/staat klaar om te verkopen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srgbClr val="387038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Times New Roman"/>
              </a:rPr>
              <a:t>De winkel heeft nog veel tijdschriften </a:t>
            </a:r>
            <a:r>
              <a:rPr kumimoji="0" lang="nl-NL" sz="2400" b="0" i="1" u="sng" strike="noStrike" kern="1200" cap="none" spc="0" normalizeH="0" baseline="0" noProof="0" dirty="0">
                <a:ln>
                  <a:noFill/>
                </a:ln>
                <a:solidFill>
                  <a:srgbClr val="387038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Times New Roman"/>
              </a:rPr>
              <a:t>op voorraad</a:t>
            </a: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srgbClr val="387038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xmlns="" id="{59CB9A2B-7305-4152-9F0E-5FA479131CC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492896"/>
            <a:ext cx="3167791" cy="2438201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CC38AA12-F77F-4736-8E30-C2B1C69A559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2101" y="2628052"/>
            <a:ext cx="3579789" cy="23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1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900" b="1" i="0" u="none" strike="noStrike" kern="1200" cap="none" spc="0" normalizeH="0" baseline="0" noProof="0" dirty="0">
                <a:ln>
                  <a:noFill/>
                </a:ln>
                <a:solidFill>
                  <a:srgbClr val="387038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Times New Roman"/>
              </a:rPr>
              <a:t>eenvoudig</a:t>
            </a:r>
            <a:endParaRPr kumimoji="0" lang="nl-NL" sz="5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900" b="1" i="0" u="none" strike="noStrike" kern="1200" cap="none" spc="0" normalizeH="0" baseline="0" noProof="0" dirty="0">
                <a:ln>
                  <a:noFill/>
                </a:ln>
                <a:solidFill>
                  <a:srgbClr val="387038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Times New Roman"/>
              </a:rPr>
              <a:t>moeilijk</a:t>
            </a:r>
            <a:endParaRPr kumimoji="0" lang="nl-NL" sz="5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=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Times New Roman"/>
              </a:rPr>
              <a:t>makkelijk, simpel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srgbClr val="387038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Times New Roman"/>
              </a:rPr>
              <a:t>Voetbalplaatjes sparen is heel </a:t>
            </a:r>
            <a:r>
              <a:rPr kumimoji="0" lang="nl-NL" sz="2400" b="0" i="1" u="sng" strike="noStrike" kern="1200" cap="none" spc="0" normalizeH="0" baseline="0" noProof="0" dirty="0">
                <a:ln>
                  <a:noFill/>
                </a:ln>
                <a:solidFill>
                  <a:srgbClr val="387038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Times New Roman"/>
              </a:rPr>
              <a:t>eenvoudig</a:t>
            </a: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srgbClr val="387038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Times New Roman"/>
              </a:rPr>
              <a:t>. Je krijgt ze bij de kassa.</a:t>
            </a: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srgbClr val="387038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=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Times New Roman"/>
              </a:rPr>
              <a:t>ingewikkeld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srgbClr val="387038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Times New Roman"/>
              </a:rPr>
              <a:t>Een probleem oplossen is soms heel </a:t>
            </a:r>
            <a:r>
              <a:rPr kumimoji="0" lang="nl-NL" sz="2400" b="0" i="1" u="sng" strike="noStrike" kern="1200" cap="none" spc="0" normalizeH="0" baseline="0" noProof="0" dirty="0">
                <a:ln>
                  <a:noFill/>
                </a:ln>
                <a:solidFill>
                  <a:srgbClr val="387038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Times New Roman"/>
              </a:rPr>
              <a:t>moeilijk</a:t>
            </a: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srgbClr val="387038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A2CB22A6-3317-4426-A89C-6EEE711BEDE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8986" y="2420888"/>
            <a:ext cx="3404453" cy="227417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200" y="2140038"/>
            <a:ext cx="3505760" cy="2729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277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900" b="1" i="0" u="none" strike="noStrike" kern="1200" cap="none" spc="0" normalizeH="0" baseline="0" noProof="0" dirty="0">
                <a:ln>
                  <a:noFill/>
                </a:ln>
                <a:solidFill>
                  <a:srgbClr val="387038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Times New Roman"/>
              </a:rPr>
              <a:t>intelligent</a:t>
            </a:r>
            <a:endParaRPr kumimoji="0" lang="nl-NL" sz="5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900" b="1" i="0" u="none" strike="noStrike" kern="1200" cap="none" spc="0" normalizeH="0" baseline="0" noProof="0" dirty="0">
                <a:ln>
                  <a:noFill/>
                </a:ln>
                <a:solidFill>
                  <a:srgbClr val="387038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Times New Roman"/>
              </a:rPr>
              <a:t>onnozel</a:t>
            </a:r>
            <a:endParaRPr kumimoji="0" lang="nl-NL" sz="5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=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Times New Roman"/>
              </a:rPr>
              <a:t>slim, je begrijpt dingen heel snel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1" u="none" strike="noStrike" kern="1200" cap="none" spc="0" normalizeH="0" baseline="0" noProof="0" dirty="0" smtClean="0">
              <a:ln>
                <a:noFill/>
              </a:ln>
              <a:solidFill>
                <a:srgbClr val="387038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87038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Times New Roman"/>
              </a:rPr>
              <a:t>Een </a:t>
            </a: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srgbClr val="387038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Times New Roman"/>
              </a:rPr>
              <a:t>chimpansee is een </a:t>
            </a:r>
            <a:r>
              <a:rPr kumimoji="0" lang="nl-NL" sz="2400" b="0" i="1" u="sng" strike="noStrike" kern="1200" cap="none" spc="0" normalizeH="0" baseline="0" noProof="0" dirty="0">
                <a:ln>
                  <a:noFill/>
                </a:ln>
                <a:solidFill>
                  <a:srgbClr val="387038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Times New Roman"/>
              </a:rPr>
              <a:t>intelligent</a:t>
            </a: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srgbClr val="387038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Times New Roman"/>
              </a:rPr>
              <a:t> dier.</a:t>
            </a: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srgbClr val="387038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lvl="0">
              <a:lnSpc>
                <a:spcPct val="107000"/>
              </a:lnSpc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>
                <a:solidFill>
                  <a:prstClr val="black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wie niet goed kan denken en weinig snapt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 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lvl="0" algn="ctr">
              <a:lnSpc>
                <a:spcPct val="107000"/>
              </a:lnSpc>
              <a:defRPr/>
            </a:pPr>
            <a:r>
              <a:rPr kumimoji="0" lang="nl-NL" sz="2000" b="0" i="1" u="none" strike="noStrike" kern="1200" cap="none" spc="0" normalizeH="0" baseline="0" noProof="0" dirty="0">
                <a:ln>
                  <a:noFill/>
                </a:ln>
                <a:solidFill>
                  <a:srgbClr val="387038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Times New Roman"/>
              </a:rPr>
              <a:t>Deze Nieuw-Zeelandse kakapo is wat </a:t>
            </a:r>
            <a:r>
              <a:rPr kumimoji="0" lang="nl-NL" sz="2000" b="0" i="1" u="sng" strike="noStrike" kern="1200" cap="none" spc="0" normalizeH="0" baseline="0" noProof="0" dirty="0">
                <a:ln>
                  <a:noFill/>
                </a:ln>
                <a:solidFill>
                  <a:srgbClr val="387038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Times New Roman"/>
              </a:rPr>
              <a:t>onnozel</a:t>
            </a: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Hij vergeet regelmatig hoe zwaar hij is, waardoor hij bij het opstijgen neerploft. 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pic>
        <p:nvPicPr>
          <p:cNvPr id="17" name="Afbeelding 16" descr="Afbeelding met papegaai, vogel, zitten, klein&#10;&#10;Automatisch gegenereerde beschrijving">
            <a:extLst>
              <a:ext uri="{FF2B5EF4-FFF2-40B4-BE49-F238E27FC236}">
                <a16:creationId xmlns:a16="http://schemas.microsoft.com/office/drawing/2014/main" xmlns="" id="{4CE40D7A-F406-4F5B-BC47-95AEE4CE6DB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2616866"/>
            <a:ext cx="2672672" cy="1892253"/>
          </a:xfrm>
          <a:prstGeom prst="rect">
            <a:avLst/>
          </a:prstGeom>
        </p:spPr>
      </p:pic>
      <p:pic>
        <p:nvPicPr>
          <p:cNvPr id="3074" name="Picture 2" descr="C:\Users\Kosterm\Downloads\shutterstock_750090523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6"/>
          <a:stretch/>
        </p:blipFill>
        <p:spPr bwMode="auto">
          <a:xfrm>
            <a:off x="723330" y="2616868"/>
            <a:ext cx="2962804" cy="271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105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387038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Times New Roman"/>
              </a:rPr>
              <a:t>er genoeg van hebben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387038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Times New Roman"/>
              </a:rPr>
              <a:t>ergens geen genoeg van kunnen krijgen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=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Times New Roman"/>
              </a:rPr>
              <a:t>er niet mee door willen gaan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 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srgbClr val="387038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Times New Roman"/>
              </a:rPr>
              <a:t>Veel jongens </a:t>
            </a:r>
            <a:r>
              <a:rPr kumimoji="0" lang="nl-NL" sz="2400" b="0" i="1" u="sng" strike="noStrike" kern="1200" cap="none" spc="0" normalizeH="0" baseline="0" noProof="0" dirty="0">
                <a:ln>
                  <a:noFill/>
                </a:ln>
                <a:solidFill>
                  <a:srgbClr val="387038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Times New Roman"/>
              </a:rPr>
              <a:t>hebben er </a:t>
            </a: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srgbClr val="387038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Times New Roman"/>
              </a:rPr>
              <a:t>al snel </a:t>
            </a:r>
            <a:r>
              <a:rPr kumimoji="0" lang="nl-NL" sz="2400" b="0" i="1" u="sng" strike="noStrike" kern="1200" cap="none" spc="0" normalizeH="0" baseline="0" noProof="0" dirty="0">
                <a:ln>
                  <a:noFill/>
                </a:ln>
                <a:solidFill>
                  <a:srgbClr val="387038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Times New Roman"/>
              </a:rPr>
              <a:t>genoeg van</a:t>
            </a: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srgbClr val="387038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srgbClr val="387038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556792"/>
            <a:ext cx="424847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=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Times New Roman"/>
              </a:rPr>
              <a:t>iets steeds heel leuk blijven vinden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srgbClr val="387038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Times New Roman"/>
              </a:rPr>
              <a:t>Mijn buurmeisje </a:t>
            </a:r>
            <a:r>
              <a:rPr kumimoji="0" lang="nl-NL" sz="2400" b="0" i="1" u="sng" strike="noStrike" kern="1200" cap="none" spc="0" normalizeH="0" baseline="0" noProof="0" dirty="0">
                <a:ln>
                  <a:noFill/>
                </a:ln>
                <a:solidFill>
                  <a:srgbClr val="387038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Times New Roman"/>
              </a:rPr>
              <a:t>krijgt geen genoeg van</a:t>
            </a: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srgbClr val="387038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Times New Roman"/>
              </a:rPr>
              <a:t> het spelen met haar Barbies.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xmlns="" id="{E303312A-4C57-480D-B11B-C8181C1E85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2711872"/>
            <a:ext cx="1872208" cy="23215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E70B1DC2-A799-47C4-9B08-8E985D49691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4269" y="2564904"/>
            <a:ext cx="3151967" cy="21055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48489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127" y="72030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1520" y="4581128"/>
            <a:ext cx="2808311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131841" y="4005064"/>
            <a:ext cx="2808312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12160" y="3448040"/>
            <a:ext cx="2850773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86272" y="4527788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Times New Roman"/>
              </a:rPr>
              <a:t>minder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2966594" y="3898384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Times New Roman"/>
              </a:rPr>
              <a:t>normaal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5969699" y="3413368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Times New Roman"/>
              </a:rPr>
              <a:t>extra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392024" y="634309"/>
            <a:ext cx="5520178" cy="79248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1" u="none" strike="noStrike" kern="1200" cap="none" spc="0" normalizeH="0" baseline="0" noProof="0" dirty="0">
                <a:ln>
                  <a:noFill/>
                </a:ln>
                <a:solidFill>
                  <a:srgbClr val="387038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Times New Roman"/>
              </a:rPr>
              <a:t>Mijn moeder koopt soms wel iets </a:t>
            </a:r>
            <a:r>
              <a:rPr kumimoji="0" lang="nl-NL" sz="2000" b="0" i="1" u="sng" strike="noStrike" kern="1200" cap="none" spc="0" normalizeH="0" baseline="0" noProof="0" dirty="0">
                <a:ln>
                  <a:noFill/>
                </a:ln>
                <a:solidFill>
                  <a:srgbClr val="387038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Times New Roman"/>
              </a:rPr>
              <a:t>extra</a:t>
            </a:r>
            <a:r>
              <a:rPr kumimoji="0" lang="nl-NL" sz="2000" b="0" i="1" u="none" strike="noStrike" kern="1200" cap="none" spc="0" normalizeH="0" baseline="0" noProof="0" dirty="0">
                <a:ln>
                  <a:noFill/>
                </a:ln>
                <a:solidFill>
                  <a:srgbClr val="387038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Times New Roman"/>
              </a:rPr>
              <a:t>. Ik krijg dan meer zakjes met voetbalplaatjes.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343800" y="5335508"/>
            <a:ext cx="2716030" cy="130088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395535" y="5282168"/>
            <a:ext cx="2664295" cy="641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Times New Roman"/>
              </a:rPr>
              <a:t>= kleinere hoeveelheid dan normaal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3152113" y="4833970"/>
            <a:ext cx="2788039" cy="48999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3131840" y="4826902"/>
            <a:ext cx="2808312" cy="48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Times New Roman"/>
              </a:rPr>
              <a:t>= gewoon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6032433" y="4309312"/>
            <a:ext cx="2830499" cy="1026196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17" name="Tekstvak 2"/>
          <p:cNvSpPr txBox="1">
            <a:spLocks noChangeArrowheads="1"/>
          </p:cNvSpPr>
          <p:nvPr/>
        </p:nvSpPr>
        <p:spPr bwMode="auto">
          <a:xfrm>
            <a:off x="6012160" y="4302244"/>
            <a:ext cx="2664296" cy="979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Times New Roman"/>
              </a:rPr>
              <a:t>= meer dan normaal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xmlns="" id="{0FAEEA88-7DBD-4245-96E4-DB018700523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4130" y="613573"/>
            <a:ext cx="2152075" cy="2658087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410B743D-A858-48A0-8EC9-8E200DB54DD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4487" y="1311655"/>
            <a:ext cx="1685882" cy="2523775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xmlns="" id="{4C6E2509-EC4F-4818-9670-F1500EE53A1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366" y="1784046"/>
            <a:ext cx="2525266" cy="252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373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1200" cap="none" spc="0" normalizeH="0" baseline="0" noProof="0" dirty="0">
                <a:ln>
                  <a:noFill/>
                </a:ln>
                <a:solidFill>
                  <a:srgbClr val="387038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Times New Roman"/>
              </a:rPr>
              <a:t>populair</a:t>
            </a:r>
            <a:endParaRPr kumimoji="0" lang="nl-NL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1200" cap="none" spc="0" normalizeH="0" baseline="0" noProof="0" dirty="0">
                <a:ln>
                  <a:noFill/>
                </a:ln>
                <a:solidFill>
                  <a:srgbClr val="387038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Times New Roman"/>
              </a:rPr>
              <a:t>impopulair</a:t>
            </a:r>
            <a:endParaRPr kumimoji="0" lang="nl-NL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486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=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Times New Roman"/>
              </a:rPr>
              <a:t>iets wat veel mensen leuk vinden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srgbClr val="387038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Times New Roman"/>
              </a:rPr>
              <a:t>Voetbalplaatjes sparen is heel </a:t>
            </a:r>
            <a:r>
              <a:rPr kumimoji="0" lang="nl-NL" sz="2400" b="0" i="1" u="sng" strike="noStrike" kern="1200" cap="none" spc="0" normalizeH="0" baseline="0" noProof="0" dirty="0">
                <a:ln>
                  <a:noFill/>
                </a:ln>
                <a:solidFill>
                  <a:srgbClr val="387038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Times New Roman"/>
              </a:rPr>
              <a:t>populair</a:t>
            </a:r>
            <a:r>
              <a:rPr kumimoji="0" lang="nl-NL" sz="2400" b="0" i="1" strike="noStrike" kern="1200" cap="none" spc="0" normalizeH="0" baseline="0" noProof="0" dirty="0">
                <a:ln>
                  <a:noFill/>
                </a:ln>
                <a:solidFill>
                  <a:srgbClr val="387038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srgbClr val="387038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=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Times New Roman"/>
              </a:rPr>
              <a:t>niet geliefd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Calibri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1" u="none" strike="noStrike" kern="1200" cap="none" spc="0" normalizeH="0" baseline="0" noProof="0" dirty="0">
              <a:ln>
                <a:noFill/>
              </a:ln>
              <a:solidFill>
                <a:srgbClr val="387038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srgbClr val="387038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Times New Roman"/>
              </a:rPr>
              <a:t>Theelepeltjes verzamelen is </a:t>
            </a:r>
            <a:r>
              <a:rPr kumimoji="0" lang="nl-NL" sz="2400" b="0" i="1" u="sng" strike="noStrike" kern="1200" cap="none" spc="0" normalizeH="0" baseline="0" noProof="0" dirty="0">
                <a:ln>
                  <a:noFill/>
                </a:ln>
                <a:solidFill>
                  <a:srgbClr val="387038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Times New Roman"/>
              </a:rPr>
              <a:t>impopulair</a:t>
            </a: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srgbClr val="387038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Times New Roman"/>
              </a:rPr>
              <a:t> onder jonge mensen.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FA3315B3-0228-43EC-87E3-DC94C02B196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3492" y="2707585"/>
            <a:ext cx="3817008" cy="1442829"/>
          </a:xfrm>
          <a:prstGeom prst="rect">
            <a:avLst/>
          </a:prstGeom>
        </p:spPr>
      </p:pic>
      <p:pic>
        <p:nvPicPr>
          <p:cNvPr id="10" name="Picture 6" descr="C:\Users\Kosterm\Downloads\shutterstock_1667668624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5028" y="3364498"/>
            <a:ext cx="2987824" cy="179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Eredivisie voetbalplaatjes terug bij Albert Heijn - Marketing Report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27784" y="2636912"/>
            <a:ext cx="1625284" cy="100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193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xmlns="" id="{A6139820-A494-47BC-A2D9-1B0293EA53AC}"/>
              </a:ext>
            </a:extLst>
          </p:cNvPr>
          <p:cNvSpPr txBox="1"/>
          <p:nvPr/>
        </p:nvSpPr>
        <p:spPr>
          <a:xfrm>
            <a:off x="-67" y="29517"/>
            <a:ext cx="9180579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sz="8000" b="1" u="sng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bestaan</a:t>
            </a:r>
            <a:endParaRPr lang="nl-NL" sz="8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fontAlgn="t"/>
            <a:r>
              <a:rPr lang="nl-NL" sz="5400" dirty="0" smtClean="0">
                <a:latin typeface="Century Gothic" panose="020B0502020202020204" pitchFamily="34" charset="0"/>
              </a:rPr>
              <a:t>= er </a:t>
            </a:r>
            <a:r>
              <a:rPr lang="nl-NL" sz="5400" dirty="0">
                <a:latin typeface="Century Gothic" panose="020B0502020202020204" pitchFamily="34" charset="0"/>
              </a:rPr>
              <a:t>zijn</a:t>
            </a:r>
          </a:p>
          <a:p>
            <a:pPr fontAlgn="t"/>
            <a:endParaRPr lang="nl-NL" sz="16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/>
            <a:endParaRPr lang="nl-NL" sz="28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/>
            <a:endParaRPr lang="nl-NL" sz="28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/>
            <a:endParaRPr lang="nl-NL" sz="28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/>
            <a:endParaRPr lang="nl-NL" sz="28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/>
            <a:endParaRPr lang="nl-NL" sz="28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/>
            <a:endParaRPr lang="nl-NL" sz="28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/>
            <a:r>
              <a:rPr lang="nl-NL" sz="2800" i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Voetbalplaatjes </a:t>
            </a:r>
            <a:r>
              <a:rPr lang="nl-NL" sz="2800" i="1" u="sng" dirty="0">
                <a:solidFill>
                  <a:srgbClr val="00B050"/>
                </a:solidFill>
                <a:latin typeface="Century Gothic" panose="020B0502020202020204" pitchFamily="34" charset="0"/>
              </a:rPr>
              <a:t>bestaan</a:t>
            </a:r>
            <a:r>
              <a:rPr lang="nl-NL" sz="28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 al sinds 1970.</a:t>
            </a:r>
            <a:endParaRPr lang="nl-NL" sz="2800" i="1" u="sng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37CB5F26-953D-40DD-8924-B2B701E980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1656670"/>
            <a:ext cx="2909039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455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 dirty="0">
                <a:solidFill>
                  <a:srgbClr val="C00000"/>
                </a:solidFill>
              </a:rPr>
              <a:t>Week 48 – 24 november 2020</a:t>
            </a:r>
          </a:p>
          <a:p>
            <a:r>
              <a:rPr lang="nl-NL" dirty="0">
                <a:solidFill>
                  <a:srgbClr val="C00000"/>
                </a:solidFill>
              </a:rPr>
              <a:t>Niveau AA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</a:rPr>
              <a:t>Mariët Bolding-Koster</a:t>
            </a:r>
            <a:br>
              <a:rPr lang="nl-NL" sz="1100" i="1" dirty="0">
                <a:solidFill>
                  <a:srgbClr val="00B050"/>
                </a:solidFill>
              </a:rPr>
            </a:br>
            <a:r>
              <a:rPr lang="nl-NL" sz="1100" i="1" dirty="0">
                <a:solidFill>
                  <a:srgbClr val="00B050"/>
                </a:solidFill>
              </a:rPr>
              <a:t>Gerarda Das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</a:rPr>
              <a:t>Mandy Routledge</a:t>
            </a:r>
            <a:endParaRPr lang="nl-NL" sz="1100" i="1" dirty="0">
              <a:solidFill>
                <a:srgbClr val="00B050"/>
              </a:solidFill>
            </a:endParaRPr>
          </a:p>
          <a:p>
            <a:pPr algn="l"/>
            <a:r>
              <a:rPr lang="en-US" sz="1100" i="1" dirty="0">
                <a:solidFill>
                  <a:srgbClr val="00B050"/>
                </a:solidFill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52401" y="25814"/>
            <a:ext cx="9276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>
                <a:latin typeface="Century Gothic" panose="020B0502020202020204" pitchFamily="34" charset="0"/>
              </a:rPr>
              <a:t>bestaan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3777043" y="571754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DBEDDB"/>
                </a:solidFill>
              </a:rPr>
              <a:t>                            </a:t>
            </a:r>
            <a:r>
              <a:rPr lang="nl-NL" dirty="0" smtClean="0">
                <a:solidFill>
                  <a:srgbClr val="DBEDDB"/>
                </a:solidFill>
              </a:rPr>
              <a:t>www.ad.nl</a:t>
            </a:r>
            <a:endParaRPr lang="nl-NL" dirty="0">
              <a:solidFill>
                <a:srgbClr val="DBEDDB"/>
              </a:solidFill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xmlns="" id="{B1A80DF1-4CEF-4747-A990-BFED2CAB59C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2829" y="1559923"/>
            <a:ext cx="3997251" cy="415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515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52401" y="25814"/>
            <a:ext cx="9276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>
                <a:latin typeface="Century Gothic" panose="020B0502020202020204" pitchFamily="34" charset="0"/>
              </a:rPr>
              <a:t>populair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123728" y="31409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</a:t>
            </a:r>
          </a:p>
        </p:txBody>
      </p:sp>
      <p:pic>
        <p:nvPicPr>
          <p:cNvPr id="1030" name="Picture 6" descr="C:\Users\Kosterm\Downloads\shutterstock_166766862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326976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redivisie voetbalplaatjes terug bij Albert Heijn - Marketing Report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52120" y="95128"/>
            <a:ext cx="3123369" cy="193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008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35496" y="25814"/>
            <a:ext cx="106571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>
                <a:latin typeface="Century Gothic" panose="020B0502020202020204" pitchFamily="34" charset="0"/>
              </a:rPr>
              <a:t>eenvoudig</a:t>
            </a:r>
          </a:p>
        </p:txBody>
      </p:sp>
      <p:pic>
        <p:nvPicPr>
          <p:cNvPr id="1026" name="Picture 2" descr="C:\Users\Kosterm\Downloads\shutterstock_170881505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12" y="1298736"/>
            <a:ext cx="8259787" cy="550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Eredivisie voetbalplaatjes terug bij Albert Heijn - Marketing Report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25070" y="2989639"/>
            <a:ext cx="1296144" cy="80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ekromde PIJL-OMHOOG 3"/>
          <p:cNvSpPr/>
          <p:nvPr/>
        </p:nvSpPr>
        <p:spPr>
          <a:xfrm rot="11690283">
            <a:off x="1759397" y="1607082"/>
            <a:ext cx="2648487" cy="1229946"/>
          </a:xfrm>
          <a:prstGeom prst="curvedUpArrow">
            <a:avLst>
              <a:gd name="adj1" fmla="val 6438"/>
              <a:gd name="adj2" fmla="val 5079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594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35496" y="25814"/>
            <a:ext cx="9276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extra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123728" y="31409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04EF0A09-A0D3-42A2-89DE-2B299DC44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462" y="1226143"/>
            <a:ext cx="4305076" cy="531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289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9684568" y="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15570" y="42656"/>
            <a:ext cx="9276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>
                <a:latin typeface="Century Gothic" panose="020B0502020202020204" pitchFamily="34" charset="0"/>
              </a:rPr>
              <a:t>intelligent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E6BD0F93-6C6B-4809-82FE-7E6E31EB0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2204864"/>
            <a:ext cx="5408614" cy="3602137"/>
          </a:xfrm>
          <a:prstGeom prst="rect">
            <a:avLst/>
          </a:prstGeom>
        </p:spPr>
      </p:pic>
      <p:sp>
        <p:nvSpPr>
          <p:cNvPr id="7" name="Gedachtewolkje: wolk 6">
            <a:extLst>
              <a:ext uri="{FF2B5EF4-FFF2-40B4-BE49-F238E27FC236}">
                <a16:creationId xmlns:a16="http://schemas.microsoft.com/office/drawing/2014/main" xmlns="" id="{83AAA082-4492-4CC5-AF2D-BA6AA4CE7DA9}"/>
              </a:ext>
            </a:extLst>
          </p:cNvPr>
          <p:cNvSpPr/>
          <p:nvPr/>
        </p:nvSpPr>
        <p:spPr>
          <a:xfrm>
            <a:off x="91318" y="1477882"/>
            <a:ext cx="3304301" cy="2203145"/>
          </a:xfrm>
          <a:prstGeom prst="cloudCallout">
            <a:avLst>
              <a:gd name="adj1" fmla="val 67493"/>
              <a:gd name="adj2" fmla="val 1985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9" name="Picture 5" descr="Eredivisie voetbalplaatjes terug bij Albert Heijn - Marketing Report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0268" y="1895378"/>
            <a:ext cx="220282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65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52401" y="25814"/>
            <a:ext cx="9276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>
                <a:latin typeface="Century Gothic" panose="020B0502020202020204" pitchFamily="34" charset="0"/>
              </a:rPr>
              <a:t>uitverkocht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123728" y="31409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xmlns="" id="{61D0906A-8CE4-4213-9E1F-360B6C861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2204864"/>
            <a:ext cx="3580332" cy="281406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xmlns="" id="{DCD2E4E7-0F65-40AF-8DA3-F9E261421C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44396">
            <a:off x="1712730" y="3921497"/>
            <a:ext cx="6155390" cy="118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139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52401" y="25814"/>
            <a:ext cx="92760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>
                <a:latin typeface="Century Gothic" panose="020B0502020202020204" pitchFamily="34" charset="0"/>
              </a:rPr>
              <a:t>er genoeg van hebben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123728" y="31409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36548739-79E0-4B9F-8D65-042E0BAE6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2750636"/>
            <a:ext cx="4762500" cy="357187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4EB5FCAE-2B3B-4401-80B2-5B9907E4A3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89443">
            <a:off x="5174922" y="3285836"/>
            <a:ext cx="826080" cy="64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65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25834</TotalTime>
  <Words>210</Words>
  <Application>Microsoft Office PowerPoint</Application>
  <PresentationFormat>Diavoorstelling (4:3)</PresentationFormat>
  <Paragraphs>214</Paragraphs>
  <Slides>17</Slides>
  <Notes>11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18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Koninklijke Kentalis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Nieuwsbegrip</dc:title>
  <dc:creator>van der Plas</dc:creator>
  <cp:lastModifiedBy>Plas - Das, Gerarda van der</cp:lastModifiedBy>
  <cp:revision>4647</cp:revision>
  <cp:lastPrinted>2020-09-14T11:15:22Z</cp:lastPrinted>
  <dcterms:created xsi:type="dcterms:W3CDTF">2014-06-10T08:03:16Z</dcterms:created>
  <dcterms:modified xsi:type="dcterms:W3CDTF">2020-11-24T10:13:30Z</dcterms:modified>
</cp:coreProperties>
</file>