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1185" r:id="rId2"/>
    <p:sldId id="548" r:id="rId3"/>
    <p:sldId id="1196" r:id="rId4"/>
    <p:sldId id="1117" r:id="rId5"/>
    <p:sldId id="1106" r:id="rId6"/>
    <p:sldId id="1195" r:id="rId7"/>
    <p:sldId id="1118" r:id="rId8"/>
    <p:sldId id="1119" r:id="rId9"/>
    <p:sldId id="1197" r:id="rId10"/>
    <p:sldId id="1188" r:id="rId11"/>
    <p:sldId id="1163" r:id="rId12"/>
    <p:sldId id="1122" r:id="rId13"/>
    <p:sldId id="1121" r:id="rId14"/>
    <p:sldId id="934" r:id="rId15"/>
    <p:sldId id="1179" r:id="rId16"/>
    <p:sldId id="1180" r:id="rId17"/>
    <p:sldId id="1190" r:id="rId18"/>
    <p:sldId id="1200" r:id="rId19"/>
    <p:sldId id="1201" r:id="rId20"/>
    <p:sldId id="1198" r:id="rId21"/>
    <p:sldId id="1194" r:id="rId22"/>
    <p:sldId id="1191" r:id="rId23"/>
    <p:sldId id="1176" r:id="rId24"/>
    <p:sldId id="1202" r:id="rId25"/>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185"/>
            <p14:sldId id="548"/>
            <p14:sldId id="1196"/>
            <p14:sldId id="1117"/>
            <p14:sldId id="1106"/>
            <p14:sldId id="1195"/>
            <p14:sldId id="1118"/>
            <p14:sldId id="1119"/>
            <p14:sldId id="1197"/>
            <p14:sldId id="1188"/>
            <p14:sldId id="1163"/>
            <p14:sldId id="1122"/>
            <p14:sldId id="1121"/>
            <p14:sldId id="934"/>
            <p14:sldId id="1179"/>
            <p14:sldId id="1180"/>
            <p14:sldId id="1190"/>
            <p14:sldId id="1200"/>
            <p14:sldId id="1201"/>
            <p14:sldId id="1198"/>
            <p14:sldId id="1194"/>
            <p14:sldId id="1191"/>
            <p14:sldId id="1176"/>
            <p14:sldId id="120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F616"/>
    <a:srgbClr val="F4FAF4"/>
    <a:srgbClr val="DBEDDB"/>
    <a:srgbClr val="EEF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01" autoAdjust="0"/>
    <p:restoredTop sz="91297" autoAdjust="0"/>
  </p:normalViewPr>
  <p:slideViewPr>
    <p:cSldViewPr>
      <p:cViewPr varScale="1">
        <p:scale>
          <a:sx n="67" d="100"/>
          <a:sy n="67" d="100"/>
        </p:scale>
        <p:origin x="-134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27-10-2020</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27-10-2020</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1932800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4290937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1036314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88712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 </a:t>
            </a:r>
            <a:r>
              <a:rPr lang="nl-NL" dirty="0" err="1"/>
              <a:t>youtube</a:t>
            </a:r>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646315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4198795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932800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067571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932800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932800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27-10-2020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27-10-2020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27-10-2020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27-10-2020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27-10-2020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27-10-2020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27-10-2020</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27-10-2020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27-10-2020</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27-10-2020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27-10-2020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27-10-2020</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7.jpe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youtu.be/IvUU8joBb1Q"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a:buNone/>
            </a:pPr>
            <a:r>
              <a:rPr lang="nl-NL" sz="1900" u="sng" dirty="0"/>
              <a:t>Semantisatieverhaal:</a:t>
            </a:r>
            <a:br>
              <a:rPr lang="nl-NL" sz="1900" u="sng" dirty="0"/>
            </a:br>
            <a:r>
              <a:rPr lang="nl-NL" sz="1800" dirty="0"/>
              <a:t>Ik heb weer zo’n tof filmpje op internet gezien! Er is een muzikant die een heel speciaal muziekinstrument heeft gebouwd. Om geluid uit het muziekinstrument te krijgen rollen er </a:t>
            </a:r>
            <a:r>
              <a:rPr lang="nl-NL" sz="1800" b="1" u="sng" dirty="0"/>
              <a:t>constant</a:t>
            </a:r>
            <a:r>
              <a:rPr lang="nl-NL" sz="1800" dirty="0"/>
              <a:t> knikkers door het instrument. Constant betekent </a:t>
            </a:r>
            <a:r>
              <a:rPr lang="nl-NL" sz="1800" b="1" i="1" dirty="0"/>
              <a:t>steeds hetzelfde</a:t>
            </a:r>
            <a:r>
              <a:rPr lang="nl-NL" sz="1800" dirty="0"/>
              <a:t>. De knikkers vallen op verschillende dingen, en zo hoor je verschillende klanken die je kunt </a:t>
            </a:r>
            <a:r>
              <a:rPr lang="nl-NL" sz="1800" b="1" u="sng" dirty="0"/>
              <a:t>onderscheiden</a:t>
            </a:r>
            <a:r>
              <a:rPr lang="nl-NL" sz="1800" dirty="0"/>
              <a:t> van elkaar. Onderscheiden betekent </a:t>
            </a:r>
            <a:r>
              <a:rPr lang="nl-NL" sz="1800" b="1" i="1" dirty="0"/>
              <a:t>herkennen als verschillend.</a:t>
            </a:r>
            <a:r>
              <a:rPr lang="nl-NL" sz="1800" dirty="0"/>
              <a:t> En met al die verschillende klanken </a:t>
            </a:r>
            <a:r>
              <a:rPr lang="nl-NL" sz="1800" b="1" u="sng" dirty="0"/>
              <a:t>komt de muziek tot stand.</a:t>
            </a:r>
            <a:r>
              <a:rPr lang="nl-NL" sz="1800" dirty="0"/>
              <a:t> Ontstaat er muziek. Tot stand komen betekent </a:t>
            </a:r>
            <a:r>
              <a:rPr lang="nl-NL" sz="1800" b="1" i="1" dirty="0"/>
              <a:t>ontstaan, gemaakt worden</a:t>
            </a:r>
            <a:r>
              <a:rPr lang="nl-NL" sz="1800" dirty="0"/>
              <a:t>. Ik laat het jullie even zien. Goed kijken he! </a:t>
            </a:r>
            <a:r>
              <a:rPr lang="nl-NL" sz="1800" dirty="0">
                <a:solidFill>
                  <a:srgbClr val="00B050"/>
                </a:solidFill>
              </a:rPr>
              <a:t>(</a:t>
            </a:r>
            <a:r>
              <a:rPr lang="nl-NL" sz="1800" u="sng" dirty="0">
                <a:solidFill>
                  <a:srgbClr val="00B050"/>
                </a:solidFill>
              </a:rPr>
              <a:t>Klik</a:t>
            </a:r>
            <a:r>
              <a:rPr lang="nl-NL" sz="1800" dirty="0">
                <a:solidFill>
                  <a:srgbClr val="00B050"/>
                </a:solidFill>
              </a:rPr>
              <a:t> op de link en pauzeer hem na 2 minuten, klik YouTube daarna niet weg!)</a:t>
            </a:r>
            <a:r>
              <a:rPr lang="nl-NL" sz="1800" b="1" dirty="0">
                <a:solidFill>
                  <a:srgbClr val="00B050"/>
                </a:solidFill>
              </a:rPr>
              <a:t> </a:t>
            </a:r>
            <a:r>
              <a:rPr lang="nl-NL" sz="1800" dirty="0"/>
              <a:t>Te gek he! Mijn vriendin was niet onder de indruk en ze had </a:t>
            </a:r>
            <a:r>
              <a:rPr lang="nl-NL" sz="1800" b="1" u="sng" dirty="0"/>
              <a:t>kritiek</a:t>
            </a:r>
            <a:r>
              <a:rPr lang="nl-NL" sz="1800" dirty="0"/>
              <a:t>. Ze vond dat het ritme van de muziek niet constant was, niet steeds hetzelfde. Kritiek betekent </a:t>
            </a:r>
            <a:r>
              <a:rPr lang="nl-NL" sz="1800" b="1" i="1" dirty="0"/>
              <a:t>het noemen van fouten van iets of iemand</a:t>
            </a:r>
            <a:r>
              <a:rPr lang="nl-NL" sz="1800" dirty="0"/>
              <a:t>. Ik was het niet met haar eens en </a:t>
            </a:r>
            <a:r>
              <a:rPr lang="nl-NL" sz="1800" b="1" u="sng" dirty="0"/>
              <a:t>nam het voor de muzikant op</a:t>
            </a:r>
            <a:r>
              <a:rPr lang="nl-NL" sz="1800" dirty="0"/>
              <a:t>. Ik verdedigde de muzikant. Ik zei dat het ritme wel constant hetzelfde was. Opkomen voor iets of iemand betekent </a:t>
            </a:r>
            <a:r>
              <a:rPr lang="nl-NL" sz="1800" b="1" i="1" dirty="0"/>
              <a:t>iets of iemand verdedigen of beschermen</a:t>
            </a:r>
            <a:r>
              <a:rPr lang="nl-NL" sz="1800" dirty="0"/>
              <a:t>. Had je gezien dat hij voor de beat, een basgitaar </a:t>
            </a:r>
            <a:r>
              <a:rPr lang="nl-NL" sz="1800" b="1" u="sng" dirty="0"/>
              <a:t>nabootste</a:t>
            </a:r>
            <a:r>
              <a:rPr lang="nl-NL" sz="1800" dirty="0"/>
              <a:t>? Nabootsen is iets </a:t>
            </a:r>
            <a:r>
              <a:rPr lang="nl-NL" sz="1800" b="1" i="1" dirty="0"/>
              <a:t>nadoen</a:t>
            </a:r>
            <a:r>
              <a:rPr lang="nl-NL" sz="1800" dirty="0"/>
              <a:t> </a:t>
            </a:r>
            <a:r>
              <a:rPr lang="nl-NL" sz="1800" b="1" i="1" dirty="0"/>
              <a:t>of namaken. </a:t>
            </a:r>
            <a:r>
              <a:rPr lang="nl-NL" sz="1800" dirty="0"/>
              <a:t>Dat klonk heel </a:t>
            </a:r>
            <a:r>
              <a:rPr lang="nl-NL" sz="1800" b="1" u="sng" dirty="0"/>
              <a:t>realistisch</a:t>
            </a:r>
            <a:r>
              <a:rPr lang="nl-NL" sz="1800" dirty="0"/>
              <a:t>! Dat betekent: </a:t>
            </a:r>
            <a:r>
              <a:rPr lang="nl-NL" sz="1800" b="1" i="1" dirty="0"/>
              <a:t>het lijkt erg op hoe het in het echt is. </a:t>
            </a:r>
            <a:r>
              <a:rPr lang="nl-NL" sz="1800" dirty="0"/>
              <a:t>Wat ik ook heel knap gemaakt vind, zijn al die hendels die je omhoog of naar beneden kunt doen. Zo heb je </a:t>
            </a:r>
            <a:r>
              <a:rPr lang="nl-NL" sz="1800" b="1" u="sng" dirty="0"/>
              <a:t>opties</a:t>
            </a:r>
            <a:r>
              <a:rPr lang="nl-NL" sz="1800" dirty="0"/>
              <a:t> wat voor geluid het instrument maakt. De optie is </a:t>
            </a:r>
            <a:r>
              <a:rPr lang="nl-NL" sz="1800" b="1" i="1" dirty="0"/>
              <a:t>de mogelijkheid, de keuze</a:t>
            </a:r>
            <a:r>
              <a:rPr lang="nl-NL" sz="1800" dirty="0"/>
              <a:t>. Met de hendels heb je de mogelijkheid de muziek te veranderen. Ik zal je nog een stukje laten zien. </a:t>
            </a:r>
            <a:r>
              <a:rPr lang="nl-NL" sz="1800" dirty="0">
                <a:solidFill>
                  <a:srgbClr val="00B050"/>
                </a:solidFill>
              </a:rPr>
              <a:t>(</a:t>
            </a:r>
            <a:r>
              <a:rPr lang="nl-NL" sz="1800" b="1" dirty="0">
                <a:solidFill>
                  <a:srgbClr val="00B050"/>
                </a:solidFill>
              </a:rPr>
              <a:t>Ga terug naar YouTube en kijk het filmpje af</a:t>
            </a:r>
            <a:r>
              <a:rPr lang="nl-NL" sz="1800" dirty="0">
                <a:solidFill>
                  <a:srgbClr val="00B050"/>
                </a:solidFill>
              </a:rPr>
              <a:t>)</a:t>
            </a:r>
          </a:p>
          <a:p>
            <a:pPr marL="0" indent="0" fontAlgn="t">
              <a:buNone/>
            </a:pPr>
            <a:r>
              <a:rPr lang="nl-NL" sz="1800" dirty="0"/>
              <a:t>Dit is toch veel leuker dan filmpjes van </a:t>
            </a:r>
            <a:r>
              <a:rPr lang="nl-NL" sz="1800" b="1" u="sng" dirty="0"/>
              <a:t>activisten</a:t>
            </a:r>
            <a:r>
              <a:rPr lang="nl-NL" sz="1800" dirty="0"/>
              <a:t> tegen de Corona-regels (dat zijn </a:t>
            </a:r>
            <a:r>
              <a:rPr lang="nl-NL" sz="1800" b="1" i="1" dirty="0"/>
              <a:t>mensen die strijden om iets te bereiken of te voorkomen</a:t>
            </a:r>
            <a:r>
              <a:rPr lang="nl-NL" sz="1800" dirty="0"/>
              <a:t>), of </a:t>
            </a:r>
            <a:r>
              <a:rPr lang="nl-NL" sz="1800" b="1" u="sng" dirty="0"/>
              <a:t>medische</a:t>
            </a:r>
            <a:r>
              <a:rPr lang="nl-NL" sz="1800" dirty="0"/>
              <a:t> filmpjes met bloederige operaties! Medisch betekent </a:t>
            </a:r>
            <a:r>
              <a:rPr lang="nl-NL" sz="1800" b="1" i="1" dirty="0"/>
              <a:t>wat met gezondheid, ziekte en artsen te maken heeft.</a:t>
            </a:r>
          </a:p>
          <a:p>
            <a:pPr marL="0" indent="0" fontAlgn="t">
              <a:buNone/>
            </a:pPr>
            <a:r>
              <a:rPr lang="nl-NL" sz="1800" dirty="0"/>
              <a:t>Ik zou ook wel eens aan die hendel willen draaien van dit muziekinstrument. Het lijkt me leuk om muziek tot stand te laten komen met dit instrument. Wat vind jij van dit muziekinstrument?</a:t>
            </a:r>
          </a:p>
          <a:p>
            <a:pPr marL="0" indent="0">
              <a:buNone/>
            </a:pPr>
            <a:endParaRPr lang="nl-NL" sz="1800" dirty="0"/>
          </a:p>
        </p:txBody>
      </p:sp>
    </p:spTree>
    <p:extLst>
      <p:ext uri="{BB962C8B-B14F-4D97-AF65-F5344CB8AC3E}">
        <p14:creationId xmlns:p14="http://schemas.microsoft.com/office/powerpoint/2010/main" val="3369066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6" name="Picture 2" descr="C:\Users\dasg\Downloads\shutterstock_552054349.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31840" y="2060848"/>
            <a:ext cx="1691863" cy="3068960"/>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realistisch</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10" name="Afbeelding 9" descr="Afbeelding met gitaar, speler, person, honkbal&#10;&#10;Automatisch gegenereerde beschrijving">
            <a:extLst>
              <a:ext uri="{FF2B5EF4-FFF2-40B4-BE49-F238E27FC236}">
                <a16:creationId xmlns:a16="http://schemas.microsoft.com/office/drawing/2014/main" xmlns="" id="{BDD30D82-9973-4F9B-9E09-927701DBA5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1890" y="4005064"/>
            <a:ext cx="3463413" cy="2348194"/>
          </a:xfrm>
          <a:prstGeom prst="rect">
            <a:avLst/>
          </a:prstGeom>
        </p:spPr>
      </p:pic>
      <p:pic>
        <p:nvPicPr>
          <p:cNvPr id="11" name="Afbeelding 10">
            <a:extLst>
              <a:ext uri="{FF2B5EF4-FFF2-40B4-BE49-F238E27FC236}">
                <a16:creationId xmlns:a16="http://schemas.microsoft.com/office/drawing/2014/main" xmlns="" id="{7E86B6EE-7348-4C1E-823C-FA326622F7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04993" y="4071174"/>
            <a:ext cx="3537058" cy="2393410"/>
          </a:xfrm>
          <a:prstGeom prst="rect">
            <a:avLst/>
          </a:prstGeom>
        </p:spPr>
      </p:pic>
      <p:sp>
        <p:nvSpPr>
          <p:cNvPr id="12" name="PIJL-RECHTS 11"/>
          <p:cNvSpPr/>
          <p:nvPr/>
        </p:nvSpPr>
        <p:spPr>
          <a:xfrm>
            <a:off x="3923928" y="4725144"/>
            <a:ext cx="1224136" cy="864096"/>
          </a:xfrm>
          <a:prstGeom prst="right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859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de optie</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grpSp>
        <p:nvGrpSpPr>
          <p:cNvPr id="4" name="Groep 3"/>
          <p:cNvGrpSpPr/>
          <p:nvPr/>
        </p:nvGrpSpPr>
        <p:grpSpPr>
          <a:xfrm>
            <a:off x="227154" y="1484969"/>
            <a:ext cx="8457823" cy="5158764"/>
            <a:chOff x="227154" y="1484969"/>
            <a:chExt cx="8457823" cy="5158764"/>
          </a:xfrm>
        </p:grpSpPr>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11560" y="1772816"/>
              <a:ext cx="8073417" cy="480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IJL-RECHTS 2"/>
            <p:cNvSpPr/>
            <p:nvPr/>
          </p:nvSpPr>
          <p:spPr>
            <a:xfrm>
              <a:off x="2460938" y="3904678"/>
              <a:ext cx="1224136" cy="544706"/>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IJL-RECHTS 7"/>
            <p:cNvSpPr/>
            <p:nvPr/>
          </p:nvSpPr>
          <p:spPr>
            <a:xfrm rot="20244252">
              <a:off x="227154" y="6099027"/>
              <a:ext cx="1224136" cy="544706"/>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PIJL-RECHTS 8"/>
            <p:cNvSpPr/>
            <p:nvPr/>
          </p:nvSpPr>
          <p:spPr>
            <a:xfrm rot="2143507">
              <a:off x="4888188" y="1484969"/>
              <a:ext cx="1224136" cy="544706"/>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PIJL-RECHTS 9"/>
            <p:cNvSpPr/>
            <p:nvPr/>
          </p:nvSpPr>
          <p:spPr>
            <a:xfrm rot="6098927">
              <a:off x="3788031" y="2251828"/>
              <a:ext cx="1224136" cy="544706"/>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575564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074" name="Picture 2" descr="C:\Users\dasg\Downloads\shutterstock_163389965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76400" y="770486"/>
            <a:ext cx="6096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25814"/>
            <a:ext cx="9428449" cy="1323439"/>
          </a:xfrm>
          <a:prstGeom prst="rect">
            <a:avLst/>
          </a:prstGeom>
          <a:noFill/>
        </p:spPr>
        <p:txBody>
          <a:bodyPr wrap="square" rtlCol="0">
            <a:spAutoFit/>
          </a:bodyPr>
          <a:lstStyle/>
          <a:p>
            <a:r>
              <a:rPr lang="nl-NL" sz="8000" b="1" u="sng" dirty="0">
                <a:latin typeface="Century Gothic" panose="020B0502020202020204" pitchFamily="34" charset="0"/>
              </a:rPr>
              <a:t>de activist</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spTree>
    <p:extLst>
      <p:ext uri="{BB962C8B-B14F-4D97-AF65-F5344CB8AC3E}">
        <p14:creationId xmlns:p14="http://schemas.microsoft.com/office/powerpoint/2010/main" val="3110346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medisch</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491880" y="3325634"/>
            <a:ext cx="4985631" cy="2792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3679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99862" y="361558"/>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realistisch</a:t>
            </a:r>
            <a:endParaRPr lang="nl-NL" sz="6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64495"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onrealistisch</a:t>
            </a:r>
            <a:endParaRPr lang="nl-NL" sz="5900" dirty="0">
              <a:effectLst/>
              <a:latin typeface="Century Gothic" panose="020B0502020202020204" pitchFamily="34" charset="0"/>
              <a:ea typeface="Calibri"/>
              <a:cs typeface="Times New Roman"/>
            </a:endParaRPr>
          </a:p>
        </p:txBody>
      </p:sp>
      <p:pic>
        <p:nvPicPr>
          <p:cNvPr id="7171" name="Picture 3" descr="P:\Onderwijs\MPO-0589_weerwoord18\2. Weerwoord-lessen\Week 44 2020 - Robotdolfijnen\shutterstock_39274927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53227" y="2348880"/>
            <a:ext cx="1968854" cy="2947386"/>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a:t>
            </a:r>
            <a:r>
              <a:rPr lang="nl-NL" sz="2800" dirty="0">
                <a:latin typeface="Century Gothic" panose="020B0502020202020204" pitchFamily="34" charset="0"/>
                <a:ea typeface="Calibri"/>
                <a:cs typeface="Times New Roman"/>
              </a:rPr>
              <a:t>het lijkt erg op hoe het in het echt is</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nSpc>
                <a:spcPct val="107000"/>
              </a:lnSpc>
              <a:spcAft>
                <a:spcPts val="0"/>
              </a:spcAft>
            </a:pPr>
            <a:endParaRPr lang="nl-NL" sz="900" dirty="0">
              <a:effectLst/>
              <a:latin typeface="Calibri"/>
              <a:ea typeface="Calibri"/>
              <a:cs typeface="Times New Roman"/>
            </a:endParaRP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De tekening van deze </a:t>
            </a:r>
            <a:br>
              <a:rPr lang="nl-NL" sz="2000" i="1" dirty="0">
                <a:solidFill>
                  <a:srgbClr val="387038"/>
                </a:solidFill>
                <a:latin typeface="Century Gothic" panose="020B0502020202020204" pitchFamily="34" charset="0"/>
                <a:ea typeface="Calibri"/>
                <a:cs typeface="Times New Roman"/>
              </a:rPr>
            </a:br>
            <a:r>
              <a:rPr lang="nl-NL" sz="2000" i="1" dirty="0">
                <a:solidFill>
                  <a:srgbClr val="387038"/>
                </a:solidFill>
                <a:latin typeface="Century Gothic" panose="020B0502020202020204" pitchFamily="34" charset="0"/>
                <a:ea typeface="Calibri"/>
                <a:cs typeface="Times New Roman"/>
              </a:rPr>
              <a:t>hond is </a:t>
            </a:r>
            <a:r>
              <a:rPr lang="nl-NL" sz="2000" i="1" u="sng" dirty="0">
                <a:solidFill>
                  <a:srgbClr val="387038"/>
                </a:solidFill>
                <a:latin typeface="Century Gothic" panose="020B0502020202020204" pitchFamily="34" charset="0"/>
                <a:ea typeface="Calibri"/>
                <a:cs typeface="Times New Roman"/>
              </a:rPr>
              <a:t>realistisch</a:t>
            </a:r>
            <a:r>
              <a:rPr lang="nl-NL" sz="2000" i="1" dirty="0">
                <a:solidFill>
                  <a:srgbClr val="387038"/>
                </a:solidFill>
                <a:latin typeface="Century Gothic" panose="020B0502020202020204" pitchFamily="34" charset="0"/>
                <a:ea typeface="Calibri"/>
                <a:cs typeface="Times New Roman"/>
              </a:rPr>
              <a:t>.</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a:effectLst/>
                <a:latin typeface="Century Gothic" panose="020B0502020202020204" pitchFamily="34" charset="0"/>
                <a:ea typeface="Calibri"/>
                <a:cs typeface="Times New Roman"/>
              </a:rPr>
              <a:t>het lijkt niet op hoe het in het echt is</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000" i="1" dirty="0">
                <a:solidFill>
                  <a:srgbClr val="387038"/>
                </a:solidFill>
                <a:effectLst/>
                <a:latin typeface="Century Gothic" panose="020B0502020202020204" pitchFamily="34" charset="0"/>
                <a:ea typeface="Calibri"/>
                <a:cs typeface="Times New Roman"/>
              </a:rPr>
              <a:t>De tekening is </a:t>
            </a:r>
            <a:r>
              <a:rPr lang="nl-NL" sz="2000" i="1" u="sng" dirty="0">
                <a:solidFill>
                  <a:srgbClr val="387038"/>
                </a:solidFill>
                <a:effectLst/>
                <a:latin typeface="Century Gothic" panose="020B0502020202020204" pitchFamily="34" charset="0"/>
                <a:ea typeface="Calibri"/>
                <a:cs typeface="Times New Roman"/>
              </a:rPr>
              <a:t>onrealistisch</a:t>
            </a:r>
            <a:r>
              <a:rPr lang="nl-NL" sz="2000" i="1" dirty="0">
                <a:solidFill>
                  <a:srgbClr val="387038"/>
                </a:solidFill>
                <a:effectLst/>
                <a:latin typeface="Century Gothic" panose="020B0502020202020204" pitchFamily="34" charset="0"/>
                <a:ea typeface="Calibri"/>
                <a:cs typeface="Times New Roman"/>
              </a:rPr>
              <a:t>. </a:t>
            </a:r>
            <a:br>
              <a:rPr lang="nl-NL" sz="2000" i="1" dirty="0">
                <a:solidFill>
                  <a:srgbClr val="387038"/>
                </a:solidFill>
                <a:effectLst/>
                <a:latin typeface="Century Gothic" panose="020B0502020202020204" pitchFamily="34" charset="0"/>
                <a:ea typeface="Calibri"/>
                <a:cs typeface="Times New Roman"/>
              </a:rPr>
            </a:br>
            <a:r>
              <a:rPr lang="nl-NL" sz="2000" i="1" dirty="0">
                <a:solidFill>
                  <a:srgbClr val="387038"/>
                </a:solidFill>
                <a:effectLst/>
                <a:latin typeface="Century Gothic" panose="020B0502020202020204" pitchFamily="34" charset="0"/>
                <a:ea typeface="Calibri"/>
                <a:cs typeface="Times New Roman"/>
              </a:rPr>
              <a:t>In het echt ziet een hond </a:t>
            </a:r>
            <a:br>
              <a:rPr lang="nl-NL" sz="2000" i="1" dirty="0">
                <a:solidFill>
                  <a:srgbClr val="387038"/>
                </a:solidFill>
                <a:effectLst/>
                <a:latin typeface="Century Gothic" panose="020B0502020202020204" pitchFamily="34" charset="0"/>
                <a:ea typeface="Calibri"/>
                <a:cs typeface="Times New Roman"/>
              </a:rPr>
            </a:br>
            <a:r>
              <a:rPr lang="nl-NL" sz="2000" i="1" dirty="0">
                <a:solidFill>
                  <a:srgbClr val="387038"/>
                </a:solidFill>
                <a:effectLst/>
                <a:latin typeface="Century Gothic" panose="020B0502020202020204" pitchFamily="34" charset="0"/>
                <a:ea typeface="Calibri"/>
                <a:cs typeface="Times New Roman"/>
              </a:rPr>
              <a:t>er anders uit. </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7170" name="Picture 2" descr="P:\Onderwijs\MPO-0589_weerwoord18\2. Weerwoord-lessen\Week 44 2020 - Robotdolfijnen\shutterstock_110409587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75704" y="3130430"/>
            <a:ext cx="1529097" cy="1529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939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0206" y="332656"/>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de kritiek</a:t>
            </a:r>
            <a:endParaRPr lang="nl-NL" sz="4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32656"/>
            <a:ext cx="4788025" cy="9334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de pluim</a:t>
            </a:r>
            <a:endParaRPr lang="nl-NL" sz="47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3528" y="1628800"/>
            <a:ext cx="4072956" cy="462967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het noemen van fouten van iets of iemand</a:t>
            </a: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Zij gaf hem </a:t>
            </a:r>
            <a:r>
              <a:rPr lang="nl-NL" sz="2000" i="1" u="sng" dirty="0">
                <a:solidFill>
                  <a:srgbClr val="387038"/>
                </a:solidFill>
                <a:latin typeface="Century Gothic" panose="020B0502020202020204" pitchFamily="34" charset="0"/>
                <a:ea typeface="Calibri"/>
                <a:cs typeface="Times New Roman"/>
              </a:rPr>
              <a:t>kritiek</a:t>
            </a:r>
            <a:r>
              <a:rPr lang="nl-NL" sz="2000" i="1" dirty="0">
                <a:solidFill>
                  <a:srgbClr val="387038"/>
                </a:solidFill>
                <a:latin typeface="Century Gothic" panose="020B0502020202020204" pitchFamily="34" charset="0"/>
                <a:ea typeface="Calibri"/>
                <a:cs typeface="Times New Roman"/>
              </a:rPr>
              <a:t>. Ze zei dat het ritme niet constant was.</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een compliment voor iets dat heel goed is.</a:t>
            </a:r>
            <a:endParaRPr lang="nl-NL" sz="24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gn="ctr">
              <a:lnSpc>
                <a:spcPct val="107000"/>
              </a:lnSpc>
            </a:pPr>
            <a:r>
              <a:rPr lang="nl-NL" sz="2000" i="1" dirty="0">
                <a:solidFill>
                  <a:srgbClr val="387038"/>
                </a:solidFill>
                <a:latin typeface="Century Gothic" panose="020B0502020202020204" pitchFamily="34" charset="0"/>
                <a:ea typeface="Calibri"/>
                <a:cs typeface="Times New Roman"/>
              </a:rPr>
              <a:t>Ik gaf hem </a:t>
            </a:r>
            <a:r>
              <a:rPr lang="nl-NL" sz="2000" i="1" u="sng" dirty="0">
                <a:solidFill>
                  <a:srgbClr val="387038"/>
                </a:solidFill>
                <a:latin typeface="Century Gothic" panose="020B0502020202020204" pitchFamily="34" charset="0"/>
                <a:ea typeface="Calibri"/>
                <a:cs typeface="Times New Roman"/>
              </a:rPr>
              <a:t>een pluim</a:t>
            </a:r>
            <a:r>
              <a:rPr lang="nl-NL" sz="2000" i="1" dirty="0">
                <a:solidFill>
                  <a:srgbClr val="387038"/>
                </a:solidFill>
                <a:latin typeface="Century Gothic" panose="020B0502020202020204" pitchFamily="34" charset="0"/>
                <a:ea typeface="Calibri"/>
                <a:cs typeface="Times New Roman"/>
              </a:rPr>
              <a:t> voor het maken van de knikkerbaan. Ik vond het heel knap gemaakt.</a:t>
            </a:r>
            <a:endParaRPr lang="nl-NL" sz="1100" dirty="0">
              <a:effectLst/>
              <a:latin typeface="Century Gothic" panose="020B0502020202020204" pitchFamily="34" charset="0"/>
              <a:ea typeface="Calibri"/>
              <a:cs typeface="Times New Roman"/>
            </a:endParaRPr>
          </a:p>
        </p:txBody>
      </p:sp>
      <p:pic>
        <p:nvPicPr>
          <p:cNvPr id="17" name="Afbeelding 16" descr="Afbeelding met kleding, persoon, binnen, vrouw&#10;&#10;Automatisch gegenereerde beschrijving">
            <a:extLst>
              <a:ext uri="{FF2B5EF4-FFF2-40B4-BE49-F238E27FC236}">
                <a16:creationId xmlns:a16="http://schemas.microsoft.com/office/drawing/2014/main" xmlns="" id="{059FF584-6559-4883-A92F-247F2501F6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6420" y="2815347"/>
            <a:ext cx="3232429" cy="2159263"/>
          </a:xfrm>
          <a:prstGeom prst="rect">
            <a:avLst/>
          </a:prstGeom>
        </p:spPr>
      </p:pic>
      <p:pic>
        <p:nvPicPr>
          <p:cNvPr id="18" name="Picture 2" descr="C:\Users\dasg\Downloads\shutterstock_552054349.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050860" y="2689196"/>
            <a:ext cx="1329452" cy="241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803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0206" y="332656"/>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constant</a:t>
            </a:r>
            <a:endParaRPr lang="nl-NL" sz="4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32656"/>
            <a:ext cx="4788025" cy="9334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afwisselend</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3528" y="1628800"/>
            <a:ext cx="4072956" cy="462967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steeds hetzelfde</a:t>
            </a: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In dit muziekinstrument rollen </a:t>
            </a:r>
            <a:r>
              <a:rPr lang="nl-NL" sz="2000" i="1" u="sng" dirty="0">
                <a:solidFill>
                  <a:srgbClr val="387038"/>
                </a:solidFill>
                <a:latin typeface="Century Gothic" panose="020B0502020202020204" pitchFamily="34" charset="0"/>
                <a:ea typeface="Calibri"/>
                <a:cs typeface="Times New Roman"/>
              </a:rPr>
              <a:t>constant</a:t>
            </a:r>
            <a:r>
              <a:rPr lang="nl-NL" sz="2000" i="1" dirty="0">
                <a:solidFill>
                  <a:srgbClr val="387038"/>
                </a:solidFill>
                <a:latin typeface="Century Gothic" panose="020B0502020202020204" pitchFamily="34" charset="0"/>
                <a:ea typeface="Calibri"/>
                <a:cs typeface="Times New Roman"/>
              </a:rPr>
              <a:t> knikkers.</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niet steeds hetzelfde</a:t>
            </a:r>
            <a:endParaRPr lang="nl-NL" sz="24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r>
              <a:rPr lang="nl-NL" sz="2000" i="1" u="sng" dirty="0">
                <a:solidFill>
                  <a:srgbClr val="387038"/>
                </a:solidFill>
                <a:latin typeface="Century Gothic" panose="020B0502020202020204" pitchFamily="34" charset="0"/>
                <a:ea typeface="Calibri"/>
                <a:cs typeface="Times New Roman"/>
              </a:rPr>
              <a:t>Afwisselend</a:t>
            </a:r>
            <a:r>
              <a:rPr lang="nl-NL" sz="2000" i="1" dirty="0">
                <a:solidFill>
                  <a:srgbClr val="387038"/>
                </a:solidFill>
                <a:latin typeface="Century Gothic" panose="020B0502020202020204" pitchFamily="34" charset="0"/>
                <a:ea typeface="Calibri"/>
                <a:cs typeface="Times New Roman"/>
              </a:rPr>
              <a:t> rolt er een knikker </a:t>
            </a:r>
            <a:br>
              <a:rPr lang="nl-NL" sz="2000" i="1" dirty="0">
                <a:solidFill>
                  <a:srgbClr val="387038"/>
                </a:solidFill>
                <a:latin typeface="Century Gothic" panose="020B0502020202020204" pitchFamily="34" charset="0"/>
                <a:ea typeface="Calibri"/>
                <a:cs typeface="Times New Roman"/>
              </a:rPr>
            </a:br>
            <a:r>
              <a:rPr lang="nl-NL" sz="2000" i="1" dirty="0">
                <a:solidFill>
                  <a:srgbClr val="387038"/>
                </a:solidFill>
                <a:latin typeface="Century Gothic" panose="020B0502020202020204" pitchFamily="34" charset="0"/>
                <a:ea typeface="Calibri"/>
                <a:cs typeface="Times New Roman"/>
              </a:rPr>
              <a:t>op het bekken. </a:t>
            </a:r>
            <a:r>
              <a:rPr lang="nl-NL" sz="20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17"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45692" y="2780928"/>
            <a:ext cx="3692570" cy="194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942238" y="2291023"/>
            <a:ext cx="3242050" cy="1797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descr="C:\Users\dasg\Downloads\shutterstock_1811445577.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rot="5805915">
            <a:off x="7029721" y="3621012"/>
            <a:ext cx="1146957" cy="2488226"/>
          </a:xfrm>
          <a:prstGeom prst="rect">
            <a:avLst/>
          </a:prstGeom>
          <a:noFill/>
          <a:extLst>
            <a:ext uri="{909E8E84-426E-40DD-AFC4-6F175D3DCCD1}">
              <a14:hiddenFill xmlns:a14="http://schemas.microsoft.com/office/drawing/2010/main">
                <a:solidFill>
                  <a:srgbClr val="FFFFFF"/>
                </a:solidFill>
              </a14:hiddenFill>
            </a:ext>
          </a:extLst>
        </p:spPr>
      </p:pic>
      <p:sp>
        <p:nvSpPr>
          <p:cNvPr id="8" name="Ovaal 7"/>
          <p:cNvSpPr/>
          <p:nvPr/>
        </p:nvSpPr>
        <p:spPr>
          <a:xfrm>
            <a:off x="7661480" y="4805157"/>
            <a:ext cx="168977" cy="148052"/>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p:cNvSpPr/>
          <p:nvPr/>
        </p:nvSpPr>
        <p:spPr>
          <a:xfrm>
            <a:off x="4932040" y="2708920"/>
            <a:ext cx="3456384" cy="165618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8" name="Rechte verbindingslijn met pijl 17"/>
          <p:cNvCxnSpPr/>
          <p:nvPr/>
        </p:nvCxnSpPr>
        <p:spPr>
          <a:xfrm>
            <a:off x="6948264" y="4355081"/>
            <a:ext cx="144016" cy="51407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9352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4716016" y="182910"/>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opkomen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1" y="116632"/>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i</a:t>
            </a:r>
            <a:r>
              <a:rPr lang="nl-NL" sz="5400" b="1" dirty="0">
                <a:solidFill>
                  <a:srgbClr val="387038"/>
                </a:solidFill>
                <a:effectLst/>
                <a:latin typeface="Century Gothic" panose="020B0502020202020204" pitchFamily="34" charset="0"/>
                <a:ea typeface="Calibri"/>
                <a:cs typeface="Times New Roman"/>
              </a:rPr>
              <a:t>emand</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a:t>
            </a:r>
            <a:r>
              <a:rPr lang="nl-NL" sz="2800" dirty="0">
                <a:latin typeface="Century Gothic" panose="020B0502020202020204" pitchFamily="34" charset="0"/>
                <a:ea typeface="Calibri"/>
                <a:cs typeface="Times New Roman"/>
              </a:rPr>
              <a:t>iemand niet meer steunen</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Ze had kritiek op de muzikant en </a:t>
            </a:r>
            <a:r>
              <a:rPr lang="nl-NL" sz="2000" i="1" u="sng" dirty="0">
                <a:solidFill>
                  <a:srgbClr val="387038"/>
                </a:solidFill>
                <a:latin typeface="Century Gothic" panose="020B0502020202020204" pitchFamily="34" charset="0"/>
                <a:ea typeface="Calibri"/>
                <a:cs typeface="Times New Roman"/>
              </a:rPr>
              <a:t>viel hem af</a:t>
            </a:r>
            <a:r>
              <a:rPr lang="nl-NL" sz="2000" i="1" dirty="0">
                <a:solidFill>
                  <a:srgbClr val="387038"/>
                </a:solidFill>
                <a:latin typeface="Century Gothic" panose="020B0502020202020204" pitchFamily="34" charset="0"/>
                <a:ea typeface="Calibri"/>
                <a:cs typeface="Times New Roman"/>
              </a:rPr>
              <a:t>.</a:t>
            </a:r>
            <a:r>
              <a:rPr lang="nl-NL" sz="2400" i="1" dirty="0">
                <a:solidFill>
                  <a:srgbClr val="387038"/>
                </a:solidFill>
                <a:latin typeface="Trebuchet MS"/>
                <a:ea typeface="Calibri"/>
                <a:cs typeface="Times New Roman"/>
              </a:rPr>
              <a:t>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a:latin typeface="Century Gothic" panose="020B0502020202020204" pitchFamily="34" charset="0"/>
                <a:ea typeface="Calibri"/>
                <a:cs typeface="Times New Roman"/>
              </a:rPr>
              <a:t>iets of iemand verdedigen of beschermen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dirty="0">
                <a:effectLst/>
                <a:latin typeface="Trebuchet MS"/>
                <a:ea typeface="Calibri"/>
                <a:cs typeface="Times New Roman"/>
              </a:rPr>
              <a:t> </a:t>
            </a:r>
            <a:r>
              <a:rPr lang="nl-NL" sz="2000" i="1" dirty="0">
                <a:solidFill>
                  <a:srgbClr val="387038"/>
                </a:solidFill>
                <a:effectLst/>
                <a:latin typeface="Century Gothic" panose="020B0502020202020204" pitchFamily="34" charset="0"/>
                <a:ea typeface="Calibri"/>
                <a:cs typeface="Times New Roman"/>
              </a:rPr>
              <a:t>Hij was het niet met haar eens en </a:t>
            </a:r>
            <a:r>
              <a:rPr lang="nl-NL" sz="2000" i="1" u="sng" dirty="0">
                <a:solidFill>
                  <a:srgbClr val="387038"/>
                </a:solidFill>
                <a:effectLst/>
                <a:latin typeface="Century Gothic" panose="020B0502020202020204" pitchFamily="34" charset="0"/>
                <a:ea typeface="Calibri"/>
                <a:cs typeface="Times New Roman"/>
              </a:rPr>
              <a:t>kwam op voor</a:t>
            </a:r>
            <a:r>
              <a:rPr lang="nl-NL" sz="2000" i="1" dirty="0">
                <a:solidFill>
                  <a:srgbClr val="387038"/>
                </a:solidFill>
                <a:effectLst/>
                <a:latin typeface="Century Gothic" panose="020B0502020202020204" pitchFamily="34" charset="0"/>
                <a:ea typeface="Calibri"/>
                <a:cs typeface="Times New Roman"/>
              </a:rPr>
              <a:t> de muzikant.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6" name="Tekstvak 2"/>
          <p:cNvSpPr txBox="1">
            <a:spLocks noChangeArrowheads="1"/>
          </p:cNvSpPr>
          <p:nvPr/>
        </p:nvSpPr>
        <p:spPr bwMode="auto">
          <a:xfrm>
            <a:off x="4716016" y="614958"/>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voor</a:t>
            </a:r>
            <a:endParaRPr lang="nl-NL" sz="5900" dirty="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1" y="61495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afvallen</a:t>
            </a:r>
            <a:endParaRPr lang="nl-NL" sz="5900" dirty="0">
              <a:effectLst/>
              <a:latin typeface="Century Gothic" panose="020B0502020202020204" pitchFamily="34" charset="0"/>
              <a:ea typeface="Calibri"/>
              <a:cs typeface="Times New Roman"/>
            </a:endParaRPr>
          </a:p>
        </p:txBody>
      </p:sp>
      <p:pic>
        <p:nvPicPr>
          <p:cNvPr id="18" name="Afbeelding 17" descr="Afbeelding met persoon, zitten, binnen, vrouw&#10;&#10;Automatisch gegenereerde beschrijving">
            <a:extLst>
              <a:ext uri="{FF2B5EF4-FFF2-40B4-BE49-F238E27FC236}">
                <a16:creationId xmlns:a16="http://schemas.microsoft.com/office/drawing/2014/main" xmlns="" id="{85D50A28-1D44-4360-B55E-06F4B32CB9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17418" y="3369766"/>
            <a:ext cx="1924156" cy="1924156"/>
          </a:xfrm>
          <a:prstGeom prst="rect">
            <a:avLst/>
          </a:prstGeom>
        </p:spPr>
      </p:pic>
      <p:sp>
        <p:nvSpPr>
          <p:cNvPr id="19" name="Toelichting met afgeronde rechthoek 18"/>
          <p:cNvSpPr/>
          <p:nvPr/>
        </p:nvSpPr>
        <p:spPr>
          <a:xfrm>
            <a:off x="5853191" y="3102891"/>
            <a:ext cx="2627784" cy="1584176"/>
          </a:xfrm>
          <a:prstGeom prst="wedgeRoundRectCallout">
            <a:avLst>
              <a:gd name="adj1" fmla="val -66017"/>
              <a:gd name="adj2" fmla="val -1417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Afbeelding 19">
            <a:extLst>
              <a:ext uri="{FF2B5EF4-FFF2-40B4-BE49-F238E27FC236}">
                <a16:creationId xmlns:a16="http://schemas.microsoft.com/office/drawing/2014/main" xmlns="" id="{73A2DCEF-AF90-45C8-BD40-2E1F0385CC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63811" y="3207250"/>
            <a:ext cx="1532525" cy="1375458"/>
          </a:xfrm>
          <a:prstGeom prst="rect">
            <a:avLst/>
          </a:prstGeom>
        </p:spPr>
      </p:pic>
      <p:pic>
        <p:nvPicPr>
          <p:cNvPr id="21" name="Picture 2" descr="C:\Users\dasg\Downloads\shutterstock_79323374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7504969" y="3356862"/>
            <a:ext cx="758800" cy="766984"/>
          </a:xfrm>
          <a:prstGeom prst="rect">
            <a:avLst/>
          </a:prstGeom>
          <a:noFill/>
          <a:extLst>
            <a:ext uri="{909E8E84-426E-40DD-AFC4-6F175D3DCCD1}">
              <a14:hiddenFill xmlns:a14="http://schemas.microsoft.com/office/drawing/2010/main">
                <a:solidFill>
                  <a:srgbClr val="FFFFFF"/>
                </a:solidFill>
              </a14:hiddenFill>
            </a:ext>
          </a:extLst>
        </p:spPr>
      </p:pic>
      <p:sp>
        <p:nvSpPr>
          <p:cNvPr id="22" name="Toelichting met afgeronde rechthoek 21"/>
          <p:cNvSpPr/>
          <p:nvPr/>
        </p:nvSpPr>
        <p:spPr>
          <a:xfrm>
            <a:off x="594911" y="3149825"/>
            <a:ext cx="2627784" cy="1584176"/>
          </a:xfrm>
          <a:prstGeom prst="wedgeRoundRectCallout">
            <a:avLst>
              <a:gd name="adj1" fmla="val 62266"/>
              <a:gd name="adj2" fmla="val -297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3" name="Afbeelding 22">
            <a:extLst>
              <a:ext uri="{FF2B5EF4-FFF2-40B4-BE49-F238E27FC236}">
                <a16:creationId xmlns:a16="http://schemas.microsoft.com/office/drawing/2014/main" xmlns="" id="{73A2DCEF-AF90-45C8-BD40-2E1F0385CC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0044" y="3189613"/>
            <a:ext cx="1532525" cy="1375458"/>
          </a:xfrm>
          <a:prstGeom prst="rect">
            <a:avLst/>
          </a:prstGeom>
        </p:spPr>
      </p:pic>
      <p:pic>
        <p:nvPicPr>
          <p:cNvPr id="25" name="Picture 2" descr="C:\Users\dasg\Downloads\shutterstock_79323374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flipV="1">
            <a:off x="2323410" y="3378025"/>
            <a:ext cx="758800" cy="766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146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nabootsen</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vernieuwen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a:t>
            </a:r>
            <a:r>
              <a:rPr lang="nl-NL" sz="2800" dirty="0">
                <a:latin typeface="Century Gothic" panose="020B0502020202020204" pitchFamily="34" charset="0"/>
                <a:ea typeface="Calibri"/>
                <a:cs typeface="Times New Roman"/>
              </a:rPr>
              <a:t>nadoen, namaken</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Voor de beat </a:t>
            </a:r>
            <a:r>
              <a:rPr lang="nl-NL" sz="2400" i="1" u="sng" dirty="0">
                <a:solidFill>
                  <a:srgbClr val="387038"/>
                </a:solidFill>
                <a:latin typeface="Century Gothic" panose="020B0502020202020204" pitchFamily="34" charset="0"/>
                <a:ea typeface="Calibri"/>
                <a:cs typeface="Times New Roman"/>
              </a:rPr>
              <a:t>bootste</a:t>
            </a:r>
            <a:r>
              <a:rPr lang="nl-NL" sz="2400" i="1" dirty="0">
                <a:solidFill>
                  <a:srgbClr val="387038"/>
                </a:solidFill>
                <a:latin typeface="Century Gothic" panose="020B0502020202020204" pitchFamily="34" charset="0"/>
                <a:ea typeface="Calibri"/>
                <a:cs typeface="Times New Roman"/>
              </a:rPr>
              <a:t> hij een basgitaar </a:t>
            </a:r>
            <a:r>
              <a:rPr lang="nl-NL" sz="2400" i="1" u="sng" dirty="0">
                <a:solidFill>
                  <a:srgbClr val="387038"/>
                </a:solidFill>
                <a:latin typeface="Century Gothic" panose="020B0502020202020204" pitchFamily="34" charset="0"/>
                <a:ea typeface="Calibri"/>
                <a:cs typeface="Times New Roman"/>
              </a:rPr>
              <a:t>na</a:t>
            </a:r>
            <a:r>
              <a:rPr lang="nl-NL" sz="2400" i="1" dirty="0">
                <a:solidFill>
                  <a:srgbClr val="387038"/>
                </a:solidFill>
                <a:latin typeface="Century Gothic" panose="020B0502020202020204" pitchFamily="34" charset="0"/>
                <a:ea typeface="Calibri"/>
                <a:cs typeface="Times New Roman"/>
              </a:rPr>
              <a:t>.</a:t>
            </a:r>
            <a:r>
              <a:rPr lang="nl-NL" sz="2400" i="1" dirty="0">
                <a:solidFill>
                  <a:srgbClr val="387038"/>
                </a:solidFill>
                <a:latin typeface="Trebuchet MS"/>
                <a:ea typeface="Calibri"/>
                <a:cs typeface="Times New Roman"/>
              </a:rPr>
              <a:t>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a:effectLst/>
                <a:latin typeface="Century Gothic" panose="020B0502020202020204" pitchFamily="34" charset="0"/>
                <a:ea typeface="Calibri"/>
                <a:cs typeface="Times New Roman"/>
              </a:rPr>
              <a:t>iets nieuws doen of maken</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dirty="0">
                <a:effectLst/>
                <a:latin typeface="Trebuchet MS"/>
                <a:ea typeface="Calibri"/>
                <a:cs typeface="Times New Roman"/>
              </a:rPr>
              <a:t>  </a:t>
            </a:r>
            <a:r>
              <a:rPr lang="nl-NL" sz="2400" i="1" dirty="0">
                <a:solidFill>
                  <a:srgbClr val="387038"/>
                </a:solidFill>
                <a:effectLst/>
                <a:latin typeface="Century Gothic" panose="020B0502020202020204" pitchFamily="34" charset="0"/>
                <a:ea typeface="Calibri"/>
                <a:cs typeface="Times New Roman"/>
              </a:rPr>
              <a:t>Dit muziekinstrument is </a:t>
            </a:r>
            <a:r>
              <a:rPr lang="nl-NL" sz="2400" i="1" u="sng" dirty="0">
                <a:solidFill>
                  <a:srgbClr val="387038"/>
                </a:solidFill>
                <a:effectLst/>
                <a:latin typeface="Century Gothic" panose="020B0502020202020204" pitchFamily="34" charset="0"/>
                <a:ea typeface="Calibri"/>
                <a:cs typeface="Times New Roman"/>
              </a:rPr>
              <a:t>vernieuwend</a:t>
            </a:r>
            <a:r>
              <a:rPr lang="nl-NL" sz="2400" i="1" dirty="0">
                <a:solidFill>
                  <a:srgbClr val="387038"/>
                </a:solidFill>
                <a:effectLst/>
                <a:latin typeface="Century Gothic" panose="020B0502020202020204" pitchFamily="34" charset="0"/>
                <a:ea typeface="Calibri"/>
                <a:cs typeface="Times New Roman"/>
              </a:rPr>
              <a:t>. Zoiets bestaat nog niet.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grpSp>
        <p:nvGrpSpPr>
          <p:cNvPr id="8" name="Groep 7"/>
          <p:cNvGrpSpPr/>
          <p:nvPr/>
        </p:nvGrpSpPr>
        <p:grpSpPr>
          <a:xfrm>
            <a:off x="496060" y="2964761"/>
            <a:ext cx="3790892" cy="1069221"/>
            <a:chOff x="221890" y="4005064"/>
            <a:chExt cx="8720161" cy="2459520"/>
          </a:xfrm>
        </p:grpSpPr>
        <p:pic>
          <p:nvPicPr>
            <p:cNvPr id="16" name="Afbeelding 15" descr="Afbeelding met gitaar, speler, person, honkbal&#10;&#10;Automatisch gegenereerde beschrijving">
              <a:extLst>
                <a:ext uri="{FF2B5EF4-FFF2-40B4-BE49-F238E27FC236}">
                  <a16:creationId xmlns:a16="http://schemas.microsoft.com/office/drawing/2014/main" xmlns="" id="{BDD30D82-9973-4F9B-9E09-927701DBA5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1890" y="4005064"/>
              <a:ext cx="3463413" cy="2348194"/>
            </a:xfrm>
            <a:prstGeom prst="rect">
              <a:avLst/>
            </a:prstGeom>
          </p:spPr>
        </p:pic>
        <p:pic>
          <p:nvPicPr>
            <p:cNvPr id="17" name="Afbeelding 16">
              <a:extLst>
                <a:ext uri="{FF2B5EF4-FFF2-40B4-BE49-F238E27FC236}">
                  <a16:creationId xmlns:a16="http://schemas.microsoft.com/office/drawing/2014/main" xmlns="" id="{7E86B6EE-7348-4C1E-823C-FA326622F7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04993" y="4071174"/>
              <a:ext cx="3537058" cy="2393410"/>
            </a:xfrm>
            <a:prstGeom prst="rect">
              <a:avLst/>
            </a:prstGeom>
          </p:spPr>
        </p:pic>
        <p:sp>
          <p:nvSpPr>
            <p:cNvPr id="18" name="PIJL-RECHTS 17"/>
            <p:cNvSpPr/>
            <p:nvPr/>
          </p:nvSpPr>
          <p:spPr>
            <a:xfrm>
              <a:off x="3923928" y="4725144"/>
              <a:ext cx="1224136" cy="864096"/>
            </a:xfrm>
            <a:prstGeom prst="right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6146" name="Picture 2" descr="C:\Users\dasg\Downloads\shutterstock_515399125.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86763" y="2106952"/>
            <a:ext cx="1697606" cy="254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663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rPr>
              <a:t>Week 44 – 27 oktober 2020</a:t>
            </a:r>
          </a:p>
          <a:p>
            <a:r>
              <a:rPr lang="nl-NL" dirty="0">
                <a:solidFill>
                  <a:srgbClr val="C00000"/>
                </a:solidFill>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Mariët Bolding-Koster</a:t>
            </a:r>
            <a:br>
              <a:rPr lang="nl-NL" sz="1100" i="1" dirty="0">
                <a:solidFill>
                  <a:srgbClr val="00B050"/>
                </a:solidFill>
              </a:rPr>
            </a:br>
            <a:r>
              <a:rPr lang="nl-NL" sz="1100" i="1" dirty="0">
                <a:solidFill>
                  <a:srgbClr val="00B050"/>
                </a:solidFill>
              </a:rPr>
              <a:t>Gerarda Das</a:t>
            </a:r>
          </a:p>
          <a:p>
            <a:pPr algn="l"/>
            <a:r>
              <a:rPr lang="en-US" sz="1100" i="1" dirty="0">
                <a:solidFill>
                  <a:srgbClr val="00B050"/>
                </a:solidFill>
              </a:rPr>
              <a:t>Mandy Routledge</a:t>
            </a:r>
            <a:endParaRPr lang="nl-NL" sz="1100" i="1" dirty="0">
              <a:solidFill>
                <a:srgbClr val="00B050"/>
              </a:solidFill>
            </a:endParaRPr>
          </a:p>
          <a:p>
            <a:pPr algn="l"/>
            <a:r>
              <a:rPr lang="en-US" sz="1100" i="1" dirty="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55776"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483768" y="404664"/>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activist</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717032"/>
            <a:ext cx="2924256" cy="74569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373190" y="3645024"/>
            <a:ext cx="3089558"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de dieren-</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442043" y="3717032"/>
            <a:ext cx="2444750" cy="74569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341078" y="3645024"/>
            <a:ext cx="267108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de milieu-</a:t>
            </a:r>
            <a:endParaRPr lang="nl-NL" sz="2400" b="1" dirty="0">
              <a:effectLst/>
              <a:latin typeface="Century Gothic" panose="020B0502020202020204" pitchFamily="34" charset="0"/>
              <a:ea typeface="Calibri"/>
              <a:cs typeface="Times New Roman"/>
            </a:endParaRPr>
          </a:p>
        </p:txBody>
      </p:sp>
      <p:sp>
        <p:nvSpPr>
          <p:cNvPr id="11" name="Text Box 14"/>
          <p:cNvSpPr txBox="1"/>
          <p:nvPr/>
        </p:nvSpPr>
        <p:spPr>
          <a:xfrm>
            <a:off x="6101079" y="3717032"/>
            <a:ext cx="2611399" cy="74569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12" name="Tekstvak 2"/>
          <p:cNvSpPr txBox="1">
            <a:spLocks noChangeArrowheads="1"/>
          </p:cNvSpPr>
          <p:nvPr/>
        </p:nvSpPr>
        <p:spPr bwMode="auto">
          <a:xfrm>
            <a:off x="6101081" y="3645024"/>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de politieke</a:t>
            </a:r>
            <a:endParaRPr lang="nl-NL" sz="28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67249" y="3428038"/>
            <a:ext cx="168007" cy="298720"/>
          </a:xfrm>
          <a:prstGeom prst="rect">
            <a:avLst/>
          </a:prstGeom>
        </p:spPr>
      </p:pic>
      <p:sp>
        <p:nvSpPr>
          <p:cNvPr id="13" name="Text Box 14"/>
          <p:cNvSpPr txBox="1"/>
          <p:nvPr/>
        </p:nvSpPr>
        <p:spPr>
          <a:xfrm>
            <a:off x="6084168" y="476672"/>
            <a:ext cx="2628312" cy="201622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084168" y="491188"/>
            <a:ext cx="295232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mensen die strijden om iets te bereiken of te voorkomen</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323528" y="3989833"/>
            <a:ext cx="3089558"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activist</a:t>
            </a:r>
            <a:endParaRPr lang="nl-NL" sz="3600" b="1" dirty="0">
              <a:effectLst/>
              <a:latin typeface="Century Gothic" panose="020B0502020202020204" pitchFamily="34" charset="0"/>
              <a:ea typeface="Calibri"/>
              <a:cs typeface="Times New Roman"/>
            </a:endParaRPr>
          </a:p>
        </p:txBody>
      </p:sp>
      <p:sp>
        <p:nvSpPr>
          <p:cNvPr id="19" name="Tekstvak 2"/>
          <p:cNvSpPr txBox="1">
            <a:spLocks noChangeArrowheads="1"/>
          </p:cNvSpPr>
          <p:nvPr/>
        </p:nvSpPr>
        <p:spPr bwMode="auto">
          <a:xfrm>
            <a:off x="3092416" y="4005064"/>
            <a:ext cx="3089558"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activist</a:t>
            </a:r>
            <a:endParaRPr lang="nl-NL" sz="3600" b="1" dirty="0">
              <a:effectLst/>
              <a:latin typeface="Century Gothic" panose="020B0502020202020204" pitchFamily="34" charset="0"/>
              <a:ea typeface="Calibri"/>
              <a:cs typeface="Times New Roman"/>
            </a:endParaRPr>
          </a:p>
        </p:txBody>
      </p:sp>
      <p:sp>
        <p:nvSpPr>
          <p:cNvPr id="20" name="Tekstvak 2"/>
          <p:cNvSpPr txBox="1">
            <a:spLocks noChangeArrowheads="1"/>
          </p:cNvSpPr>
          <p:nvPr/>
        </p:nvSpPr>
        <p:spPr bwMode="auto">
          <a:xfrm>
            <a:off x="5946938" y="3989833"/>
            <a:ext cx="3089558"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a:latin typeface="Century Gothic" panose="020B0502020202020204" pitchFamily="34" charset="0"/>
                <a:ea typeface="Calibri"/>
                <a:cs typeface="Times New Roman"/>
              </a:rPr>
              <a:t>activist</a:t>
            </a:r>
            <a:endParaRPr lang="nl-NL" sz="3600" b="1" dirty="0">
              <a:effectLst/>
              <a:latin typeface="Century Gothic" panose="020B0502020202020204" pitchFamily="34" charset="0"/>
              <a:ea typeface="Calibri"/>
              <a:cs typeface="Times New Roman"/>
            </a:endParaRPr>
          </a:p>
        </p:txBody>
      </p:sp>
      <p:pic>
        <p:nvPicPr>
          <p:cNvPr id="12291" name="Picture 3" descr="P:\Onderwijs\MPO-0589_weerwoord18\2. Weerwoord-lessen\Week 44 2020 - Robotdolfijnen\shutterstock_183943813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53699" y="4503273"/>
            <a:ext cx="1021437" cy="1529097"/>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C:\Users\dasg\Downloads\shutterstock_1754928626.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33775" y="4653136"/>
            <a:ext cx="1529097" cy="1021437"/>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C:\Users\dasg\Downloads\shutterstock_170114105.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77210" y="4641276"/>
            <a:ext cx="1881517" cy="1253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856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 y="7221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653136"/>
            <a:ext cx="2808311" cy="62903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2915816" y="3501008"/>
            <a:ext cx="3024337" cy="10801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356992"/>
            <a:ext cx="2850773" cy="79208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109674" y="4581128"/>
            <a:ext cx="3138805" cy="89839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b="1" dirty="0">
                <a:latin typeface="Century Gothic" panose="020B0502020202020204" pitchFamily="34" charset="0"/>
                <a:ea typeface="Calibri"/>
                <a:cs typeface="Times New Roman"/>
              </a:rPr>
              <a:t>ontwerpen</a:t>
            </a:r>
            <a:endParaRPr lang="nl-NL" sz="1100" b="1" dirty="0">
              <a:effectLst/>
              <a:latin typeface="Century Gothic" panose="020B0502020202020204" pitchFamily="34" charset="0"/>
              <a:ea typeface="Calibri"/>
              <a:cs typeface="Times New Roman"/>
            </a:endParaRPr>
          </a:p>
        </p:txBody>
      </p:sp>
      <p:sp>
        <p:nvSpPr>
          <p:cNvPr id="9" name="Text Box 14"/>
          <p:cNvSpPr txBox="1"/>
          <p:nvPr/>
        </p:nvSpPr>
        <p:spPr>
          <a:xfrm>
            <a:off x="2736054" y="3478436"/>
            <a:ext cx="3418300" cy="93290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b="1" dirty="0">
                <a:latin typeface="Century Gothic" panose="020B0502020202020204" pitchFamily="34" charset="0"/>
                <a:ea typeface="Calibri"/>
                <a:cs typeface="Times New Roman"/>
              </a:rPr>
              <a:t>t</a:t>
            </a:r>
            <a:r>
              <a:rPr lang="nl-NL" sz="4000" b="1" dirty="0">
                <a:effectLst/>
                <a:latin typeface="Century Gothic" panose="020B0502020202020204" pitchFamily="34" charset="0"/>
                <a:ea typeface="Calibri"/>
                <a:cs typeface="Times New Roman"/>
              </a:rPr>
              <a:t>ot</a:t>
            </a:r>
            <a:r>
              <a:rPr lang="nl-NL" sz="4000" dirty="0">
                <a:effectLst/>
                <a:latin typeface="Century Gothic" panose="020B0502020202020204" pitchFamily="34" charset="0"/>
                <a:ea typeface="Calibri"/>
                <a:cs typeface="Times New Roman"/>
              </a:rPr>
              <a:t> </a:t>
            </a:r>
            <a:r>
              <a:rPr lang="nl-NL" sz="4000" b="1" dirty="0">
                <a:effectLst/>
                <a:latin typeface="Century Gothic" panose="020B0502020202020204" pitchFamily="34" charset="0"/>
                <a:ea typeface="Calibri"/>
                <a:cs typeface="Times New Roman"/>
              </a:rPr>
              <a:t>stand</a:t>
            </a:r>
            <a:endParaRPr lang="nl-NL" sz="900" b="1" dirty="0">
              <a:effectLst/>
              <a:latin typeface="Century Gothic" panose="020B0502020202020204" pitchFamily="34" charset="0"/>
              <a:ea typeface="Calibri"/>
              <a:cs typeface="Times New Roman"/>
            </a:endParaRPr>
          </a:p>
        </p:txBody>
      </p:sp>
      <p:sp>
        <p:nvSpPr>
          <p:cNvPr id="10" name="Text Box 14"/>
          <p:cNvSpPr txBox="1"/>
          <p:nvPr/>
        </p:nvSpPr>
        <p:spPr>
          <a:xfrm>
            <a:off x="5868143" y="3356992"/>
            <a:ext cx="3138805" cy="111540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b="1" dirty="0">
                <a:effectLst/>
                <a:latin typeface="Century Gothic" panose="020B0502020202020204" pitchFamily="34" charset="0"/>
                <a:ea typeface="Calibri"/>
                <a:cs typeface="Times New Roman"/>
              </a:rPr>
              <a:t>gebruiken</a:t>
            </a:r>
            <a:endParaRPr lang="nl-NL" sz="1100" b="1" dirty="0">
              <a:effectLst/>
              <a:latin typeface="Century Gothic" panose="020B0502020202020204" pitchFamily="34" charset="0"/>
              <a:ea typeface="Calibri"/>
              <a:cs typeface="Times New Roman"/>
            </a:endParaRPr>
          </a:p>
        </p:txBody>
      </p:sp>
      <p:sp>
        <p:nvSpPr>
          <p:cNvPr id="16" name="Text Box 14"/>
          <p:cNvSpPr txBox="1"/>
          <p:nvPr/>
        </p:nvSpPr>
        <p:spPr>
          <a:xfrm>
            <a:off x="3185064" y="4869160"/>
            <a:ext cx="3619184" cy="93610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3225590" y="4811217"/>
            <a:ext cx="487480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ontstaan, </a:t>
            </a:r>
            <a:br>
              <a:rPr lang="nl-NL" sz="2800" dirty="0">
                <a:latin typeface="Century Gothic" panose="020B0502020202020204" pitchFamily="34" charset="0"/>
                <a:ea typeface="Calibri"/>
                <a:cs typeface="Times New Roman"/>
              </a:rPr>
            </a:br>
            <a:r>
              <a:rPr lang="nl-NL" sz="2800" dirty="0">
                <a:latin typeface="Century Gothic" panose="020B0502020202020204" pitchFamily="34" charset="0"/>
                <a:ea typeface="Calibri"/>
                <a:cs typeface="Times New Roman"/>
              </a:rPr>
              <a:t>gemaakt worden</a:t>
            </a:r>
            <a:endParaRPr lang="nl-NL" sz="1100" dirty="0">
              <a:effectLst/>
              <a:latin typeface="Century Gothic" panose="020B0502020202020204" pitchFamily="34" charset="0"/>
              <a:ea typeface="Calibri"/>
              <a:cs typeface="Times New Roman"/>
            </a:endParaRPr>
          </a:p>
        </p:txBody>
      </p:sp>
      <p:sp>
        <p:nvSpPr>
          <p:cNvPr id="18" name="Text Box 14"/>
          <p:cNvSpPr txBox="1"/>
          <p:nvPr/>
        </p:nvSpPr>
        <p:spPr>
          <a:xfrm>
            <a:off x="2699792" y="3936254"/>
            <a:ext cx="3418300" cy="93290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b="1" dirty="0">
                <a:latin typeface="Century Gothic" panose="020B0502020202020204" pitchFamily="34" charset="0"/>
                <a:ea typeface="Calibri"/>
                <a:cs typeface="Times New Roman"/>
              </a:rPr>
              <a:t>komen</a:t>
            </a:r>
            <a:endParaRPr lang="nl-NL" sz="900" b="1" dirty="0">
              <a:effectLst/>
              <a:latin typeface="Century Gothic" panose="020B0502020202020204" pitchFamily="34" charset="0"/>
              <a:ea typeface="Calibri"/>
              <a:cs typeface="Times New Roman"/>
            </a:endParaRPr>
          </a:p>
        </p:txBody>
      </p:sp>
      <p:pic>
        <p:nvPicPr>
          <p:cNvPr id="19" name="Afbeelding 18">
            <a:extLst>
              <a:ext uri="{FF2B5EF4-FFF2-40B4-BE49-F238E27FC236}">
                <a16:creationId xmlns:a16="http://schemas.microsoft.com/office/drawing/2014/main" xmlns="" id="{73A2DCEF-AF90-45C8-BD40-2E1F0385CC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8092" y="785458"/>
            <a:ext cx="2634506" cy="2364498"/>
          </a:xfrm>
          <a:prstGeom prst="rect">
            <a:avLst/>
          </a:prstGeom>
        </p:spPr>
      </p:pic>
      <p:pic>
        <p:nvPicPr>
          <p:cNvPr id="10243"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83568" y="1660409"/>
            <a:ext cx="1472114" cy="2092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Afbeelding 21">
            <a:extLst>
              <a:ext uri="{FF2B5EF4-FFF2-40B4-BE49-F238E27FC236}">
                <a16:creationId xmlns:a16="http://schemas.microsoft.com/office/drawing/2014/main" xmlns="" id="{3EEC7FF8-E8E7-4B1E-83C5-863A1251F19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59831" y="1630809"/>
            <a:ext cx="2463582" cy="1366321"/>
          </a:xfrm>
          <a:prstGeom prst="rect">
            <a:avLst/>
          </a:prstGeom>
        </p:spPr>
      </p:pic>
      <p:sp>
        <p:nvSpPr>
          <p:cNvPr id="23" name="Tekstvak 2"/>
          <p:cNvSpPr txBox="1">
            <a:spLocks noChangeArrowheads="1"/>
          </p:cNvSpPr>
          <p:nvPr/>
        </p:nvSpPr>
        <p:spPr bwMode="auto">
          <a:xfrm>
            <a:off x="298653" y="540462"/>
            <a:ext cx="487480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i="1" dirty="0">
                <a:solidFill>
                  <a:srgbClr val="00B050"/>
                </a:solidFill>
                <a:effectLst/>
                <a:latin typeface="Century Gothic" panose="020B0502020202020204" pitchFamily="34" charset="0"/>
                <a:ea typeface="Calibri"/>
                <a:cs typeface="Times New Roman"/>
              </a:rPr>
              <a:t>Door het rollen van de knikkers in de machine </a:t>
            </a:r>
            <a:r>
              <a:rPr lang="nl-NL" sz="2000" i="1" u="sng" dirty="0">
                <a:solidFill>
                  <a:srgbClr val="00B050"/>
                </a:solidFill>
                <a:effectLst/>
                <a:latin typeface="Century Gothic" panose="020B0502020202020204" pitchFamily="34" charset="0"/>
                <a:ea typeface="Calibri"/>
                <a:cs typeface="Times New Roman"/>
              </a:rPr>
              <a:t>komt de muziek tot stand</a:t>
            </a:r>
            <a:r>
              <a:rPr lang="nl-NL" sz="2000" i="1" dirty="0">
                <a:solidFill>
                  <a:srgbClr val="00B050"/>
                </a:solidFill>
                <a:effectLst/>
                <a:latin typeface="Century Gothic" panose="020B0502020202020204" pitchFamily="34" charset="0"/>
                <a:ea typeface="Calibri"/>
                <a:cs typeface="Times New Roman"/>
              </a:rPr>
              <a:t>.</a:t>
            </a:r>
            <a:endParaRPr lang="nl-NL" sz="1000" i="1" dirty="0">
              <a:solidFill>
                <a:srgbClr val="00B050"/>
              </a:solidFill>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3270944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15" y="0"/>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899592" y="1772816"/>
            <a:ext cx="4252279" cy="8640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323528" y="1752298"/>
            <a:ext cx="541837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medisch</a:t>
            </a:r>
            <a:endParaRPr lang="nl-NL" sz="12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115616" y="3356992"/>
            <a:ext cx="1589354" cy="15678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5151871" y="1432346"/>
            <a:ext cx="694149" cy="6182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4579615" y="2924944"/>
            <a:ext cx="1144513" cy="17642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266" name="Picture 2" descr="C:\Users\dasg\Downloads\shutterstock_140982334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01839" y="5325541"/>
            <a:ext cx="1090612" cy="613469"/>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4"/>
          <p:cNvSpPr txBox="1"/>
          <p:nvPr/>
        </p:nvSpPr>
        <p:spPr>
          <a:xfrm>
            <a:off x="5176775" y="4287560"/>
            <a:ext cx="357168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3" name="Text Box 14"/>
          <p:cNvSpPr txBox="1"/>
          <p:nvPr/>
        </p:nvSpPr>
        <p:spPr>
          <a:xfrm>
            <a:off x="4211960" y="404664"/>
            <a:ext cx="407037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3864883" y="332656"/>
            <a:ext cx="466755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geneeskunde</a:t>
            </a:r>
            <a:endParaRPr lang="nl-NL" sz="1050" b="1" dirty="0">
              <a:effectLst/>
              <a:latin typeface="Century Gothic" panose="020B0502020202020204" pitchFamily="34" charset="0"/>
              <a:ea typeface="Calibri"/>
              <a:cs typeface="Times New Roman"/>
            </a:endParaRPr>
          </a:p>
        </p:txBody>
      </p:sp>
      <p:sp>
        <p:nvSpPr>
          <p:cNvPr id="15" name="Text Box 14"/>
          <p:cNvSpPr txBox="1"/>
          <p:nvPr/>
        </p:nvSpPr>
        <p:spPr>
          <a:xfrm>
            <a:off x="557326" y="4744780"/>
            <a:ext cx="365463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514100" y="4721204"/>
            <a:ext cx="355384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a:t>
            </a:r>
            <a:r>
              <a:rPr lang="nl-NL" sz="3600" b="1" dirty="0">
                <a:effectLst/>
                <a:latin typeface="Century Gothic" panose="020B0502020202020204" pitchFamily="34" charset="0"/>
                <a:ea typeface="Calibri"/>
                <a:cs typeface="Times New Roman"/>
              </a:rPr>
              <a:t>e medicatie</a:t>
            </a:r>
            <a:endParaRPr lang="nl-NL" sz="1050" b="1"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899592" y="2631504"/>
            <a:ext cx="4277183" cy="144556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899593" y="2564904"/>
            <a:ext cx="4536503" cy="57095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3200" dirty="0">
                <a:effectLst/>
                <a:latin typeface="Century Gothic" panose="020B0502020202020204" pitchFamily="34" charset="0"/>
                <a:ea typeface="Calibri"/>
                <a:cs typeface="Times New Roman"/>
              </a:rPr>
              <a:t>= </a:t>
            </a:r>
            <a:r>
              <a:rPr lang="nl-NL" sz="2800" dirty="0">
                <a:latin typeface="Century Gothic" panose="020B0502020202020204" pitchFamily="34" charset="0"/>
              </a:rPr>
              <a:t>wat met gezondheid, ziekte en artsen te maken heeft</a:t>
            </a:r>
            <a:endParaRPr lang="nl-NL" sz="1200" dirty="0">
              <a:effectLst/>
              <a:latin typeface="Century Gothic" panose="020B0502020202020204" pitchFamily="34" charset="0"/>
              <a:ea typeface="Calibri"/>
              <a:cs typeface="Times New Roman"/>
            </a:endParaRPr>
          </a:p>
        </p:txBody>
      </p:sp>
      <p:sp>
        <p:nvSpPr>
          <p:cNvPr id="23" name="Text Box 14">
            <a:extLst>
              <a:ext uri="{FF2B5EF4-FFF2-40B4-BE49-F238E27FC236}">
                <a16:creationId xmlns:a16="http://schemas.microsoft.com/office/drawing/2014/main" xmlns="" id="{667B7F8B-F7A9-4F2A-BE1E-A953D8976D4E}"/>
              </a:ext>
            </a:extLst>
          </p:cNvPr>
          <p:cNvSpPr txBox="1"/>
          <p:nvPr/>
        </p:nvSpPr>
        <p:spPr>
          <a:xfrm>
            <a:off x="5004048" y="4221088"/>
            <a:ext cx="400750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het ziekenhuis</a:t>
            </a:r>
            <a:endParaRPr lang="nl-NL" sz="1050" b="1" dirty="0">
              <a:effectLst/>
              <a:latin typeface="Century Gothic" panose="020B0502020202020204" pitchFamily="34" charset="0"/>
              <a:ea typeface="Calibri"/>
              <a:cs typeface="Times New Roman"/>
            </a:endParaRPr>
          </a:p>
        </p:txBody>
      </p:sp>
      <p:sp>
        <p:nvSpPr>
          <p:cNvPr id="27" name="Text Box 14"/>
          <p:cNvSpPr txBox="1"/>
          <p:nvPr/>
        </p:nvSpPr>
        <p:spPr>
          <a:xfrm>
            <a:off x="557326" y="5356508"/>
            <a:ext cx="5022786"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6" name="Tekstvak 2"/>
          <p:cNvSpPr txBox="1">
            <a:spLocks noChangeArrowheads="1"/>
          </p:cNvSpPr>
          <p:nvPr/>
        </p:nvSpPr>
        <p:spPr bwMode="auto">
          <a:xfrm>
            <a:off x="557326" y="5387281"/>
            <a:ext cx="5400600"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alle soorten </a:t>
            </a:r>
            <a:r>
              <a:rPr lang="nl-NL" sz="2400" dirty="0">
                <a:latin typeface="Century Gothic" panose="020B0502020202020204" pitchFamily="34" charset="0"/>
                <a:ea typeface="Calibri"/>
                <a:cs typeface="Times New Roman"/>
              </a:rPr>
              <a:t>medicijnen samen</a:t>
            </a:r>
            <a:endParaRPr lang="nl-NL" sz="1050" dirty="0">
              <a:effectLst/>
              <a:latin typeface="Century Gothic" panose="020B0502020202020204" pitchFamily="34" charset="0"/>
              <a:ea typeface="Calibri"/>
              <a:cs typeface="Times New Roman"/>
            </a:endParaRPr>
          </a:p>
        </p:txBody>
      </p:sp>
      <p:sp>
        <p:nvSpPr>
          <p:cNvPr id="28" name="Text Box 14"/>
          <p:cNvSpPr txBox="1"/>
          <p:nvPr/>
        </p:nvSpPr>
        <p:spPr>
          <a:xfrm>
            <a:off x="4211960" y="980728"/>
            <a:ext cx="4536504"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9" name="Tekstvak 2"/>
          <p:cNvSpPr txBox="1">
            <a:spLocks noChangeArrowheads="1"/>
          </p:cNvSpPr>
          <p:nvPr/>
        </p:nvSpPr>
        <p:spPr bwMode="auto">
          <a:xfrm>
            <a:off x="4211960" y="980728"/>
            <a:ext cx="4536504"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de wetenschap van ziektes</a:t>
            </a:r>
            <a:endParaRPr lang="nl-NL" sz="1050" dirty="0">
              <a:effectLst/>
              <a:latin typeface="Century Gothic" panose="020B0502020202020204" pitchFamily="34" charset="0"/>
              <a:ea typeface="Calibri"/>
              <a:cs typeface="Times New Roman"/>
            </a:endParaRPr>
          </a:p>
        </p:txBody>
      </p:sp>
      <p:pic>
        <p:nvPicPr>
          <p:cNvPr id="11267" name="Picture 3" descr="C:\Users\dasg\Downloads\shutterstock_53012700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60232" y="1559791"/>
            <a:ext cx="2028056" cy="1115431"/>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546582" y="3437138"/>
            <a:ext cx="1019455" cy="783950"/>
          </a:xfrm>
          <a:prstGeom prst="rect">
            <a:avLst/>
          </a:prstGeom>
        </p:spPr>
      </p:pic>
    </p:spTree>
    <p:extLst>
      <p:ext uri="{BB962C8B-B14F-4D97-AF65-F5344CB8AC3E}">
        <p14:creationId xmlns:p14="http://schemas.microsoft.com/office/powerpoint/2010/main" val="2342217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vak 6">
            <a:extLst>
              <a:ext uri="{FF2B5EF4-FFF2-40B4-BE49-F238E27FC236}">
                <a16:creationId xmlns:a16="http://schemas.microsoft.com/office/drawing/2014/main" xmlns="" id="{A6139820-A494-47BC-A2D9-1B0293EA53AC}"/>
              </a:ext>
            </a:extLst>
          </p:cNvPr>
          <p:cNvSpPr txBox="1"/>
          <p:nvPr/>
        </p:nvSpPr>
        <p:spPr>
          <a:xfrm>
            <a:off x="-44219" y="-171400"/>
            <a:ext cx="9180579" cy="6186309"/>
          </a:xfrm>
          <a:prstGeom prst="rect">
            <a:avLst/>
          </a:prstGeom>
          <a:noFill/>
        </p:spPr>
        <p:txBody>
          <a:bodyPr wrap="square" rtlCol="0">
            <a:spAutoFit/>
          </a:bodyPr>
          <a:lstStyle/>
          <a:p>
            <a:pPr fontAlgn="t"/>
            <a:r>
              <a:rPr lang="nl-NL" sz="8000" b="1" u="sng" dirty="0">
                <a:solidFill>
                  <a:prstClr val="black"/>
                </a:solidFill>
                <a:latin typeface="Century Gothic" panose="020B0502020202020204" pitchFamily="34" charset="0"/>
              </a:rPr>
              <a:t>de optie</a:t>
            </a:r>
            <a:r>
              <a:rPr lang="nl-NL" sz="8000" b="1" dirty="0">
                <a:solidFill>
                  <a:prstClr val="black"/>
                </a:solidFill>
                <a:latin typeface="Century Gothic" panose="020B0502020202020204" pitchFamily="34" charset="0"/>
              </a:rPr>
              <a:t> = </a:t>
            </a:r>
          </a:p>
          <a:p>
            <a:pPr fontAlgn="t"/>
            <a:r>
              <a:rPr lang="nl-NL" sz="4800" dirty="0">
                <a:latin typeface="Century Gothic" panose="020B0502020202020204" pitchFamily="34" charset="0"/>
              </a:rPr>
              <a:t>de keuze, de mogelijkheid</a:t>
            </a:r>
          </a:p>
          <a:p>
            <a:pPr fontAlgn="t"/>
            <a:endParaRPr lang="nl-NL" sz="1600" i="1" dirty="0">
              <a:solidFill>
                <a:srgbClr val="00B050"/>
              </a:solidFill>
              <a:latin typeface="Century Gothic" panose="020B0502020202020204" pitchFamily="34" charset="0"/>
            </a:endParaRPr>
          </a:p>
          <a:p>
            <a:pPr lvl="0"/>
            <a:endParaRPr lang="nl-NL" sz="2800" i="1" dirty="0" smtClean="0">
              <a:solidFill>
                <a:srgbClr val="00B050"/>
              </a:solidFill>
              <a:latin typeface="Century Gothic" panose="020B0502020202020204" pitchFamily="34" charset="0"/>
            </a:endParaRPr>
          </a:p>
          <a:p>
            <a:pPr lvl="0"/>
            <a:endParaRPr lang="nl-NL" sz="2800" i="1" dirty="0">
              <a:solidFill>
                <a:srgbClr val="00B050"/>
              </a:solidFill>
              <a:latin typeface="Century Gothic" panose="020B0502020202020204" pitchFamily="34" charset="0"/>
            </a:endParaRPr>
          </a:p>
          <a:p>
            <a:pPr lvl="0"/>
            <a:endParaRPr lang="nl-NL" sz="2800" i="1" dirty="0" smtClean="0">
              <a:solidFill>
                <a:srgbClr val="00B050"/>
              </a:solidFill>
              <a:latin typeface="Century Gothic" panose="020B0502020202020204" pitchFamily="34" charset="0"/>
            </a:endParaRPr>
          </a:p>
          <a:p>
            <a:pPr lvl="0"/>
            <a:endParaRPr lang="nl-NL" sz="2800" i="1" dirty="0">
              <a:solidFill>
                <a:srgbClr val="00B050"/>
              </a:solidFill>
              <a:latin typeface="Century Gothic" panose="020B0502020202020204" pitchFamily="34" charset="0"/>
            </a:endParaRPr>
          </a:p>
          <a:p>
            <a:pPr lvl="0"/>
            <a:endParaRPr lang="nl-NL" sz="2800" i="1" dirty="0" smtClean="0">
              <a:solidFill>
                <a:srgbClr val="00B050"/>
              </a:solidFill>
              <a:latin typeface="Century Gothic" panose="020B0502020202020204" pitchFamily="34" charset="0"/>
            </a:endParaRPr>
          </a:p>
          <a:p>
            <a:pPr lvl="0"/>
            <a:endParaRPr lang="nl-NL" sz="2800" i="1" dirty="0">
              <a:solidFill>
                <a:srgbClr val="00B050"/>
              </a:solidFill>
              <a:latin typeface="Century Gothic" panose="020B0502020202020204" pitchFamily="34" charset="0"/>
            </a:endParaRPr>
          </a:p>
          <a:p>
            <a:pPr lvl="0"/>
            <a:endParaRPr lang="nl-NL" sz="2800" i="1" dirty="0" smtClean="0">
              <a:solidFill>
                <a:srgbClr val="00B050"/>
              </a:solidFill>
              <a:latin typeface="Century Gothic" panose="020B0502020202020204" pitchFamily="34" charset="0"/>
            </a:endParaRPr>
          </a:p>
          <a:p>
            <a:pPr lvl="0"/>
            <a:r>
              <a:rPr lang="nl-NL" sz="2800" i="1" dirty="0" smtClean="0">
                <a:solidFill>
                  <a:srgbClr val="00B050"/>
                </a:solidFill>
                <a:latin typeface="Century Gothic" panose="020B0502020202020204" pitchFamily="34" charset="0"/>
              </a:rPr>
              <a:t>Met </a:t>
            </a:r>
            <a:r>
              <a:rPr lang="nl-NL" sz="2800" i="1" dirty="0">
                <a:solidFill>
                  <a:srgbClr val="00B050"/>
                </a:solidFill>
                <a:latin typeface="Century Gothic" panose="020B0502020202020204" pitchFamily="34" charset="0"/>
              </a:rPr>
              <a:t>de hendels heb je </a:t>
            </a:r>
            <a:r>
              <a:rPr lang="nl-NL" sz="2800" i="1" u="sng" dirty="0">
                <a:solidFill>
                  <a:srgbClr val="00B050"/>
                </a:solidFill>
                <a:latin typeface="Century Gothic" panose="020B0502020202020204" pitchFamily="34" charset="0"/>
              </a:rPr>
              <a:t>de optie</a:t>
            </a:r>
            <a:r>
              <a:rPr lang="nl-NL" sz="2800" i="1" dirty="0">
                <a:solidFill>
                  <a:srgbClr val="00B050"/>
                </a:solidFill>
                <a:latin typeface="Century Gothic" panose="020B0502020202020204" pitchFamily="34" charset="0"/>
              </a:rPr>
              <a:t> om de muziek te veranderen. </a:t>
            </a:r>
            <a:endParaRPr lang="nl-NL" sz="2800" i="1" u="sng" dirty="0">
              <a:solidFill>
                <a:srgbClr val="00B050"/>
              </a:solidFill>
              <a:latin typeface="Century Gothic" panose="020B0502020202020204" pitchFamily="34" charset="0"/>
            </a:endParaRPr>
          </a:p>
        </p:txBody>
      </p:sp>
      <p:grpSp>
        <p:nvGrpSpPr>
          <p:cNvPr id="10" name="Groep 9"/>
          <p:cNvGrpSpPr/>
          <p:nvPr/>
        </p:nvGrpSpPr>
        <p:grpSpPr>
          <a:xfrm>
            <a:off x="4752731" y="2071100"/>
            <a:ext cx="3491677" cy="2690333"/>
            <a:chOff x="227154" y="1484969"/>
            <a:chExt cx="8457823" cy="5158764"/>
          </a:xfrm>
        </p:grpSpPr>
        <p:pic>
          <p:nvPicPr>
            <p:cNvPr id="11"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11560" y="1772816"/>
              <a:ext cx="8073417" cy="480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PIJL-RECHTS 11"/>
            <p:cNvSpPr/>
            <p:nvPr/>
          </p:nvSpPr>
          <p:spPr>
            <a:xfrm>
              <a:off x="2460938" y="3904678"/>
              <a:ext cx="1224136" cy="544706"/>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PIJL-RECHTS 12"/>
            <p:cNvSpPr/>
            <p:nvPr/>
          </p:nvSpPr>
          <p:spPr>
            <a:xfrm rot="20244252">
              <a:off x="227154" y="6099027"/>
              <a:ext cx="1224136" cy="544706"/>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PIJL-RECHTS 13"/>
            <p:cNvSpPr/>
            <p:nvPr/>
          </p:nvSpPr>
          <p:spPr>
            <a:xfrm rot="2143507">
              <a:off x="4888188" y="1484969"/>
              <a:ext cx="1224136" cy="544706"/>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PIJL-RECHTS 14"/>
            <p:cNvSpPr/>
            <p:nvPr/>
          </p:nvSpPr>
          <p:spPr>
            <a:xfrm rot="6098927">
              <a:off x="3788031" y="2251828"/>
              <a:ext cx="1224136" cy="544706"/>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12472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xmlns="" id="{A6139820-A494-47BC-A2D9-1B0293EA53AC}"/>
              </a:ext>
            </a:extLst>
          </p:cNvPr>
          <p:cNvSpPr txBox="1"/>
          <p:nvPr/>
        </p:nvSpPr>
        <p:spPr>
          <a:xfrm>
            <a:off x="-74914" y="-80913"/>
            <a:ext cx="9180579" cy="6617196"/>
          </a:xfrm>
          <a:prstGeom prst="rect">
            <a:avLst/>
          </a:prstGeom>
          <a:noFill/>
        </p:spPr>
        <p:txBody>
          <a:bodyPr wrap="square" rtlCol="0">
            <a:spAutoFit/>
          </a:bodyPr>
          <a:lstStyle/>
          <a:p>
            <a:pPr fontAlgn="t"/>
            <a:r>
              <a:rPr lang="nl-NL" sz="8000" b="1" u="sng" dirty="0">
                <a:solidFill>
                  <a:prstClr val="black"/>
                </a:solidFill>
                <a:latin typeface="Century Gothic" panose="020B0502020202020204" pitchFamily="34" charset="0"/>
              </a:rPr>
              <a:t>onderscheiden</a:t>
            </a:r>
            <a:r>
              <a:rPr lang="nl-NL" sz="8000" b="1" dirty="0">
                <a:solidFill>
                  <a:prstClr val="black"/>
                </a:solidFill>
                <a:latin typeface="Century Gothic" panose="020B0502020202020204" pitchFamily="34" charset="0"/>
              </a:rPr>
              <a:t> = </a:t>
            </a:r>
          </a:p>
          <a:p>
            <a:pPr fontAlgn="t"/>
            <a:r>
              <a:rPr lang="nl-NL" sz="4800" dirty="0">
                <a:latin typeface="Century Gothic" panose="020B0502020202020204" pitchFamily="34" charset="0"/>
              </a:rPr>
              <a:t>herkennen als verschillend</a:t>
            </a:r>
          </a:p>
          <a:p>
            <a:pPr fontAlgn="t"/>
            <a:r>
              <a:rPr lang="nl-NL" sz="1600" i="1" dirty="0">
                <a:solidFill>
                  <a:srgbClr val="00B050"/>
                </a:solidFill>
                <a:latin typeface="Century Gothic" panose="020B0502020202020204" pitchFamily="34" charset="0"/>
              </a:rPr>
              <a:t> </a:t>
            </a:r>
            <a:r>
              <a:rPr lang="nl-NL" sz="2800" i="1" dirty="0">
                <a:solidFill>
                  <a:srgbClr val="00B050"/>
                </a:solidFill>
                <a:latin typeface="Century Gothic" panose="020B0502020202020204" pitchFamily="34" charset="0"/>
              </a:rPr>
              <a:t/>
            </a:r>
            <a:br>
              <a:rPr lang="nl-NL" sz="2800" i="1" dirty="0">
                <a:solidFill>
                  <a:srgbClr val="00B050"/>
                </a:solidFill>
                <a:latin typeface="Century Gothic" panose="020B0502020202020204" pitchFamily="34" charset="0"/>
              </a:rPr>
            </a:br>
            <a:endParaRPr lang="nl-NL" sz="2800" i="1" dirty="0">
              <a:solidFill>
                <a:srgbClr val="00B050"/>
              </a:solidFill>
              <a:latin typeface="Century Gothic" panose="020B0502020202020204" pitchFamily="34" charset="0"/>
            </a:endParaRPr>
          </a:p>
          <a:p>
            <a:pPr fontAlgn="t"/>
            <a:endParaRPr lang="nl-NL" sz="2800" i="1" dirty="0">
              <a:solidFill>
                <a:srgbClr val="00B050"/>
              </a:solidFill>
              <a:latin typeface="Century Gothic" panose="020B0502020202020204" pitchFamily="34" charset="0"/>
            </a:endParaRPr>
          </a:p>
          <a:p>
            <a:pPr fontAlgn="t"/>
            <a:endParaRPr lang="nl-NL" sz="2800" i="1" dirty="0" smtClean="0">
              <a:solidFill>
                <a:srgbClr val="00B050"/>
              </a:solidFill>
              <a:latin typeface="Century Gothic" panose="020B0502020202020204" pitchFamily="34" charset="0"/>
            </a:endParaRPr>
          </a:p>
          <a:p>
            <a:pPr fontAlgn="t"/>
            <a:endParaRPr lang="nl-NL" sz="2800" i="1" dirty="0">
              <a:solidFill>
                <a:srgbClr val="00B050"/>
              </a:solidFill>
              <a:latin typeface="Century Gothic" panose="020B0502020202020204" pitchFamily="34" charset="0"/>
            </a:endParaRPr>
          </a:p>
          <a:p>
            <a:pPr fontAlgn="t"/>
            <a:endParaRPr lang="nl-NL" sz="2800" i="1" dirty="0" smtClean="0">
              <a:solidFill>
                <a:srgbClr val="00B050"/>
              </a:solidFill>
              <a:latin typeface="Century Gothic" panose="020B0502020202020204" pitchFamily="34" charset="0"/>
            </a:endParaRPr>
          </a:p>
          <a:p>
            <a:pPr fontAlgn="t"/>
            <a:endParaRPr lang="nl-NL" sz="2800" i="1" dirty="0">
              <a:solidFill>
                <a:srgbClr val="00B050"/>
              </a:solidFill>
              <a:latin typeface="Century Gothic" panose="020B0502020202020204" pitchFamily="34" charset="0"/>
            </a:endParaRPr>
          </a:p>
          <a:p>
            <a:pPr fontAlgn="t"/>
            <a:endParaRPr lang="nl-NL" sz="2800" i="1" dirty="0" smtClean="0">
              <a:solidFill>
                <a:srgbClr val="00B050"/>
              </a:solidFill>
              <a:latin typeface="Century Gothic" panose="020B0502020202020204" pitchFamily="34" charset="0"/>
            </a:endParaRPr>
          </a:p>
          <a:p>
            <a:pPr fontAlgn="t"/>
            <a:r>
              <a:rPr lang="nl-NL" sz="2800" i="1" dirty="0" smtClean="0">
                <a:solidFill>
                  <a:srgbClr val="00B050"/>
                </a:solidFill>
                <a:latin typeface="Century Gothic" panose="020B0502020202020204" pitchFamily="34" charset="0"/>
              </a:rPr>
              <a:t>Zo </a:t>
            </a:r>
            <a:r>
              <a:rPr lang="nl-NL" sz="2800" i="1" dirty="0">
                <a:solidFill>
                  <a:srgbClr val="00B050"/>
                </a:solidFill>
                <a:latin typeface="Century Gothic" panose="020B0502020202020204" pitchFamily="34" charset="0"/>
              </a:rPr>
              <a:t>worden er verschillende stukken muziek </a:t>
            </a:r>
            <a:r>
              <a:rPr lang="nl-NL" sz="2800" i="1" u="sng" dirty="0">
                <a:solidFill>
                  <a:srgbClr val="00B050"/>
                </a:solidFill>
                <a:latin typeface="Century Gothic" panose="020B0502020202020204" pitchFamily="34" charset="0"/>
              </a:rPr>
              <a:t>onderscheiden</a:t>
            </a:r>
            <a:r>
              <a:rPr lang="nl-NL" sz="2800" i="1" dirty="0">
                <a:solidFill>
                  <a:srgbClr val="00B050"/>
                </a:solidFill>
                <a:latin typeface="Century Gothic" panose="020B0502020202020204" pitchFamily="34" charset="0"/>
              </a:rPr>
              <a:t>.</a:t>
            </a:r>
            <a:endParaRPr lang="nl-NL" sz="2800" i="1" u="sng" dirty="0">
              <a:solidFill>
                <a:srgbClr val="00B050"/>
              </a:solidFill>
              <a:latin typeface="Century Gothic" panose="020B0502020202020204" pitchFamily="34" charset="0"/>
            </a:endParaRPr>
          </a:p>
          <a:p>
            <a:pPr lvl="0"/>
            <a:endParaRPr lang="nl-NL" sz="2800" i="1" dirty="0">
              <a:solidFill>
                <a:srgbClr val="00B050"/>
              </a:solidFill>
              <a:latin typeface="Century Gothic" panose="020B0502020202020204" pitchFamily="34" charset="0"/>
            </a:endParaRP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Afbeelding 3">
            <a:extLst>
              <a:ext uri="{FF2B5EF4-FFF2-40B4-BE49-F238E27FC236}">
                <a16:creationId xmlns:a16="http://schemas.microsoft.com/office/drawing/2014/main" xmlns="" id="{6E59C98A-66D1-40DA-BEEA-1A8A36A476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3848" y="2348880"/>
            <a:ext cx="4824536" cy="2909952"/>
          </a:xfrm>
          <a:prstGeom prst="rect">
            <a:avLst/>
          </a:prstGeom>
        </p:spPr>
      </p:pic>
    </p:spTree>
    <p:extLst>
      <p:ext uri="{BB962C8B-B14F-4D97-AF65-F5344CB8AC3E}">
        <p14:creationId xmlns:p14="http://schemas.microsoft.com/office/powerpoint/2010/main" val="4179213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constant</a:t>
            </a:r>
          </a:p>
        </p:txBody>
      </p:sp>
      <p:pic>
        <p:nvPicPr>
          <p:cNvPr id="2051" name="Picture 3" descr="C:\Users\dasg\Downloads\shutterstock_1378828694 (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02360" y="3473624"/>
            <a:ext cx="5282611" cy="33843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385" y="1556792"/>
            <a:ext cx="7587951" cy="3997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1515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onderscheiden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3" name="Afbeelding 2">
            <a:extLst>
              <a:ext uri="{FF2B5EF4-FFF2-40B4-BE49-F238E27FC236}">
                <a16:creationId xmlns:a16="http://schemas.microsoft.com/office/drawing/2014/main" xmlns="" id="{0D8F7875-EF8D-4D19-95AB-0AD1CE40DD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71" y="2708920"/>
            <a:ext cx="7121477" cy="4123265"/>
          </a:xfrm>
          <a:prstGeom prst="rect">
            <a:avLst/>
          </a:prstGeom>
        </p:spPr>
      </p:pic>
      <p:sp>
        <p:nvSpPr>
          <p:cNvPr id="4" name="Pijl: omlaag 3">
            <a:extLst>
              <a:ext uri="{FF2B5EF4-FFF2-40B4-BE49-F238E27FC236}">
                <a16:creationId xmlns:a16="http://schemas.microsoft.com/office/drawing/2014/main" xmlns="" id="{FBBE6826-06E1-47D8-B162-AEF2E5450439}"/>
              </a:ext>
            </a:extLst>
          </p:cNvPr>
          <p:cNvSpPr/>
          <p:nvPr/>
        </p:nvSpPr>
        <p:spPr>
          <a:xfrm rot="1529513">
            <a:off x="5057691" y="2110503"/>
            <a:ext cx="360040" cy="13234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ijl: omlaag 7">
            <a:extLst>
              <a:ext uri="{FF2B5EF4-FFF2-40B4-BE49-F238E27FC236}">
                <a16:creationId xmlns:a16="http://schemas.microsoft.com/office/drawing/2014/main" xmlns="" id="{9F22D65F-A6BB-4CB8-BAB0-8A1E2AFF22C2}"/>
              </a:ext>
            </a:extLst>
          </p:cNvPr>
          <p:cNvSpPr/>
          <p:nvPr/>
        </p:nvSpPr>
        <p:spPr>
          <a:xfrm rot="1529513">
            <a:off x="1813331" y="3338691"/>
            <a:ext cx="360040" cy="13234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Pijl: omlaag 8">
            <a:extLst>
              <a:ext uri="{FF2B5EF4-FFF2-40B4-BE49-F238E27FC236}">
                <a16:creationId xmlns:a16="http://schemas.microsoft.com/office/drawing/2014/main" xmlns="" id="{10CEDD96-BA80-4BDB-A432-10C3EE29FBE3}"/>
              </a:ext>
            </a:extLst>
          </p:cNvPr>
          <p:cNvSpPr/>
          <p:nvPr/>
        </p:nvSpPr>
        <p:spPr>
          <a:xfrm rot="1529513">
            <a:off x="3759148" y="4783609"/>
            <a:ext cx="360040" cy="13234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Pijl: omlaag 9">
            <a:extLst>
              <a:ext uri="{FF2B5EF4-FFF2-40B4-BE49-F238E27FC236}">
                <a16:creationId xmlns:a16="http://schemas.microsoft.com/office/drawing/2014/main" xmlns="" id="{3D729926-C1D1-4E77-9337-0E5153F76CD5}"/>
              </a:ext>
            </a:extLst>
          </p:cNvPr>
          <p:cNvSpPr/>
          <p:nvPr/>
        </p:nvSpPr>
        <p:spPr>
          <a:xfrm rot="1529513">
            <a:off x="4054131" y="2785278"/>
            <a:ext cx="360040" cy="13234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Pijl: omlaag 10">
            <a:extLst>
              <a:ext uri="{FF2B5EF4-FFF2-40B4-BE49-F238E27FC236}">
                <a16:creationId xmlns:a16="http://schemas.microsoft.com/office/drawing/2014/main" xmlns="" id="{FD7599C8-926C-4C66-8749-7C2999D0A318}"/>
              </a:ext>
            </a:extLst>
          </p:cNvPr>
          <p:cNvSpPr/>
          <p:nvPr/>
        </p:nvSpPr>
        <p:spPr>
          <a:xfrm rot="1529513">
            <a:off x="5785342" y="2860277"/>
            <a:ext cx="360040" cy="13234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descr="Afbeelding met persoon, binnen, vrouw, telefoon&#10;&#10;Automatisch gegenereerde beschrijving">
            <a:extLst>
              <a:ext uri="{FF2B5EF4-FFF2-40B4-BE49-F238E27FC236}">
                <a16:creationId xmlns:a16="http://schemas.microsoft.com/office/drawing/2014/main" xmlns="" id="{FA8376BD-E51F-46EB-8E8D-07B60F66CCE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60232" y="1519530"/>
            <a:ext cx="2269207" cy="2453392"/>
          </a:xfrm>
          <a:prstGeom prst="rect">
            <a:avLst/>
          </a:prstGeom>
          <a:ln>
            <a:gradFill>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Tree>
    <p:extLst>
      <p:ext uri="{BB962C8B-B14F-4D97-AF65-F5344CB8AC3E}">
        <p14:creationId xmlns:p14="http://schemas.microsoft.com/office/powerpoint/2010/main" val="936008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5496" y="25814"/>
            <a:ext cx="10657184" cy="1323439"/>
          </a:xfrm>
          <a:prstGeom prst="rect">
            <a:avLst/>
          </a:prstGeom>
          <a:noFill/>
        </p:spPr>
        <p:txBody>
          <a:bodyPr wrap="square" rtlCol="0">
            <a:spAutoFit/>
          </a:bodyPr>
          <a:lstStyle/>
          <a:p>
            <a:r>
              <a:rPr lang="nl-NL" sz="8000" b="1" u="sng" dirty="0">
                <a:latin typeface="Century Gothic" panose="020B0502020202020204" pitchFamily="34" charset="0"/>
              </a:rPr>
              <a:t>tot stand komen</a:t>
            </a:r>
          </a:p>
        </p:txBody>
      </p:sp>
      <p:pic>
        <p:nvPicPr>
          <p:cNvPr id="4" name="Afbeelding 3">
            <a:extLst>
              <a:ext uri="{FF2B5EF4-FFF2-40B4-BE49-F238E27FC236}">
                <a16:creationId xmlns:a16="http://schemas.microsoft.com/office/drawing/2014/main" xmlns="" id="{73A2DCEF-AF90-45C8-BD40-2E1F0385CC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375" y="1844824"/>
            <a:ext cx="5269012" cy="4728996"/>
          </a:xfrm>
          <a:prstGeom prst="rect">
            <a:avLst/>
          </a:prstGeom>
        </p:spPr>
      </p:pic>
      <p:pic>
        <p:nvPicPr>
          <p:cNvPr id="8" name="Afbeelding 7">
            <a:extLst>
              <a:ext uri="{FF2B5EF4-FFF2-40B4-BE49-F238E27FC236}">
                <a16:creationId xmlns:a16="http://schemas.microsoft.com/office/drawing/2014/main" xmlns="" id="{3EEC7FF8-E8E7-4B1E-83C5-863A1251F1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98204" y="1519530"/>
            <a:ext cx="3985421" cy="2210344"/>
          </a:xfrm>
          <a:prstGeom prst="rect">
            <a:avLst/>
          </a:prstGeom>
        </p:spPr>
      </p:pic>
    </p:spTree>
    <p:extLst>
      <p:ext uri="{BB962C8B-B14F-4D97-AF65-F5344CB8AC3E}">
        <p14:creationId xmlns:p14="http://schemas.microsoft.com/office/powerpoint/2010/main" val="3406594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998471" y="5157192"/>
            <a:ext cx="3158622" cy="369332"/>
          </a:xfrm>
          <a:prstGeom prst="rect">
            <a:avLst/>
          </a:prstGeom>
        </p:spPr>
        <p:txBody>
          <a:bodyPr wrap="none">
            <a:spAutoFit/>
          </a:bodyPr>
          <a:lstStyle/>
          <a:p>
            <a:r>
              <a:rPr lang="nl-NL" dirty="0">
                <a:hlinkClick r:id="rId2"/>
              </a:rPr>
              <a:t>https://youtu.be/IvUU8joBb1Q</a:t>
            </a:r>
            <a:r>
              <a:rPr lang="nl-NL" dirty="0"/>
              <a:t> </a:t>
            </a: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47664" y="1268760"/>
            <a:ext cx="5706717" cy="3191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9169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de kritiek</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kleding, persoon, binnen, vrouw&#10;&#10;Automatisch gegenereerde beschrijving">
            <a:extLst>
              <a:ext uri="{FF2B5EF4-FFF2-40B4-BE49-F238E27FC236}">
                <a16:creationId xmlns:a16="http://schemas.microsoft.com/office/drawing/2014/main" xmlns="" id="{059FF584-6559-4883-A92F-247F2501F6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484784"/>
            <a:ext cx="7867674" cy="5255607"/>
          </a:xfrm>
          <a:prstGeom prst="rect">
            <a:avLst/>
          </a:prstGeom>
        </p:spPr>
      </p:pic>
    </p:spTree>
    <p:extLst>
      <p:ext uri="{BB962C8B-B14F-4D97-AF65-F5344CB8AC3E}">
        <p14:creationId xmlns:p14="http://schemas.microsoft.com/office/powerpoint/2010/main" val="2003289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9684568" y="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15570" y="42656"/>
            <a:ext cx="9276048" cy="2554545"/>
          </a:xfrm>
          <a:prstGeom prst="rect">
            <a:avLst/>
          </a:prstGeom>
          <a:noFill/>
        </p:spPr>
        <p:txBody>
          <a:bodyPr wrap="square" rtlCol="0">
            <a:spAutoFit/>
          </a:bodyPr>
          <a:lstStyle/>
          <a:p>
            <a:r>
              <a:rPr lang="nl-NL" sz="8000" b="1" u="sng" dirty="0">
                <a:latin typeface="Century Gothic" panose="020B0502020202020204" pitchFamily="34" charset="0"/>
              </a:rPr>
              <a:t>opkomen voor iets of iemand</a:t>
            </a:r>
          </a:p>
        </p:txBody>
      </p:sp>
      <p:pic>
        <p:nvPicPr>
          <p:cNvPr id="4" name="Afbeelding 3" descr="Afbeelding met persoon, zitten, binnen, vrouw&#10;&#10;Automatisch gegenereerde beschrijving">
            <a:extLst>
              <a:ext uri="{FF2B5EF4-FFF2-40B4-BE49-F238E27FC236}">
                <a16:creationId xmlns:a16="http://schemas.microsoft.com/office/drawing/2014/main" xmlns="" id="{85D50A28-1D44-4360-B55E-06F4B32CB9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67744" y="2612054"/>
            <a:ext cx="4176464" cy="4176464"/>
          </a:xfrm>
          <a:prstGeom prst="rect">
            <a:avLst/>
          </a:prstGeom>
        </p:spPr>
      </p:pic>
      <p:sp>
        <p:nvSpPr>
          <p:cNvPr id="3" name="Toelichting met afgeronde rechthoek 2"/>
          <p:cNvSpPr/>
          <p:nvPr/>
        </p:nvSpPr>
        <p:spPr>
          <a:xfrm>
            <a:off x="6444208" y="2852936"/>
            <a:ext cx="2627784" cy="1584176"/>
          </a:xfrm>
          <a:prstGeom prst="wedgeRoundRectCallout">
            <a:avLst>
              <a:gd name="adj1" fmla="val -83676"/>
              <a:gd name="adj2" fmla="val -1417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xmlns="" id="{73A2DCEF-AF90-45C8-BD40-2E1F0385CC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04248" y="2957295"/>
            <a:ext cx="1532525" cy="1375458"/>
          </a:xfrm>
          <a:prstGeom prst="rect">
            <a:avLst/>
          </a:prstGeom>
        </p:spPr>
      </p:pic>
      <p:pic>
        <p:nvPicPr>
          <p:cNvPr id="8194" name="Picture 2" descr="C:\Users\dasg\Downloads\shutterstock_79323374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8244408" y="3140968"/>
            <a:ext cx="758800" cy="766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65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nabootsen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10" name="Afbeelding 9" descr="Afbeelding met gitaar, speler, person, honkbal&#10;&#10;Automatisch gegenereerde beschrijving">
            <a:extLst>
              <a:ext uri="{FF2B5EF4-FFF2-40B4-BE49-F238E27FC236}">
                <a16:creationId xmlns:a16="http://schemas.microsoft.com/office/drawing/2014/main" xmlns="" id="{BDD30D82-9973-4F9B-9E09-927701DBA5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890" y="4005064"/>
            <a:ext cx="3463413" cy="2348194"/>
          </a:xfrm>
          <a:prstGeom prst="rect">
            <a:avLst/>
          </a:prstGeom>
        </p:spPr>
      </p:pic>
      <p:pic>
        <p:nvPicPr>
          <p:cNvPr id="11" name="Afbeelding 10">
            <a:extLst>
              <a:ext uri="{FF2B5EF4-FFF2-40B4-BE49-F238E27FC236}">
                <a16:creationId xmlns:a16="http://schemas.microsoft.com/office/drawing/2014/main" xmlns="" id="{7E86B6EE-7348-4C1E-823C-FA326622F7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04993" y="4071174"/>
            <a:ext cx="3537058" cy="2393410"/>
          </a:xfrm>
          <a:prstGeom prst="rect">
            <a:avLst/>
          </a:prstGeom>
        </p:spPr>
      </p:pic>
      <p:sp>
        <p:nvSpPr>
          <p:cNvPr id="3" name="PIJL-RECHTS 2"/>
          <p:cNvSpPr/>
          <p:nvPr/>
        </p:nvSpPr>
        <p:spPr>
          <a:xfrm>
            <a:off x="3923928" y="4725144"/>
            <a:ext cx="1224136" cy="864096"/>
          </a:xfrm>
          <a:prstGeom prst="right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4513947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24475</TotalTime>
  <Words>244</Words>
  <Application>Microsoft Office PowerPoint</Application>
  <PresentationFormat>Diavoorstelling (4:3)</PresentationFormat>
  <Paragraphs>237</Paragraphs>
  <Slides>24</Slides>
  <Notes>12</Notes>
  <HiddenSlides>0</HiddenSlides>
  <MMClips>0</MMClips>
  <ScaleCrop>false</ScaleCrop>
  <HeadingPairs>
    <vt:vector size="4" baseType="variant">
      <vt:variant>
        <vt:lpstr>Thema</vt:lpstr>
      </vt:variant>
      <vt:variant>
        <vt:i4>1</vt:i4>
      </vt:variant>
      <vt:variant>
        <vt:lpstr>Diatitels</vt:lpstr>
      </vt:variant>
      <vt:variant>
        <vt:i4>24</vt:i4>
      </vt:variant>
    </vt:vector>
  </HeadingPairs>
  <TitlesOfParts>
    <vt:vector size="25"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Koster, Mariët</cp:lastModifiedBy>
  <cp:revision>4485</cp:revision>
  <cp:lastPrinted>2020-09-14T11:15:22Z</cp:lastPrinted>
  <dcterms:created xsi:type="dcterms:W3CDTF">2014-06-10T08:03:16Z</dcterms:created>
  <dcterms:modified xsi:type="dcterms:W3CDTF">2020-10-27T11:09:22Z</dcterms:modified>
</cp:coreProperties>
</file>