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185" r:id="rId2"/>
    <p:sldId id="548" r:id="rId3"/>
    <p:sldId id="1124" r:id="rId4"/>
    <p:sldId id="1117" r:id="rId5"/>
    <p:sldId id="1106" r:id="rId6"/>
    <p:sldId id="1118" r:id="rId7"/>
    <p:sldId id="1119" r:id="rId8"/>
    <p:sldId id="1186" r:id="rId9"/>
    <p:sldId id="1187" r:id="rId10"/>
    <p:sldId id="1189" r:id="rId11"/>
    <p:sldId id="1188" r:id="rId12"/>
    <p:sldId id="1163" r:id="rId13"/>
    <p:sldId id="1122" r:id="rId14"/>
    <p:sldId id="1121" r:id="rId15"/>
    <p:sldId id="934" r:id="rId16"/>
    <p:sldId id="1179" r:id="rId17"/>
    <p:sldId id="1180" r:id="rId18"/>
    <p:sldId id="1190" r:id="rId19"/>
    <p:sldId id="1194" r:id="rId20"/>
    <p:sldId id="1191" r:id="rId21"/>
    <p:sldId id="1192" r:id="rId22"/>
    <p:sldId id="1193" r:id="rId23"/>
    <p:sldId id="1074" r:id="rId24"/>
    <p:sldId id="1176"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185"/>
            <p14:sldId id="548"/>
            <p14:sldId id="1124"/>
            <p14:sldId id="1117"/>
            <p14:sldId id="1106"/>
            <p14:sldId id="1118"/>
            <p14:sldId id="1119"/>
            <p14:sldId id="1186"/>
            <p14:sldId id="1187"/>
            <p14:sldId id="1189"/>
            <p14:sldId id="1188"/>
            <p14:sldId id="1163"/>
            <p14:sldId id="1122"/>
            <p14:sldId id="1121"/>
            <p14:sldId id="934"/>
            <p14:sldId id="1179"/>
            <p14:sldId id="1180"/>
            <p14:sldId id="1190"/>
            <p14:sldId id="1194"/>
            <p14:sldId id="1191"/>
            <p14:sldId id="1192"/>
            <p14:sldId id="1193"/>
            <p14:sldId id="1074"/>
            <p14:sldId id="117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616"/>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91297" autoAdjust="0"/>
  </p:normalViewPr>
  <p:slideViewPr>
    <p:cSldViewPr>
      <p:cViewPr>
        <p:scale>
          <a:sx n="70" d="100"/>
          <a:sy n="70" d="100"/>
        </p:scale>
        <p:origin x="-126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13-10-2020</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13-10-2020</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429093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03631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jako-o.com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06757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93280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13-10-2020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facebook.com/100000499583476/videos/400540034615324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900" u="sng" dirty="0"/>
              <a:t>Semantisatieverhaal:</a:t>
            </a:r>
            <a:br>
              <a:rPr lang="nl-NL" sz="1900" u="sng" dirty="0"/>
            </a:br>
            <a:r>
              <a:rPr lang="nl-NL" sz="1800" dirty="0"/>
              <a:t>Ik zag zo’n leuk filmpje op internet. Het is al </a:t>
            </a:r>
            <a:r>
              <a:rPr lang="nl-NL" sz="1800" b="1" u="sng" dirty="0"/>
              <a:t>veelvuldig</a:t>
            </a:r>
            <a:r>
              <a:rPr lang="nl-NL" sz="1800" dirty="0"/>
              <a:t> bekeken. </a:t>
            </a:r>
            <a:r>
              <a:rPr lang="nl-NL" sz="1800" dirty="0" smtClean="0"/>
              <a:t>Het is al </a:t>
            </a:r>
            <a:r>
              <a:rPr lang="nl-NL" sz="1800" b="1" i="1" dirty="0" smtClean="0"/>
              <a:t>vaak</a:t>
            </a:r>
            <a:r>
              <a:rPr lang="nl-NL" sz="1800" dirty="0" smtClean="0"/>
              <a:t> bekeken. Misschien </a:t>
            </a:r>
            <a:r>
              <a:rPr lang="nl-NL" sz="1800" dirty="0"/>
              <a:t>heb jij het ook al gezien. </a:t>
            </a:r>
            <a:r>
              <a:rPr lang="nl-NL" sz="1800" dirty="0" smtClean="0"/>
              <a:t>Op het filmpje zie je </a:t>
            </a:r>
            <a:r>
              <a:rPr lang="nl-NL" sz="1800" dirty="0"/>
              <a:t>2 huisdieren die </a:t>
            </a:r>
            <a:r>
              <a:rPr lang="nl-NL" sz="1800" dirty="0" smtClean="0"/>
              <a:t>dól </a:t>
            </a:r>
            <a:r>
              <a:rPr lang="nl-NL" sz="1800" dirty="0"/>
              <a:t>op elkaar zijn. </a:t>
            </a:r>
            <a:r>
              <a:rPr lang="nl-NL" sz="1800" dirty="0" smtClean="0"/>
              <a:t>Ik vind het knap als je dat kunt </a:t>
            </a:r>
            <a:r>
              <a:rPr lang="nl-NL" sz="1800" b="1" u="sng" dirty="0" smtClean="0"/>
              <a:t>presteren</a:t>
            </a:r>
            <a:r>
              <a:rPr lang="nl-NL" sz="1800" dirty="0" smtClean="0"/>
              <a:t>. Presteren betekent </a:t>
            </a:r>
            <a:r>
              <a:rPr lang="nl-NL" sz="1800" b="1" i="1" dirty="0"/>
              <a:t>iets voor elkaar krijgen, een taak goed </a:t>
            </a:r>
            <a:r>
              <a:rPr lang="nl-NL" sz="1800" b="1" i="1" dirty="0" smtClean="0"/>
              <a:t>uitvoeren. </a:t>
            </a:r>
            <a:r>
              <a:rPr lang="nl-NL" sz="1800" dirty="0"/>
              <a:t>D</a:t>
            </a:r>
            <a:r>
              <a:rPr lang="nl-NL" sz="1800" dirty="0" smtClean="0"/>
              <a:t>ie </a:t>
            </a:r>
            <a:r>
              <a:rPr lang="nl-NL" sz="1800" dirty="0"/>
              <a:t>twee huisdieren zijn </a:t>
            </a:r>
            <a:r>
              <a:rPr lang="nl-NL" sz="1800" dirty="0" smtClean="0"/>
              <a:t>namelijk een </a:t>
            </a:r>
            <a:r>
              <a:rPr lang="nl-NL" sz="1800" dirty="0"/>
              <a:t>hond en een </a:t>
            </a:r>
            <a:r>
              <a:rPr lang="nl-NL" sz="1800" dirty="0" smtClean="0"/>
              <a:t>kat! Ik vind het knap als je het voor elkaar krijgt, als je presteert, om een hond en een kat dol op elkaar te laten zijn. Ja echt, ik vind dat een prestatie. Een </a:t>
            </a:r>
            <a:r>
              <a:rPr lang="nl-NL" sz="1800" dirty="0"/>
              <a:t>hond </a:t>
            </a:r>
            <a:r>
              <a:rPr lang="nl-NL" sz="1800" b="1" u="sng" dirty="0"/>
              <a:t>in combinatie met</a:t>
            </a:r>
            <a:r>
              <a:rPr lang="nl-NL" sz="1800" dirty="0"/>
              <a:t> een </a:t>
            </a:r>
            <a:r>
              <a:rPr lang="nl-NL" sz="1800" dirty="0" smtClean="0"/>
              <a:t>kat, een hond </a:t>
            </a:r>
            <a:r>
              <a:rPr lang="nl-NL" sz="1800" b="1" i="1" dirty="0" smtClean="0"/>
              <a:t>samen met </a:t>
            </a:r>
            <a:r>
              <a:rPr lang="nl-NL" sz="1800" dirty="0" smtClean="0"/>
              <a:t>een kat, geeft </a:t>
            </a:r>
            <a:r>
              <a:rPr lang="nl-NL" sz="1800" dirty="0"/>
              <a:t>meestal problemen. Je kunt ermee </a:t>
            </a:r>
            <a:r>
              <a:rPr lang="nl-NL" sz="1800" b="1" u="sng" dirty="0"/>
              <a:t>experimenteren</a:t>
            </a:r>
            <a:r>
              <a:rPr lang="nl-NL" sz="1800" dirty="0"/>
              <a:t>, </a:t>
            </a:r>
            <a:r>
              <a:rPr lang="nl-NL" sz="1800" dirty="0" smtClean="0"/>
              <a:t>je kunt het </a:t>
            </a:r>
            <a:r>
              <a:rPr lang="nl-NL" sz="1800" b="1" i="1" dirty="0" smtClean="0"/>
              <a:t>uitproberen</a:t>
            </a:r>
            <a:r>
              <a:rPr lang="nl-NL" sz="1800" dirty="0" smtClean="0"/>
              <a:t>, maar </a:t>
            </a:r>
            <a:r>
              <a:rPr lang="nl-NL" sz="1800" dirty="0"/>
              <a:t>eigenlijk weet je al hoe het zal gaan: ze krijgen ruzie. Maar deze hond en kat niet. Het zijn </a:t>
            </a:r>
            <a:r>
              <a:rPr lang="nl-NL" sz="1800" b="1" u="sng" dirty="0"/>
              <a:t>daadwerkelijk</a:t>
            </a:r>
            <a:r>
              <a:rPr lang="nl-NL" sz="1800" dirty="0"/>
              <a:t> dikke vrienden. </a:t>
            </a:r>
            <a:r>
              <a:rPr lang="nl-NL" sz="1800" dirty="0" smtClean="0"/>
              <a:t>Daadwerkelijk betekent écht. Het zijn echt dikke vrienden. Kijk </a:t>
            </a:r>
            <a:r>
              <a:rPr lang="nl-NL" sz="1800" dirty="0"/>
              <a:t>zelf maar eens: </a:t>
            </a:r>
            <a:r>
              <a:rPr lang="nl-NL" sz="1800" dirty="0" smtClean="0"/>
              <a:t>(</a:t>
            </a:r>
            <a:r>
              <a:rPr lang="nl-NL" sz="1800" b="1" u="sng" dirty="0" smtClean="0"/>
              <a:t>klik)</a:t>
            </a:r>
            <a:r>
              <a:rPr lang="nl-NL" sz="1800" b="1" dirty="0" smtClean="0"/>
              <a:t> </a:t>
            </a:r>
            <a:r>
              <a:rPr lang="nl-NL" sz="1800" dirty="0" smtClean="0"/>
              <a:t>Heb </a:t>
            </a:r>
            <a:r>
              <a:rPr lang="nl-NL" sz="1800" dirty="0"/>
              <a:t>je dat tuigje gezien dat de hond droeg? (</a:t>
            </a:r>
            <a:r>
              <a:rPr lang="nl-NL" sz="1800" b="1" u="sng" dirty="0"/>
              <a:t>klik</a:t>
            </a:r>
            <a:r>
              <a:rPr lang="nl-NL" sz="1800" dirty="0"/>
              <a:t>). Mooi hoe ze dat tuigje konden </a:t>
            </a:r>
            <a:r>
              <a:rPr lang="nl-NL" sz="1800" b="1" u="sng" dirty="0"/>
              <a:t>toepassen</a:t>
            </a:r>
            <a:r>
              <a:rPr lang="nl-NL" sz="1800" dirty="0"/>
              <a:t> voor het dragen van de </a:t>
            </a:r>
            <a:r>
              <a:rPr lang="nl-NL" sz="1800" dirty="0" smtClean="0"/>
              <a:t>kat, hoe ze het konden </a:t>
            </a:r>
            <a:r>
              <a:rPr lang="nl-NL" sz="1800" b="1" i="1" dirty="0" smtClean="0"/>
              <a:t>gebruiken</a:t>
            </a:r>
            <a:r>
              <a:rPr lang="nl-NL" sz="1800" dirty="0" smtClean="0"/>
              <a:t> als </a:t>
            </a:r>
            <a:r>
              <a:rPr lang="nl-NL" sz="1800" dirty="0"/>
              <a:t>de kat moe was van het </a:t>
            </a:r>
            <a:r>
              <a:rPr lang="nl-NL" sz="1800" dirty="0" smtClean="0"/>
              <a:t>lopen. Toepassen betekent gebruiken. </a:t>
            </a:r>
            <a:r>
              <a:rPr lang="nl-NL" sz="1800" dirty="0"/>
              <a:t>Een kat heeft minder energie dan een hond. De kat kan maar een </a:t>
            </a:r>
            <a:r>
              <a:rPr lang="nl-NL" sz="1800" b="1" u="sng" dirty="0"/>
              <a:t>beperkte</a:t>
            </a:r>
            <a:r>
              <a:rPr lang="nl-NL" sz="1800" dirty="0"/>
              <a:t> afstand afleggen. </a:t>
            </a:r>
            <a:r>
              <a:rPr lang="nl-NL" sz="1800" dirty="0" smtClean="0"/>
              <a:t>Beperkt betekent </a:t>
            </a:r>
            <a:r>
              <a:rPr lang="nl-NL" sz="1800" b="1" i="1" dirty="0" smtClean="0"/>
              <a:t>klein</a:t>
            </a:r>
            <a:r>
              <a:rPr lang="nl-NL" sz="1800" dirty="0" smtClean="0"/>
              <a:t> of </a:t>
            </a:r>
            <a:r>
              <a:rPr lang="nl-NL" sz="1800" b="1" i="1" dirty="0" smtClean="0"/>
              <a:t>verminderd</a:t>
            </a:r>
            <a:r>
              <a:rPr lang="nl-NL" sz="1800" dirty="0" smtClean="0"/>
              <a:t>. De </a:t>
            </a:r>
            <a:r>
              <a:rPr lang="nl-NL" sz="1800" dirty="0"/>
              <a:t>hond kan nog veel verder door </a:t>
            </a:r>
            <a:r>
              <a:rPr lang="nl-NL" sz="1800" dirty="0" smtClean="0"/>
              <a:t>lopen, bijna onbeperkt! Die </a:t>
            </a:r>
            <a:r>
              <a:rPr lang="nl-NL" sz="1800" dirty="0"/>
              <a:t>hond heeft een groter </a:t>
            </a:r>
            <a:r>
              <a:rPr lang="nl-NL" sz="1800" b="1" u="sng" dirty="0"/>
              <a:t>bereik</a:t>
            </a:r>
            <a:r>
              <a:rPr lang="nl-NL" sz="1800" dirty="0"/>
              <a:t> dan de kat. Het bereik is de afstand die het kan afleggen zonder tussendoor energie toe te voegen. Dat zeggen ze </a:t>
            </a:r>
            <a:r>
              <a:rPr lang="nl-NL" sz="1800" dirty="0" smtClean="0"/>
              <a:t>trouwens ook </a:t>
            </a:r>
            <a:r>
              <a:rPr lang="nl-NL" sz="1800" dirty="0"/>
              <a:t>vaak over auto’s. Er zijn auto’s waarmee je ver kunt rijden zonder tussendoor te hoeven tanken. Dat zijn auto’s met een groot bereik. </a:t>
            </a:r>
            <a:r>
              <a:rPr lang="nl-NL" sz="1800" b="1" i="1" dirty="0"/>
              <a:t>De afstand die een voertuig kan afleggen zonder tussendoor energie aan het voertuig toe te voegen</a:t>
            </a:r>
            <a:r>
              <a:rPr lang="nl-NL" sz="1800" dirty="0"/>
              <a:t>. </a:t>
            </a:r>
            <a:br>
              <a:rPr lang="nl-NL" sz="1800" dirty="0"/>
            </a:br>
            <a:r>
              <a:rPr lang="nl-NL" sz="1800" dirty="0" smtClean="0"/>
              <a:t>Ik vind </a:t>
            </a:r>
            <a:r>
              <a:rPr lang="nl-NL" sz="1800" dirty="0"/>
              <a:t>het een mooi tuigje en heb zoiets nog nooit in de winkel gezien. Ik vind het wel een goed idee als het </a:t>
            </a:r>
            <a:r>
              <a:rPr lang="nl-NL" sz="1800" b="1" u="sng" dirty="0"/>
              <a:t>op de markt komt</a:t>
            </a:r>
            <a:r>
              <a:rPr lang="nl-NL" sz="1800" dirty="0"/>
              <a:t>. </a:t>
            </a:r>
            <a:r>
              <a:rPr lang="nl-NL" sz="1800" dirty="0" smtClean="0"/>
              <a:t>Als het te koop is</a:t>
            </a:r>
            <a:r>
              <a:rPr lang="nl-NL" sz="1800" b="1" i="1" dirty="0" smtClean="0"/>
              <a:t>. </a:t>
            </a:r>
            <a:r>
              <a:rPr lang="nl-NL" sz="1800" dirty="0" smtClean="0"/>
              <a:t>Op de markt brengen betekent </a:t>
            </a:r>
            <a:r>
              <a:rPr lang="nl-NL" sz="1800" b="1" i="1" dirty="0" smtClean="0"/>
              <a:t>te koop zijn</a:t>
            </a:r>
            <a:r>
              <a:rPr lang="nl-NL" sz="1800" dirty="0" smtClean="0"/>
              <a:t>. Als </a:t>
            </a:r>
            <a:r>
              <a:rPr lang="nl-NL" sz="1800" dirty="0"/>
              <a:t>het dan </a:t>
            </a:r>
            <a:r>
              <a:rPr lang="nl-NL" sz="1800" b="1" u="sng" dirty="0"/>
              <a:t>inclusief</a:t>
            </a:r>
            <a:r>
              <a:rPr lang="nl-NL" sz="1800" dirty="0"/>
              <a:t> riem is, </a:t>
            </a:r>
            <a:r>
              <a:rPr lang="nl-NL" sz="1800" dirty="0" smtClean="0"/>
              <a:t>als het </a:t>
            </a:r>
            <a:r>
              <a:rPr lang="nl-NL" sz="1800" b="1" i="1" dirty="0" smtClean="0"/>
              <a:t>met een riem erbij </a:t>
            </a:r>
            <a:r>
              <a:rPr lang="nl-NL" sz="1800" dirty="0" smtClean="0"/>
              <a:t>is, vind </a:t>
            </a:r>
            <a:r>
              <a:rPr lang="nl-NL" sz="1800" dirty="0"/>
              <a:t>ik dat een mooi cadeau om aan iemand te geven. </a:t>
            </a:r>
            <a:r>
              <a:rPr lang="nl-NL" sz="1800" dirty="0" smtClean="0"/>
              <a:t>Wie heeft er ook een hond en een kat? Zijn die ook daadwerkelijk dikke vrienden met elkaar?</a:t>
            </a:r>
            <a:endParaRPr lang="nl-NL" sz="1800" dirty="0"/>
          </a:p>
        </p:txBody>
      </p:sp>
    </p:spTree>
    <p:extLst>
      <p:ext uri="{BB962C8B-B14F-4D97-AF65-F5344CB8AC3E}">
        <p14:creationId xmlns:p14="http://schemas.microsoft.com/office/powerpoint/2010/main" val="336906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toepassen</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71800" y="1706324"/>
            <a:ext cx="3024336" cy="480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29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beperkt</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1600" y="2543878"/>
            <a:ext cx="7292349" cy="328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a:t>
            </a:r>
            <a:r>
              <a:rPr lang="nl-NL" sz="8000" b="1" u="sng" dirty="0" smtClean="0">
                <a:latin typeface="Century Gothic" panose="020B0502020202020204" pitchFamily="34" charset="0"/>
              </a:rPr>
              <a:t>et bereik</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37371" y="1628800"/>
            <a:ext cx="3356890" cy="507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IJL-RECHTS 2"/>
          <p:cNvSpPr/>
          <p:nvPr/>
        </p:nvSpPr>
        <p:spPr>
          <a:xfrm rot="14251496">
            <a:off x="1898933" y="5186294"/>
            <a:ext cx="1100763" cy="57606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RECHTS 7"/>
          <p:cNvSpPr/>
          <p:nvPr/>
        </p:nvSpPr>
        <p:spPr>
          <a:xfrm rot="14251496">
            <a:off x="637096" y="2717191"/>
            <a:ext cx="1872208" cy="57606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p:cNvSpPr/>
          <p:nvPr/>
        </p:nvSpPr>
        <p:spPr>
          <a:xfrm>
            <a:off x="2843808" y="5085184"/>
            <a:ext cx="763239" cy="76702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1071813" y="3537191"/>
            <a:ext cx="763239" cy="76702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1" name="Picture 3" descr="C:\Users\dasg\Downloads\shutterstock_155308669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4820185" y="3428999"/>
            <a:ext cx="3698483" cy="1654791"/>
          </a:xfrm>
          <a:prstGeom prst="rect">
            <a:avLst/>
          </a:prstGeom>
          <a:noFill/>
          <a:extLst>
            <a:ext uri="{909E8E84-426E-40DD-AFC4-6F175D3DCCD1}">
              <a14:hiddenFill xmlns:a14="http://schemas.microsoft.com/office/drawing/2010/main">
                <a:solidFill>
                  <a:srgbClr val="FFFFFF"/>
                </a:solidFill>
              </a14:hiddenFill>
            </a:ext>
          </a:extLst>
        </p:spPr>
      </p:pic>
      <p:sp>
        <p:nvSpPr>
          <p:cNvPr id="12" name="PIJL-RECHTS 11"/>
          <p:cNvSpPr/>
          <p:nvPr/>
        </p:nvSpPr>
        <p:spPr>
          <a:xfrm>
            <a:off x="5220072" y="4941168"/>
            <a:ext cx="3851920" cy="576064"/>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556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2554545"/>
          </a:xfrm>
          <a:prstGeom prst="rect">
            <a:avLst/>
          </a:prstGeom>
          <a:noFill/>
        </p:spPr>
        <p:txBody>
          <a:bodyPr wrap="square" rtlCol="0">
            <a:spAutoFit/>
          </a:bodyPr>
          <a:lstStyle/>
          <a:p>
            <a:r>
              <a:rPr lang="nl-NL" sz="8000" b="1" u="sng" dirty="0" smtClean="0">
                <a:latin typeface="Century Gothic" panose="020B0502020202020204" pitchFamily="34" charset="0"/>
              </a:rPr>
              <a:t>op de markt komen</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194" name="Picture 2" descr="C:\Users\dasg\Downloads\shutterstock_1115523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6213" y="22911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67744" y="3510300"/>
            <a:ext cx="1767158" cy="280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34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inclusief</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4" name="Groep 3"/>
          <p:cNvGrpSpPr/>
          <p:nvPr/>
        </p:nvGrpSpPr>
        <p:grpSpPr>
          <a:xfrm>
            <a:off x="1331640" y="2117991"/>
            <a:ext cx="7528717" cy="3497172"/>
            <a:chOff x="1331640" y="2117991"/>
            <a:chExt cx="7528717" cy="3497172"/>
          </a:xfrm>
        </p:grpSpPr>
        <p:sp>
          <p:nvSpPr>
            <p:cNvPr id="3" name="Kruis 2"/>
            <p:cNvSpPr/>
            <p:nvPr/>
          </p:nvSpPr>
          <p:spPr>
            <a:xfrm>
              <a:off x="1331640" y="3111234"/>
              <a:ext cx="2016224" cy="1944216"/>
            </a:xfrm>
            <a:prstGeom prst="plus">
              <a:avLst>
                <a:gd name="adj" fmla="val 4181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18" name="Picture 2" descr="C:\Users\dasg\Downloads\shutterstock_12300061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7934815">
              <a:off x="4606634" y="1361439"/>
              <a:ext cx="3497172" cy="50102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367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99862"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inclusief</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exclusief</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smtClean="0">
                <a:latin typeface="Century Gothic" panose="020B0502020202020204" pitchFamily="34" charset="0"/>
                <a:ea typeface="Calibri"/>
                <a:cs typeface="Times New Roman"/>
              </a:rPr>
              <a:t>met…erbij, meegerekend</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900" dirty="0">
              <a:effectLst/>
              <a:latin typeface="Calibri"/>
              <a:ea typeface="Calibri"/>
              <a:cs typeface="Times New Roman"/>
            </a:endParaRPr>
          </a:p>
          <a:p>
            <a:pPr algn="ctr">
              <a:lnSpc>
                <a:spcPct val="107000"/>
              </a:lnSpc>
              <a:spcAft>
                <a:spcPts val="0"/>
              </a:spcAft>
            </a:pPr>
            <a:r>
              <a:rPr lang="nl-NL" sz="2000" i="1" dirty="0" smtClean="0">
                <a:solidFill>
                  <a:srgbClr val="387038"/>
                </a:solidFill>
                <a:latin typeface="Century Gothic" panose="020B0502020202020204" pitchFamily="34" charset="0"/>
                <a:ea typeface="Calibri"/>
                <a:cs typeface="Times New Roman"/>
              </a:rPr>
              <a:t>Het tuigje is </a:t>
            </a:r>
            <a:r>
              <a:rPr lang="nl-NL" sz="2000" i="1" u="sng" dirty="0" smtClean="0">
                <a:solidFill>
                  <a:srgbClr val="387038"/>
                </a:solidFill>
                <a:latin typeface="Century Gothic" panose="020B0502020202020204" pitchFamily="34" charset="0"/>
                <a:ea typeface="Calibri"/>
                <a:cs typeface="Times New Roman"/>
              </a:rPr>
              <a:t>inclusief</a:t>
            </a:r>
            <a:r>
              <a:rPr lang="nl-NL" sz="2000" i="1" dirty="0" smtClean="0">
                <a:solidFill>
                  <a:srgbClr val="387038"/>
                </a:solidFill>
                <a:latin typeface="Century Gothic" panose="020B0502020202020204" pitchFamily="34" charset="0"/>
                <a:ea typeface="Calibri"/>
                <a:cs typeface="Times New Roman"/>
              </a:rPr>
              <a:t> hondenriem.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Century Gothic" panose="020B0502020202020204" pitchFamily="34" charset="0"/>
                <a:ea typeface="Calibri"/>
                <a:cs typeface="Times New Roman"/>
              </a:rPr>
              <a:t>zonder…erbij, </a:t>
            </a:r>
          </a:p>
          <a:p>
            <a:pPr>
              <a:lnSpc>
                <a:spcPct val="107000"/>
              </a:lnSpc>
              <a:spcAft>
                <a:spcPts val="0"/>
              </a:spcAft>
            </a:pPr>
            <a:r>
              <a:rPr lang="nl-NL" sz="2800" dirty="0" smtClean="0">
                <a:effectLst/>
                <a:latin typeface="Century Gothic" panose="020B0502020202020204" pitchFamily="34" charset="0"/>
                <a:ea typeface="Calibri"/>
                <a:cs typeface="Times New Roman"/>
              </a:rPr>
              <a:t>niet meegerekend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000" i="1" dirty="0" smtClean="0">
                <a:solidFill>
                  <a:srgbClr val="387038"/>
                </a:solidFill>
                <a:effectLst/>
                <a:latin typeface="Century Gothic" panose="020B0502020202020204" pitchFamily="34" charset="0"/>
                <a:ea typeface="Calibri"/>
                <a:cs typeface="Times New Roman"/>
              </a:rPr>
              <a:t>Het tuigje is </a:t>
            </a:r>
            <a:r>
              <a:rPr lang="nl-NL" sz="2000" i="1" u="sng" dirty="0" smtClean="0">
                <a:solidFill>
                  <a:srgbClr val="387038"/>
                </a:solidFill>
                <a:effectLst/>
                <a:latin typeface="Century Gothic" panose="020B0502020202020204" pitchFamily="34" charset="0"/>
                <a:ea typeface="Calibri"/>
                <a:cs typeface="Times New Roman"/>
              </a:rPr>
              <a:t>exclusief</a:t>
            </a:r>
            <a:r>
              <a:rPr lang="nl-NL" sz="2000" i="1" dirty="0" smtClean="0">
                <a:solidFill>
                  <a:srgbClr val="387038"/>
                </a:solidFill>
                <a:effectLst/>
                <a:latin typeface="Century Gothic" panose="020B0502020202020204" pitchFamily="34" charset="0"/>
                <a:ea typeface="Calibri"/>
                <a:cs typeface="Times New Roman"/>
              </a:rPr>
              <a:t> hondenriem. </a:t>
            </a:r>
            <a:br>
              <a:rPr lang="nl-NL" sz="2000" i="1" dirty="0" smtClean="0">
                <a:solidFill>
                  <a:srgbClr val="387038"/>
                </a:solidFill>
                <a:effectLst/>
                <a:latin typeface="Century Gothic" panose="020B0502020202020204" pitchFamily="34" charset="0"/>
                <a:ea typeface="Calibri"/>
                <a:cs typeface="Times New Roman"/>
              </a:rPr>
            </a:br>
            <a:r>
              <a:rPr lang="nl-NL" sz="2000" i="1" dirty="0" smtClean="0">
                <a:solidFill>
                  <a:srgbClr val="387038"/>
                </a:solidFill>
                <a:effectLst/>
                <a:latin typeface="Century Gothic" panose="020B0502020202020204" pitchFamily="34" charset="0"/>
                <a:ea typeface="Calibri"/>
                <a:cs typeface="Times New Roman"/>
              </a:rPr>
              <a:t>Die krijg je er niet bij.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16" name="Groep 15"/>
          <p:cNvGrpSpPr/>
          <p:nvPr/>
        </p:nvGrpSpPr>
        <p:grpSpPr>
          <a:xfrm>
            <a:off x="612775" y="3199694"/>
            <a:ext cx="3383161" cy="1453442"/>
            <a:chOff x="1738747" y="2117991"/>
            <a:chExt cx="7121610" cy="3497172"/>
          </a:xfrm>
        </p:grpSpPr>
        <p:sp>
          <p:nvSpPr>
            <p:cNvPr id="17" name="Kruis 16"/>
            <p:cNvSpPr/>
            <p:nvPr/>
          </p:nvSpPr>
          <p:spPr>
            <a:xfrm>
              <a:off x="1738747" y="3111235"/>
              <a:ext cx="1609118" cy="1944216"/>
            </a:xfrm>
            <a:prstGeom prst="plus">
              <a:avLst>
                <a:gd name="adj" fmla="val 4181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Picture 2" descr="C:\Users\dasg\Downloads\shutterstock_1230006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7934815">
              <a:off x="4606634" y="1361439"/>
              <a:ext cx="3497172" cy="501027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C:\Users\dasg\Downloads\shutterstock_1230006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7934815">
            <a:off x="6844671" y="2586352"/>
            <a:ext cx="1453442" cy="2380159"/>
          </a:xfrm>
          <a:prstGeom prst="rect">
            <a:avLst/>
          </a:prstGeom>
          <a:noFill/>
          <a:extLst>
            <a:ext uri="{909E8E84-426E-40DD-AFC4-6F175D3DCCD1}">
              <a14:hiddenFill xmlns:a14="http://schemas.microsoft.com/office/drawing/2010/main">
                <a:solidFill>
                  <a:srgbClr val="FFFFFF"/>
                </a:solidFill>
              </a14:hiddenFill>
            </a:ext>
          </a:extLst>
        </p:spPr>
      </p:pic>
      <p:sp>
        <p:nvSpPr>
          <p:cNvPr id="8" name="Min 7"/>
          <p:cNvSpPr/>
          <p:nvPr/>
        </p:nvSpPr>
        <p:spPr>
          <a:xfrm>
            <a:off x="5148064" y="3612491"/>
            <a:ext cx="936104" cy="680605"/>
          </a:xfrm>
          <a:prstGeom prst="mathMin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9193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206"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beperkt</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onbeperkt</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klein, verminderd</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smtClean="0">
                <a:solidFill>
                  <a:srgbClr val="387038"/>
                </a:solidFill>
                <a:latin typeface="Century Gothic" panose="020B0502020202020204" pitchFamily="34" charset="0"/>
                <a:ea typeface="Calibri"/>
                <a:cs typeface="Times New Roman"/>
              </a:rPr>
              <a:t>De kat kan een </a:t>
            </a:r>
            <a:r>
              <a:rPr lang="nl-NL" sz="2000" i="1" u="sng" dirty="0" smtClean="0">
                <a:solidFill>
                  <a:srgbClr val="387038"/>
                </a:solidFill>
                <a:latin typeface="Century Gothic" panose="020B0502020202020204" pitchFamily="34" charset="0"/>
                <a:ea typeface="Calibri"/>
                <a:cs typeface="Times New Roman"/>
              </a:rPr>
              <a:t>beperkte</a:t>
            </a:r>
            <a:r>
              <a:rPr lang="nl-NL" sz="2000" i="1" dirty="0" smtClean="0">
                <a:solidFill>
                  <a:srgbClr val="387038"/>
                </a:solidFill>
                <a:latin typeface="Century Gothic" panose="020B0502020202020204" pitchFamily="34" charset="0"/>
                <a:ea typeface="Calibri"/>
                <a:cs typeface="Times New Roman"/>
              </a:rPr>
              <a:t> afstand lopen. Dan is hij moe.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smtClean="0">
                <a:effectLst/>
                <a:latin typeface="Century Gothic" panose="020B0502020202020204" pitchFamily="34" charset="0"/>
                <a:ea typeface="Calibri"/>
                <a:cs typeface="Times New Roman"/>
              </a:rPr>
              <a:t>groot, eindeloos</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000" i="1" dirty="0" smtClean="0">
                <a:solidFill>
                  <a:srgbClr val="387038"/>
                </a:solidFill>
                <a:latin typeface="Century Gothic" panose="020B0502020202020204" pitchFamily="34" charset="0"/>
                <a:ea typeface="Calibri"/>
                <a:cs typeface="Times New Roman"/>
              </a:rPr>
              <a:t>De hond kan </a:t>
            </a:r>
            <a:r>
              <a:rPr lang="nl-NL" sz="2000" i="1" u="sng" dirty="0" smtClean="0">
                <a:solidFill>
                  <a:srgbClr val="387038"/>
                </a:solidFill>
                <a:latin typeface="Century Gothic" panose="020B0502020202020204" pitchFamily="34" charset="0"/>
                <a:ea typeface="Calibri"/>
                <a:cs typeface="Times New Roman"/>
              </a:rPr>
              <a:t>onbeperkt</a:t>
            </a:r>
            <a:r>
              <a:rPr lang="nl-NL" sz="2000" i="1" dirty="0" smtClean="0">
                <a:solidFill>
                  <a:srgbClr val="387038"/>
                </a:solidFill>
                <a:latin typeface="Century Gothic" panose="020B0502020202020204" pitchFamily="34" charset="0"/>
                <a:ea typeface="Calibri"/>
                <a:cs typeface="Times New Roman"/>
              </a:rPr>
              <a:t> wandelen voordat hij moe wordt.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7564" y="2924944"/>
            <a:ext cx="3424884" cy="154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82416" y="2349967"/>
            <a:ext cx="2833391" cy="269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80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206"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mogelijk</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7318"/>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dirty="0" smtClean="0">
                <a:solidFill>
                  <a:srgbClr val="387038"/>
                </a:solidFill>
                <a:latin typeface="Century Gothic" panose="020B0502020202020204" pitchFamily="34" charset="0"/>
                <a:ea typeface="Calibri"/>
                <a:cs typeface="Times New Roman"/>
              </a:rPr>
              <a:t>daadwerkelijk</a:t>
            </a:r>
            <a:endParaRPr lang="nl-NL" sz="4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misschien</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smtClean="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u="sng" dirty="0" smtClean="0">
                <a:solidFill>
                  <a:srgbClr val="387038"/>
                </a:solidFill>
                <a:latin typeface="Century Gothic" panose="020B0502020202020204" pitchFamily="34" charset="0"/>
                <a:ea typeface="Calibri"/>
                <a:cs typeface="Times New Roman"/>
              </a:rPr>
              <a:t>Mogelijk</a:t>
            </a:r>
            <a:r>
              <a:rPr lang="nl-NL" sz="2000" i="1" dirty="0" smtClean="0">
                <a:solidFill>
                  <a:srgbClr val="387038"/>
                </a:solidFill>
                <a:latin typeface="Century Gothic" panose="020B0502020202020204" pitchFamily="34" charset="0"/>
                <a:ea typeface="Calibri"/>
                <a:cs typeface="Times New Roman"/>
              </a:rPr>
              <a:t> worden ze nog vrienden.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smtClean="0">
                <a:effectLst/>
                <a:latin typeface="Century Gothic" panose="020B0502020202020204" pitchFamily="34" charset="0"/>
                <a:ea typeface="Calibri"/>
                <a:cs typeface="Times New Roman"/>
              </a:rPr>
              <a:t>het is echt zo</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r>
              <a:rPr lang="nl-NL" sz="2000" i="1" dirty="0" smtClean="0">
                <a:solidFill>
                  <a:srgbClr val="387038"/>
                </a:solidFill>
                <a:latin typeface="Century Gothic" panose="020B0502020202020204" pitchFamily="34" charset="0"/>
                <a:ea typeface="Calibri"/>
                <a:cs typeface="Times New Roman"/>
              </a:rPr>
              <a:t>Zij zijn </a:t>
            </a:r>
            <a:r>
              <a:rPr lang="nl-NL" sz="2000" i="1" u="sng" dirty="0" smtClean="0">
                <a:solidFill>
                  <a:srgbClr val="387038"/>
                </a:solidFill>
                <a:latin typeface="Century Gothic" panose="020B0502020202020204" pitchFamily="34" charset="0"/>
                <a:ea typeface="Calibri"/>
                <a:cs typeface="Times New Roman"/>
              </a:rPr>
              <a:t>daadwerkelijk</a:t>
            </a:r>
            <a:r>
              <a:rPr lang="nl-NL" sz="2000" i="1" dirty="0" smtClean="0">
                <a:solidFill>
                  <a:srgbClr val="387038"/>
                </a:solidFill>
                <a:latin typeface="Century Gothic" panose="020B0502020202020204" pitchFamily="34" charset="0"/>
                <a:ea typeface="Calibri"/>
                <a:cs typeface="Times New Roman"/>
              </a:rPr>
              <a:t> dikke vrienden.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Picture 3" descr="C:\Users\dasg\Downloads\shutterstock_1244085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041" y="2492896"/>
            <a:ext cx="3721927"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dasg\Downloads\shutterstock_112732797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4048" y="2317281"/>
            <a:ext cx="3635896" cy="262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35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 y="7221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653136"/>
            <a:ext cx="2808311" cy="6290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915816" y="3861764"/>
            <a:ext cx="3024337" cy="7193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356992"/>
            <a:ext cx="2850773"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09674" y="4581128"/>
            <a:ext cx="3138805" cy="8983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amper</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718834" y="3792238"/>
            <a:ext cx="3418300" cy="93290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effectLst/>
                <a:latin typeface="Century Gothic" panose="020B0502020202020204" pitchFamily="34" charset="0"/>
                <a:ea typeface="Calibri"/>
                <a:cs typeface="Times New Roman"/>
              </a:rPr>
              <a:t>regelmatig</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868143" y="3356992"/>
            <a:ext cx="3138805" cy="11154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effectLst/>
                <a:latin typeface="Century Gothic" panose="020B0502020202020204" pitchFamily="34" charset="0"/>
                <a:ea typeface="Calibri"/>
                <a:cs typeface="Times New Roman"/>
              </a:rPr>
              <a:t>veelvuldig</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56176" y="4365104"/>
            <a:ext cx="252028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257732" y="436510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vaak</a:t>
            </a:r>
            <a:endParaRPr lang="nl-NL" sz="1100" dirty="0">
              <a:effectLst/>
              <a:latin typeface="Century Gothic" panose="020B0502020202020204" pitchFamily="34" charset="0"/>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3957" y="429396"/>
            <a:ext cx="2592288" cy="274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vrielinf\Downloads\shutterstock_157225321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28" y="2808267"/>
            <a:ext cx="2451157" cy="163737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043608" y="2760830"/>
            <a:ext cx="1700245" cy="369332"/>
          </a:xfrm>
          <a:prstGeom prst="rect">
            <a:avLst/>
          </a:prstGeom>
          <a:noFill/>
        </p:spPr>
        <p:txBody>
          <a:bodyPr wrap="square" rtlCol="0">
            <a:spAutoFit/>
          </a:bodyPr>
          <a:lstStyle/>
          <a:p>
            <a:r>
              <a:rPr lang="nl-NL" dirty="0" smtClean="0"/>
              <a:t>    6 x bekeken</a:t>
            </a:r>
            <a:endParaRPr lang="nl-NL" dirty="0"/>
          </a:p>
        </p:txBody>
      </p:sp>
      <p:pic>
        <p:nvPicPr>
          <p:cNvPr id="1027" name="Picture 3" descr="C:\Users\vrielinf\Downloads\shutterstock_147923924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23987" y="1805622"/>
            <a:ext cx="2915290" cy="1947414"/>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3851919" y="1805622"/>
            <a:ext cx="2016223" cy="369332"/>
          </a:xfrm>
          <a:prstGeom prst="rect">
            <a:avLst/>
          </a:prstGeom>
          <a:noFill/>
        </p:spPr>
        <p:txBody>
          <a:bodyPr wrap="square" rtlCol="0">
            <a:spAutoFit/>
          </a:bodyPr>
          <a:lstStyle/>
          <a:p>
            <a:r>
              <a:rPr lang="nl-NL" dirty="0" smtClean="0"/>
              <a:t>        200 x bekeken</a:t>
            </a:r>
            <a:endParaRPr lang="nl-NL" dirty="0"/>
          </a:p>
        </p:txBody>
      </p:sp>
      <p:sp>
        <p:nvSpPr>
          <p:cNvPr id="12" name="Tekstvak 11"/>
          <p:cNvSpPr txBox="1"/>
          <p:nvPr/>
        </p:nvSpPr>
        <p:spPr>
          <a:xfrm>
            <a:off x="6804248" y="2636912"/>
            <a:ext cx="2202700" cy="369332"/>
          </a:xfrm>
          <a:prstGeom prst="rect">
            <a:avLst/>
          </a:prstGeom>
          <a:noFill/>
        </p:spPr>
        <p:txBody>
          <a:bodyPr wrap="square" rtlCol="0">
            <a:spAutoFit/>
          </a:bodyPr>
          <a:lstStyle/>
          <a:p>
            <a:r>
              <a:rPr lang="nl-NL" dirty="0" smtClean="0"/>
              <a:t>  459.000 x bekeken</a:t>
            </a:r>
            <a:endParaRPr lang="nl-NL" dirty="0"/>
          </a:p>
        </p:txBody>
      </p:sp>
    </p:spTree>
    <p:extLst>
      <p:ext uri="{BB962C8B-B14F-4D97-AF65-F5344CB8AC3E}">
        <p14:creationId xmlns:p14="http://schemas.microsoft.com/office/powerpoint/2010/main" val="327094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a:t>
            </a:r>
            <a:r>
              <a:rPr lang="nl-NL" dirty="0" smtClean="0">
                <a:solidFill>
                  <a:srgbClr val="C00000"/>
                </a:solidFill>
              </a:rPr>
              <a:t>42 </a:t>
            </a:r>
            <a:r>
              <a:rPr lang="nl-NL" dirty="0">
                <a:solidFill>
                  <a:srgbClr val="C00000"/>
                </a:solidFill>
              </a:rPr>
              <a:t>– </a:t>
            </a:r>
            <a:r>
              <a:rPr lang="nl-NL" dirty="0" smtClean="0">
                <a:solidFill>
                  <a:srgbClr val="C00000"/>
                </a:solidFill>
              </a:rPr>
              <a:t>13 </a:t>
            </a:r>
            <a:r>
              <a:rPr lang="nl-NL" dirty="0">
                <a:solidFill>
                  <a:srgbClr val="C00000"/>
                </a:solidFill>
              </a:rPr>
              <a:t>oktober 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Bolding-Koster</a:t>
            </a:r>
            <a:br>
              <a:rPr lang="nl-NL" sz="1100" i="1" dirty="0">
                <a:solidFill>
                  <a:srgbClr val="00B050"/>
                </a:solidFill>
              </a:rPr>
            </a:br>
            <a:r>
              <a:rPr lang="nl-NL" sz="1100" i="1" dirty="0">
                <a:solidFill>
                  <a:srgbClr val="00B050"/>
                </a:solidFill>
              </a:rPr>
              <a:t>Gerarda Das</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2348881"/>
            <a:ext cx="684076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539552" y="2276872"/>
            <a:ext cx="75608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o</a:t>
            </a:r>
            <a:r>
              <a:rPr lang="nl-NL" sz="5400" b="1" dirty="0" smtClean="0">
                <a:effectLst/>
                <a:latin typeface="Century Gothic" panose="020B0502020202020204" pitchFamily="34" charset="0"/>
                <a:ea typeface="Calibri"/>
                <a:cs typeface="Times New Roman"/>
              </a:rPr>
              <a:t>p de markt komen</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115616" y="3356992"/>
            <a:ext cx="1589354" cy="156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88024" y="1432346"/>
            <a:ext cx="1057995" cy="916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579615" y="3218086"/>
            <a:ext cx="1144513" cy="1764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76775" y="4982329"/>
            <a:ext cx="357168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4211960" y="825813"/>
            <a:ext cx="38164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720867" y="805865"/>
            <a:ext cx="4667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smtClean="0">
                <a:effectLst/>
                <a:latin typeface="Century Gothic" panose="020B0502020202020204" pitchFamily="34" charset="0"/>
                <a:ea typeface="Calibri"/>
                <a:cs typeface="Times New Roman"/>
              </a:rPr>
              <a:t>et assortiment</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557326" y="4744780"/>
            <a:ext cx="21476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11039" y="4721204"/>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smtClean="0">
                <a:effectLst/>
                <a:latin typeface="Century Gothic" panose="020B0502020202020204" pitchFamily="34" charset="0"/>
                <a:ea typeface="Calibri"/>
                <a:cs typeface="Times New Roman"/>
              </a:rPr>
              <a:t>e hype</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899592" y="3207569"/>
            <a:ext cx="3024336" cy="5730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899593" y="3218086"/>
            <a:ext cx="3168352"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smtClean="0">
                <a:latin typeface="Century Gothic" panose="020B0502020202020204" pitchFamily="34" charset="0"/>
                <a:ea typeface="Calibri"/>
                <a:cs typeface="Times New Roman"/>
              </a:rPr>
              <a:t>te koop zijn</a:t>
            </a:r>
            <a:endParaRPr lang="nl-NL" sz="1200" dirty="0">
              <a:effectLst/>
              <a:latin typeface="Century Gothic" panose="020B0502020202020204" pitchFamily="34" charset="0"/>
              <a:ea typeface="Calibri"/>
              <a:cs typeface="Times New Roman"/>
            </a:endParaRPr>
          </a:p>
        </p:txBody>
      </p:sp>
      <p:sp>
        <p:nvSpPr>
          <p:cNvPr id="19" name="Text Box 14"/>
          <p:cNvSpPr txBox="1"/>
          <p:nvPr/>
        </p:nvSpPr>
        <p:spPr>
          <a:xfrm>
            <a:off x="4223938" y="1412776"/>
            <a:ext cx="4524526"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4211960" y="1412776"/>
            <a:ext cx="540060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wat er allemaal te koop is</a:t>
            </a:r>
            <a:endParaRPr lang="nl-NL" sz="105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 xmlns:a16="http://schemas.microsoft.com/office/drawing/2014/main" id="{667B7F8B-F7A9-4F2A-BE1E-A953D8976D4E}"/>
              </a:ext>
            </a:extLst>
          </p:cNvPr>
          <p:cNvSpPr txBox="1"/>
          <p:nvPr/>
        </p:nvSpPr>
        <p:spPr>
          <a:xfrm>
            <a:off x="5004048" y="4915857"/>
            <a:ext cx="40075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smtClean="0">
                <a:latin typeface="Century Gothic" panose="020B0502020202020204" pitchFamily="34" charset="0"/>
                <a:ea typeface="Calibri"/>
                <a:cs typeface="Times New Roman"/>
              </a:rPr>
              <a:t>e aanbieding</a:t>
            </a:r>
            <a:endParaRPr lang="nl-NL" sz="1050" b="1" dirty="0">
              <a:effectLst/>
              <a:latin typeface="Century Gothic" panose="020B0502020202020204" pitchFamily="34" charset="0"/>
              <a:ea typeface="Calibri"/>
              <a:cs typeface="Times New Roman"/>
            </a:endParaRPr>
          </a:p>
        </p:txBody>
      </p:sp>
      <p:sp>
        <p:nvSpPr>
          <p:cNvPr id="27" name="Text Box 14"/>
          <p:cNvSpPr txBox="1"/>
          <p:nvPr/>
        </p:nvSpPr>
        <p:spPr>
          <a:xfrm>
            <a:off x="557326" y="5356508"/>
            <a:ext cx="4524526"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p:cNvSpPr txBox="1">
            <a:spLocks noChangeArrowheads="1"/>
          </p:cNvSpPr>
          <p:nvPr/>
        </p:nvSpPr>
        <p:spPr bwMode="auto">
          <a:xfrm>
            <a:off x="557326" y="5351691"/>
            <a:ext cx="540060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wat in de mode is, de rage</a:t>
            </a:r>
            <a:endParaRPr lang="nl-NL" sz="1050" dirty="0">
              <a:effectLst/>
              <a:latin typeface="Century Gothic" panose="020B0502020202020204" pitchFamily="34" charset="0"/>
              <a:ea typeface="Calibri"/>
              <a:cs typeface="Times New Roman"/>
            </a:endParaRPr>
          </a:p>
        </p:txBody>
      </p:sp>
      <p:pic>
        <p:nvPicPr>
          <p:cNvPr id="21" name="Picture 2" descr="C:\Users\dasg\Downloads\shutterstock_1115523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340" y="1258816"/>
            <a:ext cx="1260808" cy="1260808"/>
          </a:xfrm>
          <a:prstGeom prst="rect">
            <a:avLst/>
          </a:prstGeom>
          <a:noFill/>
          <a:ln w="28575">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12290" name="Picture 2" descr="C:\Users\dasg\Downloads\shutterstock_178052735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274359"/>
            <a:ext cx="194421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dasg\Downloads\shutterstock_171941732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3685" y="4282739"/>
            <a:ext cx="1070243" cy="9464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dasg\Downloads\shutterstock_152857979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816197" y="3218086"/>
            <a:ext cx="932267" cy="170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1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2348881"/>
            <a:ext cx="4464496"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468560" y="2256354"/>
            <a:ext cx="75608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smtClean="0">
                <a:latin typeface="Century Gothic" panose="020B0502020202020204" pitchFamily="34" charset="0"/>
                <a:ea typeface="Calibri"/>
                <a:cs typeface="Times New Roman"/>
              </a:rPr>
              <a:t>presteren</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115616" y="3356992"/>
            <a:ext cx="1589354" cy="156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88024" y="1432346"/>
            <a:ext cx="1057995" cy="916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579615" y="3780634"/>
            <a:ext cx="955771" cy="840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76775" y="4544745"/>
            <a:ext cx="291875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4211960" y="825813"/>
            <a:ext cx="343144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35896" y="819113"/>
            <a:ext cx="4667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smtClean="0">
                <a:latin typeface="Century Gothic" panose="020B0502020202020204" pitchFamily="34" charset="0"/>
                <a:ea typeface="Calibri"/>
                <a:cs typeface="Times New Roman"/>
              </a:rPr>
              <a:t>e motivatie</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557326" y="4910321"/>
            <a:ext cx="21476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11039" y="486916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t</a:t>
            </a:r>
            <a:r>
              <a:rPr lang="nl-NL" sz="3600" b="1" dirty="0" smtClean="0">
                <a:latin typeface="Century Gothic" panose="020B0502020202020204" pitchFamily="34" charset="0"/>
                <a:ea typeface="Calibri"/>
                <a:cs typeface="Times New Roman"/>
              </a:rPr>
              <a:t>rots zijn</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115616" y="3212976"/>
            <a:ext cx="4464496" cy="9279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1082619" y="3218086"/>
            <a:ext cx="5001549"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iets voor elkaar krijgen, </a:t>
            </a:r>
            <a:br>
              <a:rPr lang="nl-NL" sz="2800" dirty="0" smtClean="0">
                <a:latin typeface="Century Gothic" panose="020B0502020202020204" pitchFamily="34" charset="0"/>
                <a:ea typeface="Calibri"/>
                <a:cs typeface="Times New Roman"/>
              </a:rPr>
            </a:br>
            <a:r>
              <a:rPr lang="nl-NL" sz="2800" dirty="0" smtClean="0">
                <a:latin typeface="Century Gothic" panose="020B0502020202020204" pitchFamily="34" charset="0"/>
                <a:ea typeface="Calibri"/>
                <a:cs typeface="Times New Roman"/>
              </a:rPr>
              <a:t>een taak goed uitvoeren</a:t>
            </a:r>
            <a:endParaRPr lang="nl-NL" sz="1100" dirty="0">
              <a:effectLst/>
              <a:latin typeface="Century Gothic" panose="020B0502020202020204" pitchFamily="34" charset="0"/>
              <a:ea typeface="Calibri"/>
              <a:cs typeface="Times New Roman"/>
            </a:endParaRPr>
          </a:p>
        </p:txBody>
      </p:sp>
      <p:sp>
        <p:nvSpPr>
          <p:cNvPr id="19" name="Text Box 14"/>
          <p:cNvSpPr txBox="1"/>
          <p:nvPr/>
        </p:nvSpPr>
        <p:spPr>
          <a:xfrm>
            <a:off x="4223938" y="1412776"/>
            <a:ext cx="341946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4139952" y="1412776"/>
            <a:ext cx="360040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smtClean="0">
                <a:effectLst/>
                <a:latin typeface="Century Gothic" panose="020B0502020202020204" pitchFamily="34" charset="0"/>
                <a:ea typeface="Calibri"/>
                <a:cs typeface="Times New Roman"/>
              </a:rPr>
              <a:t> = de wil om iets te doen</a:t>
            </a:r>
            <a:endParaRPr lang="nl-NL" sz="20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 xmlns:a16="http://schemas.microsoft.com/office/drawing/2014/main" id="{667B7F8B-F7A9-4F2A-BE1E-A953D8976D4E}"/>
              </a:ext>
            </a:extLst>
          </p:cNvPr>
          <p:cNvSpPr txBox="1"/>
          <p:nvPr/>
        </p:nvSpPr>
        <p:spPr>
          <a:xfrm>
            <a:off x="5148064" y="4509120"/>
            <a:ext cx="302433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smtClean="0">
                <a:latin typeface="Century Gothic" panose="020B0502020202020204" pitchFamily="34" charset="0"/>
                <a:ea typeface="Calibri"/>
                <a:cs typeface="Times New Roman"/>
              </a:rPr>
              <a:t>e prestatie</a:t>
            </a:r>
            <a:endParaRPr lang="nl-NL" sz="1050" b="1" dirty="0">
              <a:effectLst/>
              <a:latin typeface="Century Gothic" panose="020B0502020202020204" pitchFamily="34" charset="0"/>
              <a:ea typeface="Calibri"/>
              <a:cs typeface="Times New Roman"/>
            </a:endParaRPr>
          </a:p>
        </p:txBody>
      </p:sp>
      <p:grpSp>
        <p:nvGrpSpPr>
          <p:cNvPr id="2" name="Groep 1"/>
          <p:cNvGrpSpPr/>
          <p:nvPr/>
        </p:nvGrpSpPr>
        <p:grpSpPr>
          <a:xfrm>
            <a:off x="5793064" y="2205931"/>
            <a:ext cx="2811384" cy="1871141"/>
            <a:chOff x="0" y="4070193"/>
            <a:chExt cx="5057500" cy="3006535"/>
          </a:xfrm>
        </p:grpSpPr>
        <p:pic>
          <p:nvPicPr>
            <p:cNvPr id="21" name="Picture 3" descr="C:\Users\dasg\Downloads\shutterstock_17154416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4222816"/>
              <a:ext cx="5057500" cy="2853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36643" y="4070193"/>
              <a:ext cx="1075336" cy="156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5713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2348881"/>
            <a:ext cx="684076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539552" y="2328362"/>
            <a:ext cx="75608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smtClean="0">
                <a:latin typeface="Century Gothic" panose="020B0502020202020204" pitchFamily="34" charset="0"/>
                <a:ea typeface="Calibri"/>
                <a:cs typeface="Times New Roman"/>
              </a:rPr>
              <a:t>et bereik</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115616" y="3356992"/>
            <a:ext cx="1589354" cy="156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88024" y="1432346"/>
            <a:ext cx="1057995" cy="916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915816" y="332656"/>
            <a:ext cx="231845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2843808" y="301809"/>
            <a:ext cx="244827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smtClean="0">
                <a:latin typeface="Century Gothic" panose="020B0502020202020204" pitchFamily="34" charset="0"/>
                <a:ea typeface="Calibri"/>
                <a:cs typeface="Times New Roman"/>
              </a:rPr>
              <a:t>zuinig</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557326" y="4910321"/>
            <a:ext cx="250250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503807" y="48383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smtClean="0">
                <a:latin typeface="Century Gothic" panose="020B0502020202020204" pitchFamily="34" charset="0"/>
                <a:ea typeface="Calibri"/>
                <a:cs typeface="Times New Roman"/>
              </a:rPr>
              <a:t>duurzaam</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899592" y="3207569"/>
            <a:ext cx="6840760" cy="13371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886454" y="3140968"/>
            <a:ext cx="6853898"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afstand die een voertuig kan afleggen zonder tussendoor energie aan het </a:t>
            </a:r>
            <a:r>
              <a:rPr lang="nl-NL" sz="2800" dirty="0" smtClean="0">
                <a:latin typeface="Century Gothic" panose="020B0502020202020204" pitchFamily="34" charset="0"/>
              </a:rPr>
              <a:t>voertuig toe te voegen </a:t>
            </a:r>
            <a:endParaRPr lang="nl-NL" sz="1100" dirty="0">
              <a:effectLst/>
              <a:latin typeface="Century Gothic" panose="020B0502020202020204" pitchFamily="34" charset="0"/>
              <a:ea typeface="Calibri"/>
              <a:cs typeface="Times New Roman"/>
            </a:endParaRPr>
          </a:p>
        </p:txBody>
      </p:sp>
      <p:sp>
        <p:nvSpPr>
          <p:cNvPr id="19" name="Text Box 14"/>
          <p:cNvSpPr txBox="1"/>
          <p:nvPr/>
        </p:nvSpPr>
        <p:spPr>
          <a:xfrm>
            <a:off x="2926078" y="952758"/>
            <a:ext cx="5822385" cy="9378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2943998" y="953145"/>
            <a:ext cx="602049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met zo min mogelijk geld / energie / tijd, en zoveel mogelijk resultaat</a:t>
            </a:r>
            <a:endParaRPr lang="nl-NL" sz="1050" dirty="0">
              <a:effectLst/>
              <a:latin typeface="Century Gothic" panose="020B0502020202020204" pitchFamily="34" charset="0"/>
              <a:ea typeface="Calibri"/>
              <a:cs typeface="Times New Roman"/>
            </a:endParaRPr>
          </a:p>
        </p:txBody>
      </p:sp>
      <p:sp>
        <p:nvSpPr>
          <p:cNvPr id="21" name="Text Box 14"/>
          <p:cNvSpPr txBox="1"/>
          <p:nvPr/>
        </p:nvSpPr>
        <p:spPr>
          <a:xfrm>
            <a:off x="557326" y="5517232"/>
            <a:ext cx="3366602"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572389" y="5517231"/>
            <a:ext cx="361994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het gaat lang mee</a:t>
            </a:r>
            <a:endParaRPr lang="nl-NL" sz="1050" dirty="0">
              <a:effectLst/>
              <a:latin typeface="Century Gothic" panose="020B0502020202020204" pitchFamily="34" charset="0"/>
              <a:ea typeface="Calibri"/>
              <a:cs typeface="Times New Roman"/>
            </a:endParaRPr>
          </a:p>
        </p:txBody>
      </p:sp>
      <p:pic>
        <p:nvPicPr>
          <p:cNvPr id="22" name="Picture 3" descr="C:\Users\dasg\Downloads\shutterstock_155308669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5700162" y="4563682"/>
            <a:ext cx="2128080" cy="952155"/>
          </a:xfrm>
          <a:prstGeom prst="rect">
            <a:avLst/>
          </a:prstGeom>
          <a:noFill/>
          <a:extLst>
            <a:ext uri="{909E8E84-426E-40DD-AFC4-6F175D3DCCD1}">
              <a14:hiddenFill xmlns:a14="http://schemas.microsoft.com/office/drawing/2010/main">
                <a:solidFill>
                  <a:srgbClr val="FFFFFF"/>
                </a:solidFill>
              </a14:hiddenFill>
            </a:ext>
          </a:extLst>
        </p:spPr>
      </p:pic>
      <p:sp>
        <p:nvSpPr>
          <p:cNvPr id="23" name="PIJL-RECHTS 22"/>
          <p:cNvSpPr/>
          <p:nvPr/>
        </p:nvSpPr>
        <p:spPr>
          <a:xfrm>
            <a:off x="6100050" y="5617816"/>
            <a:ext cx="2216366" cy="33146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7555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 xmlns:a16="http://schemas.microsoft.com/office/drawing/2014/main" id="{A6139820-A494-47BC-A2D9-1B0293EA53AC}"/>
              </a:ext>
            </a:extLst>
          </p:cNvPr>
          <p:cNvSpPr txBox="1"/>
          <p:nvPr/>
        </p:nvSpPr>
        <p:spPr>
          <a:xfrm>
            <a:off x="0" y="-115079"/>
            <a:ext cx="9144067" cy="2893100"/>
          </a:xfrm>
          <a:prstGeom prst="rect">
            <a:avLst/>
          </a:prstGeom>
          <a:noFill/>
        </p:spPr>
        <p:txBody>
          <a:bodyPr wrap="square" rtlCol="0">
            <a:spAutoFit/>
          </a:bodyPr>
          <a:lstStyle/>
          <a:p>
            <a:pPr fontAlgn="t"/>
            <a:r>
              <a:rPr lang="nl-NL" sz="7200" b="1" u="sng" dirty="0">
                <a:solidFill>
                  <a:prstClr val="black"/>
                </a:solidFill>
                <a:latin typeface="Century Gothic" panose="020B0502020202020204" pitchFamily="34" charset="0"/>
              </a:rPr>
              <a:t>i</a:t>
            </a:r>
            <a:r>
              <a:rPr lang="nl-NL" sz="7200" b="1" u="sng" dirty="0" smtClean="0">
                <a:solidFill>
                  <a:prstClr val="black"/>
                </a:solidFill>
                <a:latin typeface="Century Gothic" panose="020B0502020202020204" pitchFamily="34" charset="0"/>
              </a:rPr>
              <a:t>n combinatie met</a:t>
            </a:r>
            <a:r>
              <a:rPr lang="nl-NL" sz="7200" dirty="0" smtClean="0">
                <a:solidFill>
                  <a:prstClr val="black"/>
                </a:solidFill>
                <a:latin typeface="Century Gothic" panose="020B0502020202020204" pitchFamily="34" charset="0"/>
              </a:rPr>
              <a:t> =</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4800" dirty="0" smtClean="0">
                <a:solidFill>
                  <a:prstClr val="black"/>
                </a:solidFill>
                <a:latin typeface="Century Gothic" panose="020B0502020202020204" pitchFamily="34" charset="0"/>
              </a:rPr>
              <a:t>samen met</a:t>
            </a:r>
            <a:endParaRPr lang="nl-NL" sz="8000" dirty="0">
              <a:solidFill>
                <a:prstClr val="black"/>
              </a:solidFill>
              <a:latin typeface="Century Gothic" panose="020B0502020202020204" pitchFamily="34" charset="0"/>
            </a:endParaRPr>
          </a:p>
          <a:p>
            <a:pPr lvl="0" fontAlgn="t"/>
            <a:endParaRPr lang="nl-NL" sz="2800" i="1" dirty="0">
              <a:solidFill>
                <a:srgbClr val="00B050"/>
              </a:solidFill>
              <a:latin typeface="Century Gothic" panose="020B0502020202020204" pitchFamily="34" charset="0"/>
            </a:endParaRPr>
          </a:p>
          <a:p>
            <a:pPr lvl="0" fontAlgn="t"/>
            <a:r>
              <a:rPr lang="nl-NL" sz="2800" i="1" dirty="0" smtClean="0">
                <a:solidFill>
                  <a:srgbClr val="00B050"/>
                </a:solidFill>
                <a:latin typeface="Century Gothic" panose="020B0502020202020204" pitchFamily="34" charset="0"/>
              </a:rPr>
              <a:t>Het was een hond </a:t>
            </a:r>
            <a:r>
              <a:rPr lang="nl-NL" sz="2800" i="1" u="sng" dirty="0" smtClean="0">
                <a:solidFill>
                  <a:srgbClr val="00B050"/>
                </a:solidFill>
                <a:latin typeface="Century Gothic" panose="020B0502020202020204" pitchFamily="34" charset="0"/>
              </a:rPr>
              <a:t>in combinatie met</a:t>
            </a:r>
            <a:r>
              <a:rPr lang="nl-NL" sz="2800" i="1" dirty="0" smtClean="0">
                <a:solidFill>
                  <a:srgbClr val="00B050"/>
                </a:solidFill>
                <a:latin typeface="Century Gothic" panose="020B0502020202020204" pitchFamily="34" charset="0"/>
              </a:rPr>
              <a:t> een kat. </a:t>
            </a:r>
            <a:endParaRPr lang="nl-NL" sz="4600" dirty="0">
              <a:solidFill>
                <a:prstClr val="black"/>
              </a:solidFill>
              <a:latin typeface="Century Gothic" panose="020B0502020202020204" pitchFamily="34" charset="0"/>
            </a:endParaRPr>
          </a:p>
          <a:p>
            <a:pPr lvl="0"/>
            <a:endParaRPr lang="nl-NL" sz="600" i="1" dirty="0">
              <a:solidFill>
                <a:srgbClr val="00B050"/>
              </a:solidFill>
              <a:latin typeface="Century Gothic" panose="020B0502020202020204" pitchFamily="34" charset="0"/>
            </a:endParaRPr>
          </a:p>
        </p:txBody>
      </p:sp>
      <p:pic>
        <p:nvPicPr>
          <p:cNvPr id="4" name="Picture 2" descr="C:\Users\dasg\Downloads\shutterstock_117874546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7584" y="3004068"/>
            <a:ext cx="4708478" cy="382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4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 xmlns:a16="http://schemas.microsoft.com/office/drawing/2014/main" id="{A6139820-A494-47BC-A2D9-1B0293EA53AC}"/>
              </a:ext>
            </a:extLst>
          </p:cNvPr>
          <p:cNvSpPr txBox="1"/>
          <p:nvPr/>
        </p:nvSpPr>
        <p:spPr>
          <a:xfrm>
            <a:off x="0" y="0"/>
            <a:ext cx="9180579" cy="3600986"/>
          </a:xfrm>
          <a:prstGeom prst="rect">
            <a:avLst/>
          </a:prstGeom>
          <a:noFill/>
        </p:spPr>
        <p:txBody>
          <a:bodyPr wrap="square" rtlCol="0">
            <a:spAutoFit/>
          </a:bodyPr>
          <a:lstStyle/>
          <a:p>
            <a:pPr fontAlgn="t"/>
            <a:r>
              <a:rPr lang="nl-NL" sz="8000" b="1" u="sng" dirty="0" smtClean="0">
                <a:solidFill>
                  <a:prstClr val="black"/>
                </a:solidFill>
                <a:latin typeface="Century Gothic" panose="020B0502020202020204" pitchFamily="34" charset="0"/>
              </a:rPr>
              <a:t>experimenteren</a:t>
            </a:r>
            <a:r>
              <a:rPr lang="nl-NL" sz="8000" b="1" dirty="0" smtClean="0">
                <a:solidFill>
                  <a:prstClr val="black"/>
                </a:solidFill>
                <a:latin typeface="Century Gothic" panose="020B0502020202020204" pitchFamily="34" charset="0"/>
              </a:rPr>
              <a:t> </a:t>
            </a:r>
            <a:r>
              <a:rPr lang="nl-NL" sz="8000" b="1" dirty="0">
                <a:solidFill>
                  <a:prstClr val="black"/>
                </a:solidFill>
                <a:latin typeface="Century Gothic" panose="020B0502020202020204" pitchFamily="34" charset="0"/>
              </a:rPr>
              <a:t>= </a:t>
            </a:r>
          </a:p>
          <a:p>
            <a:pPr fontAlgn="t"/>
            <a:r>
              <a:rPr lang="nl-NL" sz="4800" dirty="0" smtClean="0">
                <a:latin typeface="Century Gothic" panose="020B0502020202020204" pitchFamily="34" charset="0"/>
              </a:rPr>
              <a:t>uitproberen</a:t>
            </a:r>
            <a:endParaRPr lang="nl-NL" sz="4800" dirty="0">
              <a:latin typeface="Century Gothic" panose="020B0502020202020204" pitchFamily="34" charset="0"/>
            </a:endParaRPr>
          </a:p>
          <a:p>
            <a:pPr fontAlgn="t"/>
            <a:endParaRPr lang="nl-NL" sz="1600" i="1" dirty="0">
              <a:solidFill>
                <a:srgbClr val="00B050"/>
              </a:solidFill>
              <a:latin typeface="Century Gothic" panose="020B0502020202020204" pitchFamily="34" charset="0"/>
            </a:endParaRPr>
          </a:p>
          <a:p>
            <a:pPr lvl="0"/>
            <a:endParaRPr lang="nl-NL" sz="2800" i="1" dirty="0" smtClean="0">
              <a:solidFill>
                <a:srgbClr val="00B050"/>
              </a:solidFill>
              <a:latin typeface="Century Gothic" panose="020B0502020202020204" pitchFamily="34" charset="0"/>
            </a:endParaRPr>
          </a:p>
          <a:p>
            <a:pPr lvl="0"/>
            <a:r>
              <a:rPr lang="nl-NL" sz="2800" i="1" dirty="0" smtClean="0">
                <a:solidFill>
                  <a:srgbClr val="00B050"/>
                </a:solidFill>
                <a:latin typeface="Century Gothic" panose="020B0502020202020204" pitchFamily="34" charset="0"/>
              </a:rPr>
              <a:t>Een hond en een kat samen in huis nemen. Je kunt ermee </a:t>
            </a:r>
            <a:r>
              <a:rPr lang="nl-NL" sz="2800" i="1" u="sng" dirty="0" smtClean="0">
                <a:solidFill>
                  <a:srgbClr val="00B050"/>
                </a:solidFill>
                <a:latin typeface="Century Gothic" panose="020B0502020202020204" pitchFamily="34" charset="0"/>
              </a:rPr>
              <a:t>experimenteren</a:t>
            </a:r>
            <a:r>
              <a:rPr lang="nl-NL" sz="2800" i="1" dirty="0" smtClean="0">
                <a:solidFill>
                  <a:srgbClr val="00B050"/>
                </a:solidFill>
                <a:latin typeface="Century Gothic" panose="020B0502020202020204" pitchFamily="34" charset="0"/>
              </a:rPr>
              <a:t>, maar vaak wordt het ruzie.</a:t>
            </a:r>
            <a:endParaRPr lang="nl-NL" sz="2800" i="1" u="sng" dirty="0">
              <a:solidFill>
                <a:srgbClr val="00B050"/>
              </a:solidFill>
              <a:latin typeface="Century Gothic" panose="020B050202020202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a:extLst>
              <a:ext uri="{FF2B5EF4-FFF2-40B4-BE49-F238E27FC236}">
                <a16:creationId xmlns="" xmlns:a16="http://schemas.microsoft.com/office/drawing/2014/main" id="{A6139820-A494-47BC-A2D9-1B0293EA53AC}"/>
              </a:ext>
            </a:extLst>
          </p:cNvPr>
          <p:cNvSpPr txBox="1"/>
          <p:nvPr/>
        </p:nvSpPr>
        <p:spPr>
          <a:xfrm>
            <a:off x="-36512" y="3717032"/>
            <a:ext cx="9180579" cy="3170099"/>
          </a:xfrm>
          <a:prstGeom prst="rect">
            <a:avLst/>
          </a:prstGeom>
          <a:noFill/>
        </p:spPr>
        <p:txBody>
          <a:bodyPr wrap="square" rtlCol="0">
            <a:spAutoFit/>
          </a:bodyPr>
          <a:lstStyle/>
          <a:p>
            <a:pPr fontAlgn="t"/>
            <a:r>
              <a:rPr lang="nl-NL" sz="8000" b="1" u="sng" dirty="0" smtClean="0">
                <a:solidFill>
                  <a:prstClr val="black"/>
                </a:solidFill>
                <a:latin typeface="Century Gothic" panose="020B0502020202020204" pitchFamily="34" charset="0"/>
              </a:rPr>
              <a:t>toepassen</a:t>
            </a:r>
            <a:r>
              <a:rPr lang="nl-NL" sz="8000" b="1" dirty="0" smtClean="0">
                <a:solidFill>
                  <a:prstClr val="black"/>
                </a:solidFill>
                <a:latin typeface="Century Gothic" panose="020B0502020202020204" pitchFamily="34" charset="0"/>
              </a:rPr>
              <a:t> </a:t>
            </a:r>
            <a:r>
              <a:rPr lang="nl-NL" sz="8000" b="1" dirty="0">
                <a:solidFill>
                  <a:prstClr val="black"/>
                </a:solidFill>
                <a:latin typeface="Century Gothic" panose="020B0502020202020204" pitchFamily="34" charset="0"/>
              </a:rPr>
              <a:t>= </a:t>
            </a:r>
          </a:p>
          <a:p>
            <a:pPr fontAlgn="t"/>
            <a:r>
              <a:rPr lang="nl-NL" sz="4800" dirty="0" smtClean="0">
                <a:latin typeface="Century Gothic" panose="020B0502020202020204" pitchFamily="34" charset="0"/>
              </a:rPr>
              <a:t>gebruiken</a:t>
            </a:r>
            <a:endParaRPr lang="nl-NL" sz="4800" dirty="0">
              <a:latin typeface="Century Gothic" panose="020B0502020202020204" pitchFamily="34" charset="0"/>
            </a:endParaRPr>
          </a:p>
          <a:p>
            <a:pPr fontAlgn="t"/>
            <a:endParaRPr lang="nl-NL" sz="1600" i="1" dirty="0">
              <a:solidFill>
                <a:srgbClr val="00B050"/>
              </a:solidFill>
              <a:latin typeface="Century Gothic" panose="020B0502020202020204" pitchFamily="34" charset="0"/>
            </a:endParaRPr>
          </a:p>
          <a:p>
            <a:pPr lvl="0"/>
            <a:r>
              <a:rPr lang="nl-NL" sz="2800" i="1" dirty="0" smtClean="0">
                <a:solidFill>
                  <a:srgbClr val="00B050"/>
                </a:solidFill>
                <a:latin typeface="Century Gothic" panose="020B0502020202020204" pitchFamily="34" charset="0"/>
              </a:rPr>
              <a:t>Leuk hoe ze het tuigje van de hond konden </a:t>
            </a:r>
            <a:r>
              <a:rPr lang="nl-NL" sz="2800" i="1" u="sng" dirty="0" smtClean="0">
                <a:solidFill>
                  <a:srgbClr val="00B050"/>
                </a:solidFill>
                <a:latin typeface="Century Gothic" panose="020B0502020202020204" pitchFamily="34" charset="0"/>
              </a:rPr>
              <a:t>toepassen</a:t>
            </a:r>
            <a:r>
              <a:rPr lang="nl-NL" sz="2800" i="1" dirty="0" smtClean="0">
                <a:solidFill>
                  <a:srgbClr val="00B050"/>
                </a:solidFill>
                <a:latin typeface="Century Gothic" panose="020B0502020202020204" pitchFamily="34" charset="0"/>
              </a:rPr>
              <a:t> voor het dragen van de kat. </a:t>
            </a:r>
            <a:endParaRPr lang="nl-NL" sz="2800" i="1" u="sng" dirty="0">
              <a:solidFill>
                <a:srgbClr val="00B050"/>
              </a:solidFill>
              <a:latin typeface="Century Gothic" panose="020B0502020202020204" pitchFamily="34" charset="0"/>
            </a:endParaRPr>
          </a:p>
        </p:txBody>
      </p:sp>
      <p:pic>
        <p:nvPicPr>
          <p:cNvPr id="6" name="Picture 3" descr="C:\Users\dasg\Downloads\shutterstock_1244085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876256" y="1340262"/>
            <a:ext cx="1961546" cy="11999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asg\Downloads\shutterstock_6577235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369605"/>
            <a:ext cx="1800040" cy="1202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76256" y="3933056"/>
            <a:ext cx="1296144" cy="206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7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veelvuldig</a:t>
            </a:r>
            <a:endParaRPr lang="nl-NL" sz="8000" b="1" u="sng" dirty="0">
              <a:latin typeface="Century Gothic" panose="020B0502020202020204" pitchFamily="34"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29855" y="1484784"/>
            <a:ext cx="319416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al 2"/>
          <p:cNvSpPr/>
          <p:nvPr/>
        </p:nvSpPr>
        <p:spPr>
          <a:xfrm>
            <a:off x="2915815" y="5342860"/>
            <a:ext cx="2220981" cy="46240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Ingekeepte PIJL-RECHTS 3"/>
          <p:cNvSpPr/>
          <p:nvPr/>
        </p:nvSpPr>
        <p:spPr>
          <a:xfrm rot="10800000">
            <a:off x="5148065" y="5301207"/>
            <a:ext cx="2144396" cy="616539"/>
          </a:xfrm>
          <a:prstGeom prst="notch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8895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1" name="Picture 3" descr="C:\Users\dasg\Downloads\shutterstock_171544164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916832"/>
            <a:ext cx="9144000" cy="515989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a:t>
            </a:r>
            <a:r>
              <a:rPr lang="nl-NL" sz="8000" b="1" u="sng" dirty="0" smtClean="0">
                <a:latin typeface="Century Gothic" panose="020B0502020202020204" pitchFamily="34" charset="0"/>
              </a:rPr>
              <a:t>e prestatie</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07904" y="1723099"/>
            <a:ext cx="1944216" cy="283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00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10657184" cy="1323439"/>
          </a:xfrm>
          <a:prstGeom prst="rect">
            <a:avLst/>
          </a:prstGeom>
          <a:noFill/>
        </p:spPr>
        <p:txBody>
          <a:bodyPr wrap="square" rtlCol="0">
            <a:spAutoFit/>
          </a:bodyPr>
          <a:lstStyle/>
          <a:p>
            <a:r>
              <a:rPr lang="nl-NL" sz="8000" b="1" u="sng" dirty="0">
                <a:latin typeface="Century Gothic" panose="020B0502020202020204" pitchFamily="34" charset="0"/>
              </a:rPr>
              <a:t>i</a:t>
            </a:r>
            <a:r>
              <a:rPr lang="nl-NL" sz="8000" b="1" u="sng" dirty="0" smtClean="0">
                <a:latin typeface="Century Gothic" panose="020B0502020202020204" pitchFamily="34" charset="0"/>
              </a:rPr>
              <a:t>n combinatie met</a:t>
            </a:r>
            <a:endParaRPr lang="nl-NL" sz="8000" b="1" u="sng" dirty="0">
              <a:latin typeface="Century Gothic" panose="020B0502020202020204" pitchFamily="34" charset="0"/>
            </a:endParaRPr>
          </a:p>
        </p:txBody>
      </p:sp>
      <p:pic>
        <p:nvPicPr>
          <p:cNvPr id="3074" name="Picture 2" descr="C:\Users\dasg\Downloads\shutterstock_117874546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38965" y="2348880"/>
            <a:ext cx="4708478" cy="382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9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experimenteren</a:t>
            </a:r>
            <a:endParaRPr lang="nl-NL" sz="80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3" name="Groep 2"/>
          <p:cNvGrpSpPr/>
          <p:nvPr/>
        </p:nvGrpSpPr>
        <p:grpSpPr>
          <a:xfrm>
            <a:off x="460375" y="1439911"/>
            <a:ext cx="8569222" cy="5418089"/>
            <a:chOff x="460375" y="1439911"/>
            <a:chExt cx="8569222" cy="5418089"/>
          </a:xfrm>
        </p:grpSpPr>
        <p:pic>
          <p:nvPicPr>
            <p:cNvPr id="4099" name="Picture 3" descr="C:\Users\dasg\Downloads\shutterstock_1244085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3224139"/>
              <a:ext cx="5940152" cy="36338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sg\Downloads\shutterstock_6577235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1439911"/>
              <a:ext cx="3449485" cy="23042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328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9684568"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5570" y="42656"/>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daadwerkelijk</a:t>
            </a:r>
            <a:endParaRPr lang="nl-NL" sz="8000" b="1" u="sng" dirty="0">
              <a:latin typeface="Century Gothic" panose="020B0502020202020204" pitchFamily="34" charset="0"/>
            </a:endParaRPr>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99792" y="1628800"/>
            <a:ext cx="3528392" cy="482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6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7584" y="908720"/>
            <a:ext cx="7488832" cy="369332"/>
          </a:xfrm>
          <a:prstGeom prst="rect">
            <a:avLst/>
          </a:prstGeom>
          <a:noFill/>
        </p:spPr>
        <p:txBody>
          <a:bodyPr wrap="square" rtlCol="0">
            <a:spAutoFit/>
          </a:bodyPr>
          <a:lstStyle/>
          <a:p>
            <a:r>
              <a:rPr lang="nl-NL" dirty="0">
                <a:hlinkClick r:id="rId2"/>
              </a:rPr>
              <a:t>https://www.facebook.com/100000499583476/videos/4005400346153245</a:t>
            </a:r>
            <a:r>
              <a:rPr lang="nl-NL" dirty="0" smtClean="0">
                <a:hlinkClick r:id="rId2"/>
              </a:rPr>
              <a:t>/</a:t>
            </a:r>
            <a:r>
              <a:rPr lang="nl-NL" dirty="0" smtClean="0"/>
              <a:t> </a:t>
            </a:r>
            <a:endParaRPr lang="nl-NL"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66552" y="1628800"/>
            <a:ext cx="3054669" cy="480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71800" y="332656"/>
            <a:ext cx="3888432" cy="618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30667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24257</TotalTime>
  <Words>247</Words>
  <Application>Microsoft Office PowerPoint</Application>
  <PresentationFormat>Diavoorstelling (4:3)</PresentationFormat>
  <Paragraphs>190</Paragraphs>
  <Slides>24</Slides>
  <Notes>13</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4437</cp:revision>
  <cp:lastPrinted>2020-09-14T11:15:22Z</cp:lastPrinted>
  <dcterms:created xsi:type="dcterms:W3CDTF">2014-06-10T08:03:16Z</dcterms:created>
  <dcterms:modified xsi:type="dcterms:W3CDTF">2020-10-13T08:34:14Z</dcterms:modified>
</cp:coreProperties>
</file>