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1221" r:id="rId2"/>
    <p:sldId id="548" r:id="rId3"/>
    <p:sldId id="1220" r:id="rId4"/>
    <p:sldId id="1175" r:id="rId5"/>
    <p:sldId id="1209" r:id="rId6"/>
    <p:sldId id="1211" r:id="rId7"/>
    <p:sldId id="1212" r:id="rId8"/>
    <p:sldId id="1207" r:id="rId9"/>
    <p:sldId id="1202" r:id="rId10"/>
    <p:sldId id="1210" r:id="rId11"/>
    <p:sldId id="1208" r:id="rId12"/>
    <p:sldId id="1214" r:id="rId13"/>
    <p:sldId id="934" r:id="rId14"/>
    <p:sldId id="1193" r:id="rId15"/>
    <p:sldId id="1217" r:id="rId16"/>
    <p:sldId id="1215" r:id="rId17"/>
    <p:sldId id="1218" r:id="rId18"/>
    <p:sldId id="963" r:id="rId19"/>
    <p:sldId id="271" r:id="rId20"/>
    <p:sldId id="1206" r:id="rId21"/>
    <p:sldId id="1222" r:id="rId22"/>
    <p:sldId id="1074" r:id="rId23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111DA999-E7D2-4F2D-9803-822E117D492D}">
          <p14:sldIdLst>
            <p14:sldId id="1221"/>
            <p14:sldId id="548"/>
            <p14:sldId id="1220"/>
            <p14:sldId id="1175"/>
            <p14:sldId id="1209"/>
            <p14:sldId id="1211"/>
            <p14:sldId id="1212"/>
            <p14:sldId id="1207"/>
            <p14:sldId id="1202"/>
            <p14:sldId id="1210"/>
            <p14:sldId id="1208"/>
            <p14:sldId id="1214"/>
            <p14:sldId id="934"/>
            <p14:sldId id="1193"/>
            <p14:sldId id="1217"/>
            <p14:sldId id="1215"/>
            <p14:sldId id="1218"/>
            <p14:sldId id="963"/>
            <p14:sldId id="271"/>
            <p14:sldId id="1206"/>
            <p14:sldId id="1222"/>
            <p14:sldId id="107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AF4"/>
    <a:srgbClr val="DBEDDB"/>
    <a:srgbClr val="EEF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044" autoAdjust="0"/>
    <p:restoredTop sz="90566" autoAdjust="0"/>
  </p:normalViewPr>
  <p:slideViewPr>
    <p:cSldViewPr>
      <p:cViewPr varScale="1">
        <p:scale>
          <a:sx n="66" d="100"/>
          <a:sy n="66" d="100"/>
        </p:scale>
        <p:origin x="-127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13-10-2020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13-10-2020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Woordenoverzicht</a:t>
            </a:r>
          </a:p>
          <a:p>
            <a:r>
              <a:rPr lang="nl-NL" sz="1400" dirty="0"/>
              <a:t>presenteren = iets laten zien of erover vertellen</a:t>
            </a:r>
          </a:p>
          <a:p>
            <a:r>
              <a:rPr lang="nl-NL" sz="1400" dirty="0"/>
              <a:t>produceren = maken</a:t>
            </a:r>
          </a:p>
          <a:p>
            <a:r>
              <a:rPr lang="nl-NL" sz="1400" dirty="0"/>
              <a:t>hergebruiken = opnieuw gebruiken</a:t>
            </a:r>
          </a:p>
          <a:p>
            <a:r>
              <a:rPr lang="nl-NL" sz="1400" dirty="0"/>
              <a:t>de grondstof = het materiaal waarvan iets wordt gemaakt</a:t>
            </a:r>
          </a:p>
          <a:p>
            <a:r>
              <a:rPr lang="nl-NL" sz="1400" dirty="0"/>
              <a:t>daadwerkelijk = echt</a:t>
            </a:r>
          </a:p>
          <a:p>
            <a:r>
              <a:rPr lang="nl-NL" sz="1400" dirty="0"/>
              <a:t>lang meegaan = lang gebruikt kunnen worden</a:t>
            </a:r>
          </a:p>
          <a:p>
            <a:r>
              <a:rPr lang="nl-NL" sz="1400" dirty="0"/>
              <a:t>beperkt = klein, weinig</a:t>
            </a:r>
          </a:p>
          <a:p>
            <a:r>
              <a:rPr lang="nl-NL" sz="1400" dirty="0"/>
              <a:t>maximaal = niet meer dan</a:t>
            </a:r>
          </a:p>
          <a:p>
            <a:r>
              <a:rPr lang="nl-NL" sz="1400" dirty="0"/>
              <a:t>de uitvinding = iets wat nieuw bedacht of gemaakt is</a:t>
            </a:r>
          </a:p>
          <a:p>
            <a:r>
              <a:rPr lang="nl-NL" sz="1400" dirty="0"/>
              <a:t>waarschijnlijk = bijna zeker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2466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5275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4839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4960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4524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6896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4044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0355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7880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3944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6896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13-10-2020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13-10-2020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13-10-2020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13-10-2020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13-10-2020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13-10-2020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13-10-2020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5.wdp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-ipK8l3sJiM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u="sng" dirty="0"/>
              <a:t>Semantisatieverhaal:</a:t>
            </a:r>
            <a:br>
              <a:rPr lang="nl-NL" sz="2000" u="sng" dirty="0"/>
            </a:br>
            <a:r>
              <a:rPr lang="nl-NL" sz="2000" dirty="0"/>
              <a:t>Hebben jullie die wasstraten voor winkelwagenkarretjes al eens gezien? Wat een </a:t>
            </a:r>
            <a:r>
              <a:rPr lang="nl-NL" sz="2000" b="1" u="sng" dirty="0"/>
              <a:t>uitvinding</a:t>
            </a:r>
            <a:r>
              <a:rPr lang="nl-NL" sz="2000" dirty="0"/>
              <a:t> is dat </a:t>
            </a:r>
            <a:r>
              <a:rPr lang="nl-NL" sz="2000" dirty="0" smtClean="0"/>
              <a:t>zeg! </a:t>
            </a:r>
            <a:r>
              <a:rPr lang="nl-NL" sz="2000" dirty="0"/>
              <a:t>De uitvinding is </a:t>
            </a:r>
            <a:r>
              <a:rPr lang="nl-NL" sz="2000" b="1" i="1" dirty="0"/>
              <a:t>iets wat nieuw bedacht of gemaakt is</a:t>
            </a:r>
            <a:r>
              <a:rPr lang="nl-NL" sz="2000" dirty="0"/>
              <a:t>. Ik zal een kort filmpje laten zien. (</a:t>
            </a:r>
            <a:r>
              <a:rPr lang="nl-NL" sz="2000" u="sng" dirty="0"/>
              <a:t>klik op </a:t>
            </a:r>
            <a:r>
              <a:rPr lang="nl-NL" sz="2000" u="sng" dirty="0" smtClean="0"/>
              <a:t>link</a:t>
            </a:r>
            <a:r>
              <a:rPr lang="nl-NL" sz="2000" dirty="0" smtClean="0"/>
              <a:t>, </a:t>
            </a:r>
            <a:r>
              <a:rPr lang="nl-NL" sz="2000" u="sng" dirty="0"/>
              <a:t>tot 1:20</a:t>
            </a:r>
            <a:r>
              <a:rPr lang="nl-NL" sz="2000" dirty="0"/>
              <a:t> laten zien). In dit filmpje zie je dat de eigenaar zijn nieuwe wasstraat </a:t>
            </a:r>
            <a:r>
              <a:rPr lang="nl-NL" sz="2000" b="1" u="sng" dirty="0" smtClean="0"/>
              <a:t>presenteert</a:t>
            </a:r>
            <a:r>
              <a:rPr lang="nl-NL" sz="2000" dirty="0"/>
              <a:t>. Presenteren is </a:t>
            </a:r>
            <a:r>
              <a:rPr lang="nl-NL" sz="2000" b="1" i="1" dirty="0"/>
              <a:t>iets laten zien of erover vertellen</a:t>
            </a:r>
            <a:r>
              <a:rPr lang="nl-NL" sz="2000" dirty="0"/>
              <a:t>. Ik ben blij met die wasstraten, ik gebruik ze sinds de coronacrisis altijd. De karretjes worden </a:t>
            </a:r>
            <a:r>
              <a:rPr lang="nl-NL" sz="2000" b="1" u="sng" dirty="0"/>
              <a:t>daadwerkelijk</a:t>
            </a:r>
            <a:r>
              <a:rPr lang="nl-NL" sz="2000" dirty="0"/>
              <a:t> schoon in de </a:t>
            </a:r>
            <a:r>
              <a:rPr lang="nl-NL" sz="2000" dirty="0" smtClean="0"/>
              <a:t>wasstraat, de karretjes worden </a:t>
            </a:r>
            <a:r>
              <a:rPr lang="nl-NL" sz="2000" b="1" i="1" dirty="0" smtClean="0"/>
              <a:t>echt</a:t>
            </a:r>
            <a:r>
              <a:rPr lang="nl-NL" sz="2000" dirty="0" smtClean="0"/>
              <a:t> schoon. </a:t>
            </a:r>
            <a:r>
              <a:rPr lang="nl-NL" sz="2000" dirty="0"/>
              <a:t>In de wasstraat bij mijn supermarkt is maar </a:t>
            </a:r>
            <a:r>
              <a:rPr lang="nl-NL" sz="2000" b="1" u="sng" dirty="0"/>
              <a:t>beperkt</a:t>
            </a:r>
            <a:r>
              <a:rPr lang="nl-NL" sz="2000" dirty="0"/>
              <a:t> ruimte. Beperkt betekent </a:t>
            </a:r>
            <a:r>
              <a:rPr lang="nl-NL" sz="2000" b="1" i="1" dirty="0"/>
              <a:t>klein, weinig</a:t>
            </a:r>
            <a:r>
              <a:rPr lang="nl-NL" sz="2000" dirty="0"/>
              <a:t>. Er kan </a:t>
            </a:r>
            <a:r>
              <a:rPr lang="nl-NL" sz="2000" b="1" u="sng" dirty="0"/>
              <a:t>maximaal</a:t>
            </a:r>
            <a:r>
              <a:rPr lang="nl-NL" sz="2000" dirty="0"/>
              <a:t> 1 winkelkar per keer schoongemaakt worden. Maximaal betekent </a:t>
            </a:r>
            <a:r>
              <a:rPr lang="nl-NL" sz="2000" b="1" i="1" dirty="0"/>
              <a:t>niet meer dan</a:t>
            </a:r>
            <a:r>
              <a:rPr lang="nl-NL" sz="2000" dirty="0"/>
              <a:t>. Bij het </a:t>
            </a:r>
            <a:r>
              <a:rPr lang="nl-NL" sz="2000" b="1" u="sng" dirty="0" smtClean="0"/>
              <a:t>produceren</a:t>
            </a:r>
            <a:r>
              <a:rPr lang="nl-NL" sz="2000" dirty="0" smtClean="0"/>
              <a:t>, het </a:t>
            </a:r>
            <a:r>
              <a:rPr lang="nl-NL" sz="2000" b="1" i="1" dirty="0" smtClean="0"/>
              <a:t>maken</a:t>
            </a:r>
            <a:r>
              <a:rPr lang="nl-NL" sz="2000" dirty="0" smtClean="0"/>
              <a:t>, </a:t>
            </a:r>
            <a:r>
              <a:rPr lang="nl-NL" sz="2000" dirty="0"/>
              <a:t>van de </a:t>
            </a:r>
            <a:r>
              <a:rPr lang="nl-NL" sz="2000" dirty="0" smtClean="0"/>
              <a:t>wasstraten </a:t>
            </a:r>
            <a:r>
              <a:rPr lang="nl-NL" sz="2000" dirty="0"/>
              <a:t>hebben ze gebruik gemaakt van composiet. </a:t>
            </a:r>
            <a:r>
              <a:rPr lang="nl-NL" sz="2000" dirty="0" smtClean="0"/>
              <a:t>Dat vertelde de meneer in het filmpje ook, hè? Composiet </a:t>
            </a:r>
            <a:r>
              <a:rPr lang="nl-NL" sz="2000" dirty="0"/>
              <a:t>is een soort materiaal dat uit verschillende stoffen wordt gemaakt waardoor het heel stevig wordt. Composiet is </a:t>
            </a:r>
            <a:r>
              <a:rPr lang="nl-NL" sz="2000" b="1" u="sng" dirty="0" smtClean="0"/>
              <a:t>de </a:t>
            </a:r>
            <a:r>
              <a:rPr lang="nl-NL" sz="2000" b="1" u="sng" dirty="0"/>
              <a:t>grondstof</a:t>
            </a:r>
            <a:r>
              <a:rPr lang="nl-NL" sz="2000" dirty="0"/>
              <a:t> voor de </a:t>
            </a:r>
            <a:r>
              <a:rPr lang="nl-NL" sz="2000" dirty="0" smtClean="0"/>
              <a:t>wasstraat. </a:t>
            </a:r>
            <a:r>
              <a:rPr lang="nl-NL" sz="2000" dirty="0"/>
              <a:t>De grondstof is </a:t>
            </a:r>
            <a:r>
              <a:rPr lang="nl-NL" sz="2000" b="1" i="1" dirty="0"/>
              <a:t>het materiaal waarvan iets wordt gemaakt</a:t>
            </a:r>
            <a:r>
              <a:rPr lang="nl-NL" sz="2000" dirty="0"/>
              <a:t>. De </a:t>
            </a:r>
            <a:r>
              <a:rPr lang="nl-NL" sz="2000" dirty="0" smtClean="0"/>
              <a:t>wasstraat kan </a:t>
            </a:r>
            <a:r>
              <a:rPr lang="nl-NL" sz="2000" dirty="0"/>
              <a:t>daardoor </a:t>
            </a:r>
            <a:r>
              <a:rPr lang="nl-NL" sz="2000" b="1" u="sng" dirty="0" smtClean="0"/>
              <a:t>lang meegaan</a:t>
            </a:r>
            <a:r>
              <a:rPr lang="nl-NL" sz="2000" dirty="0"/>
              <a:t>,</a:t>
            </a:r>
            <a:r>
              <a:rPr lang="nl-NL" sz="2000" dirty="0" smtClean="0"/>
              <a:t> </a:t>
            </a:r>
            <a:r>
              <a:rPr lang="nl-NL" sz="2000" b="1" i="1" dirty="0"/>
              <a:t>lang gebruikt worden</a:t>
            </a:r>
            <a:r>
              <a:rPr lang="nl-NL" sz="2000" dirty="0"/>
              <a:t>. Wat ik jammer vind is dat je composiet moeilijk kunt </a:t>
            </a:r>
            <a:r>
              <a:rPr lang="nl-NL" sz="2000" b="1" u="sng" dirty="0"/>
              <a:t>hergebruiken</a:t>
            </a:r>
            <a:r>
              <a:rPr lang="nl-NL" sz="2000" dirty="0"/>
              <a:t>. Hergebruiken betekent </a:t>
            </a:r>
            <a:r>
              <a:rPr lang="nl-NL" sz="2000" b="1" i="1" dirty="0"/>
              <a:t>opnieuw gebruiken</a:t>
            </a:r>
            <a:r>
              <a:rPr lang="nl-NL" sz="2000" dirty="0"/>
              <a:t>. Al die verschillende stoffen kun je moeilijk weer uit elkaar halen. </a:t>
            </a:r>
            <a:r>
              <a:rPr lang="nl-NL" sz="2000" b="1" u="sng" dirty="0"/>
              <a:t>Waarschijnlijk</a:t>
            </a:r>
            <a:r>
              <a:rPr lang="nl-NL" sz="2000" dirty="0"/>
              <a:t> gaan er bij steeds meer winkels wasstraten komen. Waarschijnlijk betekent </a:t>
            </a:r>
            <a:r>
              <a:rPr lang="nl-NL" sz="2000" b="1" i="1" dirty="0"/>
              <a:t>bijna zeker</a:t>
            </a:r>
            <a:r>
              <a:rPr lang="nl-NL" sz="2000" dirty="0"/>
              <a:t>. Door corona willen mensen graag schone karren gebruiken. Maar </a:t>
            </a:r>
            <a:r>
              <a:rPr lang="nl-NL" sz="2000" dirty="0" smtClean="0"/>
              <a:t>weten </a:t>
            </a:r>
            <a:r>
              <a:rPr lang="nl-NL" sz="2000" dirty="0"/>
              <a:t>jullie dat deze winkelwagenwasstraten al veel langer bestaan? Welke uitvindingen kunnen jullie nog bedenken? </a:t>
            </a:r>
            <a:endParaRPr lang="nl-NL" sz="2000" b="1" i="1" dirty="0"/>
          </a:p>
        </p:txBody>
      </p:sp>
    </p:spTree>
    <p:extLst>
      <p:ext uri="{BB962C8B-B14F-4D97-AF65-F5344CB8AC3E}">
        <p14:creationId xmlns:p14="http://schemas.microsoft.com/office/powerpoint/2010/main" val="1466027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52401" y="25814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lang meegaan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51921528-86E0-4866-A31F-B1B30AC550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345" y="1642999"/>
            <a:ext cx="8286348" cy="4252565"/>
          </a:xfrm>
          <a:prstGeom prst="rect">
            <a:avLst/>
          </a:prstGeom>
        </p:spPr>
      </p:pic>
      <p:cxnSp>
        <p:nvCxnSpPr>
          <p:cNvPr id="4" name="Rechte verbindingslijn met pijl 3"/>
          <p:cNvCxnSpPr/>
          <p:nvPr/>
        </p:nvCxnSpPr>
        <p:spPr>
          <a:xfrm flipV="1">
            <a:off x="1187624" y="6140623"/>
            <a:ext cx="6264696" cy="24681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55329" y="5755903"/>
            <a:ext cx="12763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2020 </a:t>
            </a:r>
            <a:endParaRPr lang="nl-NL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7616169" y="5744153"/>
            <a:ext cx="12763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2060 </a:t>
            </a:r>
            <a:endParaRPr lang="nl-NL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88328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52401" y="25814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hergebruiken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E7430775-6F0B-4CCD-8C82-ACC6CB0F2F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1072" y="1386962"/>
            <a:ext cx="5445224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30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52401" y="25814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waarschijnlijk</a:t>
            </a:r>
          </a:p>
        </p:txBody>
      </p:sp>
      <p:pic>
        <p:nvPicPr>
          <p:cNvPr id="2050" name="Picture 2" descr="C:\Users\Kosterm\Downloads\shutterstock_3238580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3779912" cy="198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osterm\Downloads\shutterstock_3238580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779912" cy="198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Kosterm\Downloads\shutterstock_3238580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149080"/>
            <a:ext cx="3779912" cy="198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Kosterm\Downloads\shutterstock_3238580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149080"/>
            <a:ext cx="3779912" cy="198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51921528-86E0-4866-A31F-B1B30AC550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2604976"/>
            <a:ext cx="1832024" cy="94019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xmlns="" id="{51921528-86E0-4866-A31F-B1B30AC550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0121" y="2604976"/>
            <a:ext cx="1832024" cy="940197"/>
          </a:xfrm>
          <a:prstGeom prst="rect">
            <a:avLst/>
          </a:prstGeom>
        </p:spPr>
      </p:pic>
      <p:pic>
        <p:nvPicPr>
          <p:cNvPr id="2052" name="Picture 4" descr="C:\Users\Kosterm\Downloads\shutterstock_51969981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3877" y="4941168"/>
            <a:ext cx="1412776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Kosterm\Downloads\shutterstock_51969981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1224" y="4941168"/>
            <a:ext cx="1412776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925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3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373882" y="299165"/>
            <a:ext cx="3950842" cy="111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minimaal</a:t>
            </a:r>
            <a:endParaRPr lang="nl-NL" sz="7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maximaal</a:t>
            </a:r>
            <a:endParaRPr lang="nl-NL" sz="6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</a:rPr>
              <a:t>de kleinste hoeveelheid, het kleinste aantal, de kortste tijd</a:t>
            </a: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Volwassenen moeten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minimaal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1,5 meter afstand van elkaar houden.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niet meer dan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Er kan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maximaal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1 winkelkar per keer schoongemaakt worden.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xmlns="" id="{99A2C16E-466B-4F6D-9642-E41607C4CB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2132856"/>
            <a:ext cx="1981271" cy="261187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A0DC82EB-CF30-4675-981D-797163EE6F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3768" y="2998631"/>
            <a:ext cx="1693239" cy="169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82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3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-128774" y="347131"/>
            <a:ext cx="504056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daadwerkelijk</a:t>
            </a:r>
            <a:endParaRPr lang="nl-NL" sz="8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twijfelachtig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</a:rPr>
              <a:t>echt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karretjes worden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daadwerkelijk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schoon in de wasstraat.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niet helemaal betrouwbaar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is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twijfelachtig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of dit karretje schoon is.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749213BA-DBF0-4B22-8179-CC72955CDC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343371"/>
            <a:ext cx="3537395" cy="2237757"/>
          </a:xfrm>
          <a:prstGeom prst="rect">
            <a:avLst/>
          </a:prstGeom>
        </p:spPr>
      </p:pic>
      <p:pic>
        <p:nvPicPr>
          <p:cNvPr id="10" name="Afbeelding 9" descr="Afbeelding met transport, buiten, handkar, zitten&#10;&#10;Automatisch gegenereerde beschrijving">
            <a:extLst>
              <a:ext uri="{FF2B5EF4-FFF2-40B4-BE49-F238E27FC236}">
                <a16:creationId xmlns:a16="http://schemas.microsoft.com/office/drawing/2014/main" xmlns="" id="{53536EA2-9979-4036-A2AC-B8D2992AF77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2564904"/>
            <a:ext cx="2376264" cy="236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68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3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02083" y="299165"/>
            <a:ext cx="4198118" cy="111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uitgebreid</a:t>
            </a:r>
            <a:endParaRPr lang="nl-NL" sz="7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beperkt</a:t>
            </a:r>
            <a:endParaRPr lang="nl-NL" sz="6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groot, ruim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deze wasstraat is </a:t>
            </a:r>
            <a:r>
              <a:rPr lang="nl-NL" sz="2400" i="1" u="sng" dirty="0" smtClean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uitgebreid</a:t>
            </a:r>
            <a:r>
              <a:rPr lang="nl-NL" sz="2400" i="1" dirty="0" smtClean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ruimte.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klein, weinig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de wasstraat is maar </a:t>
            </a:r>
            <a:r>
              <a:rPr lang="nl-NL" sz="2400" i="1" u="sng" dirty="0" smtClean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beperkt</a:t>
            </a:r>
            <a:r>
              <a:rPr lang="nl-NL" sz="2400" i="1" dirty="0" smtClean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ruimte.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Stroomdiagram: Opslag met directe toegang 15"/>
          <p:cNvSpPr/>
          <p:nvPr/>
        </p:nvSpPr>
        <p:spPr>
          <a:xfrm>
            <a:off x="5116218" y="2607581"/>
            <a:ext cx="3516013" cy="2461964"/>
          </a:xfrm>
          <a:prstGeom prst="flowChartMagneticDrum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Picture 2" descr="C:\Users\Kosterm\Downloads\shutterstock_9007564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348880"/>
            <a:ext cx="3465964" cy="306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troomdiagram: Opslag met directe toegang 17"/>
          <p:cNvSpPr/>
          <p:nvPr/>
        </p:nvSpPr>
        <p:spPr>
          <a:xfrm>
            <a:off x="256186" y="2996952"/>
            <a:ext cx="4176464" cy="1683395"/>
          </a:xfrm>
          <a:prstGeom prst="flowChartMagneticDrum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Picture 2" descr="C:\Users\Kosterm\Downloads\shutterstock_9007564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920" y="3278299"/>
            <a:ext cx="1758380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Kosterm\Downloads\shutterstock_9007564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153" y="3278299"/>
            <a:ext cx="1758380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Kosterm\Downloads\shutterstock_9007564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1506" y="3278299"/>
            <a:ext cx="1758380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044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3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483357" y="-100360"/>
            <a:ext cx="1921645" cy="95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lang</a:t>
            </a:r>
            <a:endParaRPr lang="nl-NL" sz="7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5705004" y="-31392"/>
            <a:ext cx="2088231" cy="79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kort</a:t>
            </a:r>
            <a:endParaRPr lang="nl-NL" sz="6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lang gebruikt kunnen worden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wasstraat is zo gemaakt dat hij </a:t>
            </a:r>
            <a:r>
              <a:rPr lang="nl-NL" sz="2400" i="1" u="sng" dirty="0" smtClean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lang meegaat</a:t>
            </a:r>
            <a:r>
              <a:rPr lang="nl-NL" sz="2400" i="1" dirty="0" smtClean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kort gebruikt kunnen worden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6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Als je iets van papier maakt, kan het meestal maar </a:t>
            </a:r>
            <a:r>
              <a:rPr lang="nl-NL" sz="2400" i="1" u="sng" dirty="0" smtClean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kort meegaan</a:t>
            </a:r>
            <a:r>
              <a:rPr lang="nl-NL" sz="2400" i="1" dirty="0" smtClean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kstvak 2">
            <a:extLst>
              <a:ext uri="{FF2B5EF4-FFF2-40B4-BE49-F238E27FC236}">
                <a16:creationId xmlns:a16="http://schemas.microsoft.com/office/drawing/2014/main" xmlns="" id="{F2CF0A41-8576-48D2-9F8C-885DB2440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6" y="522216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meegaan</a:t>
            </a:r>
            <a:endParaRPr lang="nl-NL" sz="6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xmlns="" id="{30E7FFE1-9B93-46A1-A57D-40D0BD39D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141" y="549779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meegaan</a:t>
            </a:r>
            <a:endParaRPr lang="nl-NL" sz="6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18" name="Rechte verbindingslijn met pijl 17"/>
          <p:cNvCxnSpPr/>
          <p:nvPr/>
        </p:nvCxnSpPr>
        <p:spPr>
          <a:xfrm>
            <a:off x="1487323" y="3631575"/>
            <a:ext cx="1917679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/>
          <p:cNvSpPr txBox="1"/>
          <p:nvPr/>
        </p:nvSpPr>
        <p:spPr>
          <a:xfrm>
            <a:off x="355028" y="3222173"/>
            <a:ext cx="12763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2020 </a:t>
            </a:r>
            <a:endParaRPr lang="nl-NL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3295689" y="3212976"/>
            <a:ext cx="12763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2060 </a:t>
            </a:r>
            <a:endParaRPr lang="nl-NL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21" name="Rechte verbindingslijn met pijl 20"/>
          <p:cNvCxnSpPr/>
          <p:nvPr/>
        </p:nvCxnSpPr>
        <p:spPr>
          <a:xfrm>
            <a:off x="6187676" y="3631575"/>
            <a:ext cx="714246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/>
          <p:cNvSpPr txBox="1"/>
          <p:nvPr/>
        </p:nvSpPr>
        <p:spPr>
          <a:xfrm>
            <a:off x="5055381" y="3222173"/>
            <a:ext cx="12763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2020 </a:t>
            </a:r>
            <a:endParaRPr lang="nl-NL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948264" y="3212976"/>
            <a:ext cx="12763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2021 </a:t>
            </a:r>
            <a:endParaRPr lang="nl-NL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24788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24408" y="398934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waarschijnlijk</a:t>
            </a:r>
            <a:endParaRPr lang="nl-NL" sz="4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98934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zeker weten</a:t>
            </a:r>
            <a:endParaRPr lang="nl-NL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51520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Trebuchet MS"/>
                <a:ea typeface="Calibri"/>
                <a:cs typeface="Times New Roman"/>
              </a:rPr>
              <a:t>= bijna zeker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Waarschijnlijk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krijgen meer supermarkten een wasstraat.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88024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het is zo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effectLst/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 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Ik </a:t>
            </a:r>
            <a:r>
              <a:rPr lang="nl-NL" sz="2400" i="1" u="sng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weet zeker</a:t>
            </a:r>
            <a:r>
              <a:rPr lang="nl-NL" sz="2400" i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</a:t>
            </a: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dat 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deze supermarkt een wasstraat krijgt.</a:t>
            </a:r>
            <a:endParaRPr lang="nl-NL" sz="24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740041"/>
            <a:ext cx="4026672" cy="212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Users\Kosterm\Downloads\shutterstock_32385804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028" y="2740041"/>
            <a:ext cx="3995936" cy="210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/>
        </p:nvSpPr>
        <p:spPr>
          <a:xfrm>
            <a:off x="7055768" y="2204864"/>
            <a:ext cx="1764196" cy="7609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Hier binnenkort een wasstraat!</a:t>
            </a:r>
            <a:endParaRPr lang="nl-NL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cxnSp>
        <p:nvCxnSpPr>
          <p:cNvPr id="17" name="Rechte verbindingslijn 16"/>
          <p:cNvCxnSpPr/>
          <p:nvPr/>
        </p:nvCxnSpPr>
        <p:spPr>
          <a:xfrm flipV="1">
            <a:off x="7055768" y="1624654"/>
            <a:ext cx="882098" cy="58021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/>
          <p:nvPr/>
        </p:nvCxnSpPr>
        <p:spPr>
          <a:xfrm flipH="1" flipV="1">
            <a:off x="7937866" y="1628800"/>
            <a:ext cx="882098" cy="57606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C:\Users\Kosterm\Downloads\shutterstock_166529345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812621">
            <a:off x="7442184" y="1225652"/>
            <a:ext cx="798004" cy="79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104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16791" y="4615367"/>
            <a:ext cx="325906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grondstof</a:t>
            </a:r>
          </a:p>
        </p:txBody>
      </p:sp>
      <p:sp>
        <p:nvSpPr>
          <p:cNvPr id="9" name="Text Box 14"/>
          <p:cNvSpPr txBox="1"/>
          <p:nvPr/>
        </p:nvSpPr>
        <p:spPr>
          <a:xfrm>
            <a:off x="2966593" y="4005064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produceren</a:t>
            </a:r>
            <a:endParaRPr lang="nl-NL" sz="11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846916" y="3434125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 product</a:t>
            </a:r>
            <a:endParaRPr lang="nl-NL" sz="9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442696" y="531289"/>
            <a:ext cx="5520178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 dirty="0" smtClean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Composiet is </a:t>
            </a:r>
            <a:r>
              <a:rPr lang="nl-NL" sz="2400" i="1" u="sng" dirty="0" smtClean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grondstof </a:t>
            </a:r>
            <a:r>
              <a:rPr lang="nl-NL" sz="2400" i="1" dirty="0" smtClean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voor de winkelwagenwasstraat 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581738" y="5440481"/>
            <a:ext cx="2478093" cy="110463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581738" y="5453185"/>
            <a:ext cx="2376265" cy="109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000" dirty="0">
                <a:latin typeface="Century Gothic" panose="020B0502020202020204" pitchFamily="34" charset="0"/>
                <a:ea typeface="Calibri"/>
                <a:cs typeface="Times New Roman"/>
              </a:rPr>
              <a:t>het materiaal waarvan iets wordt gemaakt</a:t>
            </a:r>
            <a:endParaRPr lang="nl-NL" sz="1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3152113" y="4833970"/>
            <a:ext cx="2788039" cy="48999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3141976" y="4847011"/>
            <a:ext cx="2808312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maken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6054621" y="4309312"/>
            <a:ext cx="2808312" cy="1406225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/>
          <p:cNvSpPr txBox="1">
            <a:spLocks noChangeArrowheads="1"/>
          </p:cNvSpPr>
          <p:nvPr/>
        </p:nvSpPr>
        <p:spPr bwMode="auto">
          <a:xfrm>
            <a:off x="6113716" y="4357066"/>
            <a:ext cx="2706757" cy="135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000" dirty="0">
                <a:latin typeface="Century Gothic" panose="020B0502020202020204" pitchFamily="34" charset="0"/>
                <a:ea typeface="Calibri"/>
                <a:cs typeface="Times New Roman"/>
              </a:rPr>
              <a:t>wat gemaakt wordt in de industrie of gekweekt in land- en tuinbouw</a:t>
            </a:r>
            <a:endParaRPr lang="nl-NL" sz="1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persoon, buiten, person, rijden&#10;&#10;Automatisch gegenereerde beschrijving">
            <a:extLst>
              <a:ext uri="{FF2B5EF4-FFF2-40B4-BE49-F238E27FC236}">
                <a16:creationId xmlns:a16="http://schemas.microsoft.com/office/drawing/2014/main" xmlns="" id="{68436C15-53E2-4FF0-AF8B-FBE82725CE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407" y="2158673"/>
            <a:ext cx="2694737" cy="1800085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xmlns="" id="{8696F5CB-F888-4DD0-ABCB-E219136A5A8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894708"/>
            <a:ext cx="2851129" cy="1463203"/>
          </a:xfrm>
          <a:prstGeom prst="rect">
            <a:avLst/>
          </a:prstGeom>
        </p:spPr>
      </p:pic>
      <p:pic>
        <p:nvPicPr>
          <p:cNvPr id="20" name="Afbeelding 19" descr="Afbeelding met computer&#10;&#10;Automatisch gegenereerde beschrijving">
            <a:extLst>
              <a:ext uri="{FF2B5EF4-FFF2-40B4-BE49-F238E27FC236}">
                <a16:creationId xmlns:a16="http://schemas.microsoft.com/office/drawing/2014/main" xmlns="" id="{44978145-ABDF-4D80-97F3-D377419F4EA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75" y="2902157"/>
            <a:ext cx="2859365" cy="16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30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42 – 13 oktober 2020</a:t>
            </a: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Mariët Bolding-Koster</a:t>
            </a:r>
            <a:b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51" y="-4630"/>
            <a:ext cx="9013609" cy="652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331640" y="491188"/>
            <a:ext cx="4555154" cy="8495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1341515" y="341277"/>
            <a:ext cx="4653841" cy="84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latin typeface="Century Gothic" panose="020B0502020202020204" pitchFamily="34" charset="0"/>
                <a:ea typeface="Calibri"/>
                <a:cs typeface="Times New Roman"/>
              </a:rPr>
              <a:t>presenteren</a:t>
            </a:r>
            <a:endParaRPr lang="nl-NL" sz="60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58306" y="3532326"/>
            <a:ext cx="2883267" cy="126482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249390" y="3573016"/>
            <a:ext cx="2892183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het journaal</a:t>
            </a:r>
            <a:b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presenteren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228460" y="3532326"/>
            <a:ext cx="2783699" cy="126482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135420" y="3547314"/>
            <a:ext cx="2945707" cy="123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het cadeau presenteren</a:t>
            </a:r>
          </a:p>
        </p:txBody>
      </p:sp>
      <p:sp>
        <p:nvSpPr>
          <p:cNvPr id="11" name="Text Box 14"/>
          <p:cNvSpPr txBox="1"/>
          <p:nvPr/>
        </p:nvSpPr>
        <p:spPr>
          <a:xfrm>
            <a:off x="6101078" y="3532326"/>
            <a:ext cx="2929381" cy="126482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6014191" y="3573016"/>
            <a:ext cx="3080740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de uitvinding presenteren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012160" y="476672"/>
            <a:ext cx="2736304" cy="151216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101079" y="491188"/>
            <a:ext cx="2630581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iets laten zien of erover vertellen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6BA6CB4B-99CC-4FEE-A37C-E634243660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6802" y="4822853"/>
            <a:ext cx="2310470" cy="1337233"/>
          </a:xfrm>
          <a:prstGeom prst="rect">
            <a:avLst/>
          </a:prstGeom>
        </p:spPr>
      </p:pic>
      <p:pic>
        <p:nvPicPr>
          <p:cNvPr id="16" name="Afbeelding 15" descr="Afbeelding met persoon, binnen, person, kostuum&#10;&#10;Automatisch gegenereerde beschrijving">
            <a:extLst>
              <a:ext uri="{FF2B5EF4-FFF2-40B4-BE49-F238E27FC236}">
                <a16:creationId xmlns:a16="http://schemas.microsoft.com/office/drawing/2014/main" xmlns="" id="{FEA0E552-B478-4A81-B2D8-E4514CA9F97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728" y="4871593"/>
            <a:ext cx="2223064" cy="1253809"/>
          </a:xfrm>
          <a:prstGeom prst="rect">
            <a:avLst/>
          </a:prstGeom>
        </p:spPr>
      </p:pic>
      <p:pic>
        <p:nvPicPr>
          <p:cNvPr id="18" name="Afbeelding 17" descr="Afbeelding met persoon, person, vasthouden, voorzijde&#10;&#10;Automatisch gegenereerde beschrijving">
            <a:extLst>
              <a:ext uri="{FF2B5EF4-FFF2-40B4-BE49-F238E27FC236}">
                <a16:creationId xmlns:a16="http://schemas.microsoft.com/office/drawing/2014/main" xmlns="" id="{5622590B-9DEE-4ABB-978F-D2806298F7B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4871592"/>
            <a:ext cx="1872208" cy="12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757455" y="2504861"/>
            <a:ext cx="3249854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649910" y="2503222"/>
            <a:ext cx="3434258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b="1" dirty="0">
                <a:effectLst/>
                <a:latin typeface="Trebuchet MS"/>
                <a:ea typeface="Calibri"/>
                <a:cs typeface="Times New Roman"/>
              </a:rPr>
              <a:t>de uitvinding</a:t>
            </a:r>
            <a:endParaRPr lang="nl-NL" sz="1000" dirty="0">
              <a:effectLst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642994" y="3212976"/>
            <a:ext cx="1965622" cy="4886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flipH="1">
            <a:off x="4713813" y="1432346"/>
            <a:ext cx="1132205" cy="10725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>
            <a:cxnSpLocks/>
          </p:cNvCxnSpPr>
          <p:nvPr/>
        </p:nvCxnSpPr>
        <p:spPr>
          <a:xfrm>
            <a:off x="5408503" y="3212976"/>
            <a:ext cx="126883" cy="14084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3244714" y="4621379"/>
            <a:ext cx="2918751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4201624" y="825813"/>
            <a:ext cx="2723340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4296931" y="819113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Trebuchet MS"/>
                <a:ea typeface="Calibri"/>
                <a:cs typeface="Times New Roman"/>
              </a:rPr>
              <a:t>produceren</a:t>
            </a:r>
            <a:endParaRPr lang="nl-NL" sz="1050" dirty="0">
              <a:effectLst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251520" y="3583330"/>
            <a:ext cx="2465296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1" y="3573016"/>
            <a:ext cx="2950918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 smtClean="0">
                <a:effectLst/>
                <a:latin typeface="Trebuchet MS"/>
                <a:ea typeface="Calibri"/>
                <a:cs typeface="Times New Roman"/>
              </a:rPr>
              <a:t>de uitvinder</a:t>
            </a:r>
            <a:endParaRPr lang="nl-NL" sz="1050" dirty="0">
              <a:effectLst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915816" y="3272559"/>
            <a:ext cx="4242458" cy="101812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915816" y="3315831"/>
            <a:ext cx="4242457" cy="93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>
                <a:latin typeface="Trebuchet MS"/>
                <a:ea typeface="Calibri"/>
                <a:cs typeface="Times New Roman"/>
              </a:rPr>
              <a:t>iets wat nieuw bedacht of gemaakt is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Text Box 14"/>
          <p:cNvSpPr txBox="1"/>
          <p:nvPr/>
        </p:nvSpPr>
        <p:spPr>
          <a:xfrm>
            <a:off x="5417608" y="1455970"/>
            <a:ext cx="1507356" cy="48999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20" name="Tekstvak 2"/>
          <p:cNvSpPr txBox="1">
            <a:spLocks noChangeArrowheads="1"/>
          </p:cNvSpPr>
          <p:nvPr/>
        </p:nvSpPr>
        <p:spPr bwMode="auto">
          <a:xfrm>
            <a:off x="5364088" y="1437378"/>
            <a:ext cx="1755701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>
                <a:latin typeface="Trebuchet MS"/>
                <a:ea typeface="Calibri"/>
                <a:cs typeface="Times New Roman"/>
              </a:rPr>
              <a:t>maken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xmlns="" id="{667B7F8B-F7A9-4F2A-BE1E-A953D8976D4E}"/>
              </a:ext>
            </a:extLst>
          </p:cNvPr>
          <p:cNvSpPr txBox="1"/>
          <p:nvPr/>
        </p:nvSpPr>
        <p:spPr>
          <a:xfrm>
            <a:off x="3244715" y="4621379"/>
            <a:ext cx="2806956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Trebuchet MS"/>
                <a:ea typeface="Calibri"/>
                <a:cs typeface="Times New Roman"/>
              </a:rPr>
              <a:t>d</a:t>
            </a:r>
            <a:r>
              <a:rPr lang="nl-NL" sz="3600" dirty="0">
                <a:effectLst/>
                <a:latin typeface="Trebuchet MS"/>
                <a:ea typeface="Calibri"/>
                <a:cs typeface="Times New Roman"/>
              </a:rPr>
              <a:t>e industrie</a:t>
            </a:r>
            <a:endParaRPr lang="nl-NL" sz="1050" dirty="0">
              <a:effectLst/>
              <a:ea typeface="Calibri"/>
              <a:cs typeface="Times New Roman"/>
            </a:endParaRPr>
          </a:p>
        </p:txBody>
      </p:sp>
      <p:pic>
        <p:nvPicPr>
          <p:cNvPr id="25" name="Afbeelding 24" descr="Afbeelding met persoon, buiten, person, rijden&#10;&#10;Automatisch gegenereerde beschrijving">
            <a:extLst>
              <a:ext uri="{FF2B5EF4-FFF2-40B4-BE49-F238E27FC236}">
                <a16:creationId xmlns:a16="http://schemas.microsoft.com/office/drawing/2014/main" xmlns="" id="{B85A485D-BD72-4E35-81B9-89B16031DA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2302" y="466346"/>
            <a:ext cx="2723340" cy="1819191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xmlns="" id="{0B0797EB-091F-44D1-BEC7-D4DBE3D33DE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4974" y="1953177"/>
            <a:ext cx="2563858" cy="1315775"/>
          </a:xfrm>
          <a:prstGeom prst="rect">
            <a:avLst/>
          </a:prstGeom>
        </p:spPr>
      </p:pic>
      <p:pic>
        <p:nvPicPr>
          <p:cNvPr id="27" name="Picture 2" descr="C:\Users\Kosterm\Downloads\shutterstock_486220195.jpg">
            <a:extLst>
              <a:ext uri="{FF2B5EF4-FFF2-40B4-BE49-F238E27FC236}">
                <a16:creationId xmlns:a16="http://schemas.microsoft.com/office/drawing/2014/main" xmlns="" id="{A2E2E19F-283E-4AAA-B3FF-08CF570DD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4098" y="4536366"/>
            <a:ext cx="2462697" cy="123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1B2AC616-1177-4FC6-B25E-0C7CE961416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4221088"/>
            <a:ext cx="1584176" cy="167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58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A6139820-A494-47BC-A2D9-1B0293EA53AC}"/>
              </a:ext>
            </a:extLst>
          </p:cNvPr>
          <p:cNvSpPr txBox="1"/>
          <p:nvPr/>
        </p:nvSpPr>
        <p:spPr>
          <a:xfrm>
            <a:off x="0" y="0"/>
            <a:ext cx="932452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hergebruiken</a:t>
            </a:r>
            <a:r>
              <a:rPr lang="nl-NL" sz="8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=</a:t>
            </a:r>
            <a: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opnieuw gebruiken</a:t>
            </a:r>
          </a:p>
          <a:p>
            <a:pPr lvl="0"/>
            <a:endParaRPr lang="nl-NL" sz="6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/>
            <a:endParaRPr lang="nl-NL" sz="30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/>
            <a:endParaRPr lang="nl-NL" sz="30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/>
            <a:endParaRPr lang="nl-NL" sz="30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/>
            <a:endParaRPr lang="nl-NL" sz="30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/>
            <a:endParaRPr lang="nl-NL" sz="30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/>
            <a:endParaRPr lang="nl-NL" sz="30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/>
            <a:endParaRPr lang="nl-NL" sz="30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/>
            <a:endParaRPr lang="nl-NL" sz="30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/>
            <a:r>
              <a:rPr lang="nl-NL" sz="30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Composiet kun je moeilijk </a:t>
            </a:r>
            <a:r>
              <a:rPr lang="nl-NL" sz="3000" i="1" u="sng" dirty="0">
                <a:solidFill>
                  <a:srgbClr val="00B050"/>
                </a:solidFill>
                <a:latin typeface="Century Gothic" panose="020B0502020202020204" pitchFamily="34" charset="0"/>
              </a:rPr>
              <a:t>hergebruiken</a:t>
            </a:r>
            <a:r>
              <a:rPr lang="nl-NL" sz="30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.</a:t>
            </a:r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285529E7-11A2-4838-83C1-6ADD85F934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1916832"/>
            <a:ext cx="3789040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43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52401" y="25814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de uitvinding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51921528-86E0-4866-A31F-B1B30AC550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628800"/>
            <a:ext cx="8286348" cy="425256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4BDA18F8-B117-4ECE-AF75-9A110C0A4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0072" y="5291539"/>
            <a:ext cx="1333500" cy="59055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B6D1A451-D19D-478E-A742-8EBEE40CF769}"/>
              </a:ext>
            </a:extLst>
          </p:cNvPr>
          <p:cNvSpPr txBox="1"/>
          <p:nvPr/>
        </p:nvSpPr>
        <p:spPr>
          <a:xfrm>
            <a:off x="755576" y="6165304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5"/>
              </a:rPr>
              <a:t>https://www.youtube.com/watch?v=-ipK8l3sJiM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0284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52401" y="25814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presenteren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EF653EF0-9959-4AA6-82D1-3CCEFD309E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25" y="1484784"/>
            <a:ext cx="5048943" cy="304911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376F283F-83B1-497A-94C9-2DFEC43B7A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3" y="3458967"/>
            <a:ext cx="5332655" cy="304911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F6AA6900-84F6-4267-B9C9-ECFEDC5156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2996" y="3429000"/>
            <a:ext cx="1333500" cy="5905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C0DF9A16-CA6A-4802-97DC-F6E2DB6618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5250" y="1484784"/>
            <a:ext cx="13335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92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52401" y="25814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daadwerkelijk</a:t>
            </a:r>
          </a:p>
        </p:txBody>
      </p:sp>
      <p:pic>
        <p:nvPicPr>
          <p:cNvPr id="9" name="Afbeelding 8" descr="Afbeelding met hek, binnen, tafel, metaal&#10;&#10;Automatisch gegenereerde beschrijving">
            <a:extLst>
              <a:ext uri="{FF2B5EF4-FFF2-40B4-BE49-F238E27FC236}">
                <a16:creationId xmlns:a16="http://schemas.microsoft.com/office/drawing/2014/main" xmlns="" id="{3CB70866-A556-4F3C-8266-AAD4E7EFD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73" y="1772816"/>
            <a:ext cx="7568443" cy="487407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xmlns="" id="{E4881C14-84A2-4BB8-B30C-9FC3719C69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04" y="1772816"/>
            <a:ext cx="2448272" cy="244827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xmlns="" id="{C95FEC93-B4AB-4F5D-910E-7263A8D2BC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564904"/>
            <a:ext cx="2448272" cy="244827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xmlns="" id="{76006DEB-2CCA-44E4-8A17-AD1F6C6C182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069" y="3212976"/>
            <a:ext cx="1621907" cy="1621907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xmlns="" id="{7D5C6893-C9B1-4EB8-9EA6-CA308473C7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795" y="1916832"/>
            <a:ext cx="2448272" cy="2448272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xmlns="" id="{EC4850A4-C0B0-4689-B5A4-B151289E6F0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2915511"/>
            <a:ext cx="1747057" cy="174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22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52401" y="25814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beperkt</a:t>
            </a:r>
          </a:p>
        </p:txBody>
      </p:sp>
      <p:sp>
        <p:nvSpPr>
          <p:cNvPr id="2" name="Stroomdiagram: Opslag met directe toegang 1"/>
          <p:cNvSpPr/>
          <p:nvPr/>
        </p:nvSpPr>
        <p:spPr>
          <a:xfrm>
            <a:off x="1907704" y="2420888"/>
            <a:ext cx="4176464" cy="2952328"/>
          </a:xfrm>
          <a:prstGeom prst="flowChartMagneticDrum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C:\Users\Kosterm\Downloads\shutterstock_900756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1518" y="2204864"/>
            <a:ext cx="4117014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463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52401" y="25814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maximaal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xmlns="" id="{8E71943B-B220-40D1-A2E9-F0E4BE07AF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437" y="1412776"/>
            <a:ext cx="3870747" cy="510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2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52401" y="25814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produceren</a:t>
            </a:r>
          </a:p>
        </p:txBody>
      </p:sp>
      <p:pic>
        <p:nvPicPr>
          <p:cNvPr id="4" name="Afbeelding 3" descr="Afbeelding met persoon, buiten, person, rijden&#10;&#10;Automatisch gegenereerde beschrijving">
            <a:extLst>
              <a:ext uri="{FF2B5EF4-FFF2-40B4-BE49-F238E27FC236}">
                <a16:creationId xmlns:a16="http://schemas.microsoft.com/office/drawing/2014/main" xmlns="" id="{0EA7CD06-4575-4C5B-9F34-63A5582E2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484784"/>
            <a:ext cx="7560840" cy="505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44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52401" y="25814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de grondstof</a:t>
            </a:r>
          </a:p>
        </p:txBody>
      </p:sp>
      <p:pic>
        <p:nvPicPr>
          <p:cNvPr id="3" name="Afbeelding 2" descr="Afbeelding met computer&#10;&#10;Automatisch gegenereerde beschrijving">
            <a:extLst>
              <a:ext uri="{FF2B5EF4-FFF2-40B4-BE49-F238E27FC236}">
                <a16:creationId xmlns:a16="http://schemas.microsoft.com/office/drawing/2014/main" xmlns="" id="{44978145-ABDF-4D80-97F3-D377419F4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772816"/>
            <a:ext cx="807207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2558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24603</TotalTime>
  <Words>240</Words>
  <Application>Microsoft Office PowerPoint</Application>
  <PresentationFormat>Diavoorstelling (4:3)</PresentationFormat>
  <Paragraphs>253</Paragraphs>
  <Slides>22</Slides>
  <Notes>13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Koninklijke Kentalis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Nieuwsbegrip</dc:title>
  <dc:creator>van der Plas</dc:creator>
  <cp:lastModifiedBy>Koster, Mariët</cp:lastModifiedBy>
  <cp:revision>4556</cp:revision>
  <cp:lastPrinted>2020-09-14T11:15:22Z</cp:lastPrinted>
  <dcterms:created xsi:type="dcterms:W3CDTF">2014-06-10T08:03:16Z</dcterms:created>
  <dcterms:modified xsi:type="dcterms:W3CDTF">2020-10-13T08:34:04Z</dcterms:modified>
</cp:coreProperties>
</file>