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931" r:id="rId2"/>
    <p:sldId id="548" r:id="rId3"/>
    <p:sldId id="1117" r:id="rId4"/>
    <p:sldId id="1106" r:id="rId5"/>
    <p:sldId id="1119" r:id="rId6"/>
    <p:sldId id="1118" r:id="rId7"/>
    <p:sldId id="1163" r:id="rId8"/>
    <p:sldId id="1122" r:id="rId9"/>
    <p:sldId id="1121" r:id="rId10"/>
    <p:sldId id="1164" r:id="rId11"/>
    <p:sldId id="1125" r:id="rId12"/>
    <p:sldId id="1123" r:id="rId13"/>
    <p:sldId id="1124" r:id="rId14"/>
    <p:sldId id="934" r:id="rId15"/>
    <p:sldId id="1155" r:id="rId16"/>
    <p:sldId id="1160" r:id="rId17"/>
    <p:sldId id="1156" r:id="rId18"/>
    <p:sldId id="1158" r:id="rId19"/>
    <p:sldId id="1146" r:id="rId20"/>
    <p:sldId id="1166" r:id="rId21"/>
    <p:sldId id="1167" r:id="rId22"/>
    <p:sldId id="1074" r:id="rId23"/>
    <p:sldId id="1159" r:id="rId24"/>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1117"/>
            <p14:sldId id="1106"/>
            <p14:sldId id="1119"/>
            <p14:sldId id="1118"/>
            <p14:sldId id="1163"/>
            <p14:sldId id="1122"/>
            <p14:sldId id="1121"/>
            <p14:sldId id="1164"/>
            <p14:sldId id="1125"/>
            <p14:sldId id="1123"/>
            <p14:sldId id="1124"/>
            <p14:sldId id="934"/>
            <p14:sldId id="1155"/>
            <p14:sldId id="1160"/>
            <p14:sldId id="1156"/>
            <p14:sldId id="1158"/>
            <p14:sldId id="1146"/>
            <p14:sldId id="1166"/>
            <p14:sldId id="1167"/>
            <p14:sldId id="1074"/>
            <p14:sldId id="115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91297" autoAdjust="0"/>
  </p:normalViewPr>
  <p:slideViewPr>
    <p:cSldViewPr>
      <p:cViewPr varScale="1">
        <p:scale>
          <a:sx n="67" d="100"/>
          <a:sy n="67" d="100"/>
        </p:scale>
        <p:origin x="-124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8-9-2020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8-9-2020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endParaRPr lang="nl-NL" sz="12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07188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405755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88712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solidFill>
                  <a:prstClr val="black"/>
                </a:solidFill>
              </a:rPr>
              <a:pPr/>
              <a:t>20</a:t>
            </a:fld>
            <a:endParaRPr lang="nl-NL" dirty="0">
              <a:solidFill>
                <a:prstClr val="black"/>
              </a:solidFill>
            </a:endParaRPr>
          </a:p>
        </p:txBody>
      </p:sp>
    </p:spTree>
    <p:extLst>
      <p:ext uri="{BB962C8B-B14F-4D97-AF65-F5344CB8AC3E}">
        <p14:creationId xmlns:p14="http://schemas.microsoft.com/office/powerpoint/2010/main" val="302640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3264960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dirty="0"/>
          </a:p>
        </p:txBody>
      </p:sp>
    </p:spTree>
    <p:extLst>
      <p:ext uri="{BB962C8B-B14F-4D97-AF65-F5344CB8AC3E}">
        <p14:creationId xmlns:p14="http://schemas.microsoft.com/office/powerpoint/2010/main" val="326496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jako-o.com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64631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19879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06757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29093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3631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8-9-2020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8-9-2020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8-9-2020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8-9-2020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800" u="sng" dirty="0"/>
              <a:t>Semantisatieverhaal:</a:t>
            </a:r>
            <a:br>
              <a:rPr lang="nl-NL" sz="1800" u="sng" dirty="0"/>
            </a:br>
            <a:endParaRPr lang="nl-NL" sz="1800" u="sng" dirty="0" smtClean="0"/>
          </a:p>
          <a:p>
            <a:pPr marL="0" indent="0">
              <a:buNone/>
            </a:pPr>
            <a:r>
              <a:rPr lang="nl-NL" sz="1800" dirty="0" smtClean="0"/>
              <a:t>Mijn </a:t>
            </a:r>
            <a:r>
              <a:rPr lang="nl-NL" sz="1800" dirty="0"/>
              <a:t>nichtje is heel handig met Lego. Ze bouwt echt van alles. Vroeger bouwde ze zoals </a:t>
            </a:r>
            <a:r>
              <a:rPr lang="nl-NL" sz="1800" b="1" u="sng" dirty="0"/>
              <a:t>gebruikelijk</a:t>
            </a:r>
            <a:r>
              <a:rPr lang="nl-NL" sz="1800" dirty="0"/>
              <a:t> </a:t>
            </a:r>
            <a:r>
              <a:rPr lang="nl-NL" sz="1800" b="1" i="1" dirty="0"/>
              <a:t>, zoals het meestal is, </a:t>
            </a:r>
            <a:r>
              <a:rPr lang="nl-NL" sz="1800" dirty="0"/>
              <a:t>met een boekje. Zo’n boekje </a:t>
            </a:r>
            <a:r>
              <a:rPr lang="nl-NL" sz="1800" b="1" u="sng" dirty="0"/>
              <a:t>bevat</a:t>
            </a:r>
            <a:r>
              <a:rPr lang="nl-NL" sz="1800" dirty="0"/>
              <a:t> een instructie hoe je bijvoorbeeld een auto moet bouwen. Bevatten betekent </a:t>
            </a:r>
            <a:r>
              <a:rPr lang="nl-NL" sz="1800" b="1" i="1" dirty="0"/>
              <a:t>als inhoud hebben</a:t>
            </a:r>
            <a:r>
              <a:rPr lang="nl-NL" sz="1800" dirty="0"/>
              <a:t>. Zo’n boekje bevat, heeft als inhoud bouwinstructies. Je bouwt dan </a:t>
            </a:r>
            <a:r>
              <a:rPr lang="nl-NL" sz="1800" b="1" u="sng" dirty="0"/>
              <a:t>handmatig</a:t>
            </a:r>
            <a:r>
              <a:rPr lang="nl-NL" sz="1800" dirty="0"/>
              <a:t> de auto. Je bouwt de auto </a:t>
            </a:r>
            <a:r>
              <a:rPr lang="nl-NL" sz="1800" b="1" i="1" dirty="0"/>
              <a:t>met de hand. </a:t>
            </a:r>
            <a:r>
              <a:rPr lang="nl-NL" sz="1800" dirty="0"/>
              <a:t>Omdat ze heel erg veel Lego heeft, heeft ze in de computer gezet welke boekjes ze allemaal heeft. Elk boekje heeft een nummer. Het is al een </a:t>
            </a:r>
            <a:r>
              <a:rPr lang="nl-NL" sz="1800" b="1" u="sng" dirty="0"/>
              <a:t>aanzienlijk</a:t>
            </a:r>
            <a:r>
              <a:rPr lang="nl-NL" sz="1800" dirty="0"/>
              <a:t> lange lijst, een </a:t>
            </a:r>
            <a:r>
              <a:rPr lang="nl-NL" sz="1800" b="1" i="1" dirty="0"/>
              <a:t>erg</a:t>
            </a:r>
            <a:r>
              <a:rPr lang="nl-NL" sz="1800" dirty="0"/>
              <a:t> lange lijst met </a:t>
            </a:r>
            <a:r>
              <a:rPr lang="nl-NL" sz="1800" b="1" u="sng" dirty="0"/>
              <a:t>data</a:t>
            </a:r>
            <a:r>
              <a:rPr lang="nl-NL" sz="1800" dirty="0"/>
              <a:t> geworden. Data betekent </a:t>
            </a:r>
            <a:r>
              <a:rPr lang="nl-NL" sz="1800" b="1" i="1" dirty="0"/>
              <a:t>gegevens</a:t>
            </a:r>
            <a:r>
              <a:rPr lang="nl-NL" sz="1800" dirty="0"/>
              <a:t>. Het is een aanzienlijk lange lijst met gegevens van bouwpakketten geworden. Die bouwpakketten met boekjes zijn niet alleen </a:t>
            </a:r>
            <a:r>
              <a:rPr lang="nl-NL" sz="1800" b="1" u="sng" dirty="0"/>
              <a:t>afkomstig van</a:t>
            </a:r>
            <a:r>
              <a:rPr lang="nl-NL" sz="1800" dirty="0"/>
              <a:t> winkels in Nederland. Ze </a:t>
            </a:r>
            <a:r>
              <a:rPr lang="nl-NL" sz="1800" b="1" i="1" dirty="0"/>
              <a:t>komen</a:t>
            </a:r>
            <a:r>
              <a:rPr lang="nl-NL" sz="1800" dirty="0"/>
              <a:t> niet alleen van winkels in Nederland. Sommige zijn afkomstig van winkels uit het buitenland. Mijn nichtje is na het bouwen met zo’n gebruikelijk boekje, zelf bouwwerken gaan ontwerpen. Ze wil graag Lego-ontwerper worden. Ze ontwerpt en bouwt echt hele gave dingen. Zo ontwierp ze een keer een </a:t>
            </a:r>
            <a:r>
              <a:rPr lang="nl-NL" sz="1800" b="1" u="sng" dirty="0"/>
              <a:t>futuristische</a:t>
            </a:r>
            <a:r>
              <a:rPr lang="nl-NL" sz="1800" dirty="0"/>
              <a:t> opruimauto. Futuristisch betekent </a:t>
            </a:r>
            <a:r>
              <a:rPr lang="nl-NL" sz="1800" b="1" i="1" dirty="0"/>
              <a:t>zoals je denkt dat het in de toekomst zal zijn of eruit zal zien. </a:t>
            </a:r>
            <a:r>
              <a:rPr lang="nl-NL" sz="1800" dirty="0"/>
              <a:t>Een grote auto met een laadbak en een grijparm. Ik heb er helaas geen foto van maar het was zoiets, (</a:t>
            </a:r>
            <a:r>
              <a:rPr lang="nl-NL" sz="1800" b="1" u="sng" dirty="0"/>
              <a:t>klik voor extra dia</a:t>
            </a:r>
            <a:r>
              <a:rPr lang="nl-NL" sz="1800" dirty="0"/>
              <a:t>). De grijparm pakt de troep op en doet het in de laadbak. Die laadbak was niet zo groot. Die had een lage </a:t>
            </a:r>
            <a:r>
              <a:rPr lang="nl-NL" sz="1800" b="1" u="sng" dirty="0"/>
              <a:t>capaciteit</a:t>
            </a:r>
            <a:r>
              <a:rPr lang="nl-NL" sz="1800" dirty="0"/>
              <a:t>. De capaciteit is </a:t>
            </a:r>
            <a:r>
              <a:rPr lang="nl-NL" sz="1800" b="1" i="1" dirty="0"/>
              <a:t>de grootste hoeveelheid die ergens in kan</a:t>
            </a:r>
            <a:r>
              <a:rPr lang="nl-NL" sz="1800" dirty="0"/>
              <a:t>. Dus als je de laadbak helemaal vol doet, de grootste hoeveelheid die je er dan ingestopt hebt. Nou, bij deze laadbak was de capaciteit aanzienlijk laag. Mijn nichtje vond deze opruimauto heel </a:t>
            </a:r>
            <a:r>
              <a:rPr lang="nl-NL" sz="1800" b="1" u="sng" dirty="0"/>
              <a:t>revolutionair</a:t>
            </a:r>
            <a:r>
              <a:rPr lang="nl-NL" sz="1800" dirty="0"/>
              <a:t>. Ze vond hem </a:t>
            </a:r>
            <a:r>
              <a:rPr lang="nl-NL" sz="1800" b="1" i="1" dirty="0"/>
              <a:t>heel nieuw en heel anders</a:t>
            </a:r>
            <a:r>
              <a:rPr lang="nl-NL" sz="1800" dirty="0"/>
              <a:t>. Maar eerlijk…. Zoiets bestaat eigenlijk al </a:t>
            </a:r>
            <a:r>
              <a:rPr lang="nl-NL" sz="1800" dirty="0" smtClean="0"/>
              <a:t>hè… </a:t>
            </a:r>
            <a:r>
              <a:rPr lang="nl-NL" sz="1800" dirty="0"/>
              <a:t>Een veegwagen op straat doet eigenlijk hetzelfde. Echt revolutionair was deze futuristische opruimauto dus niet. Ik ben benieuwd </a:t>
            </a:r>
            <a:r>
              <a:rPr lang="nl-NL" sz="1800" b="1" u="sng" dirty="0"/>
              <a:t>op welke termijn</a:t>
            </a:r>
            <a:r>
              <a:rPr lang="nl-NL" sz="1800" dirty="0"/>
              <a:t> , </a:t>
            </a:r>
            <a:r>
              <a:rPr lang="nl-NL" sz="1800" b="1" i="1" dirty="0"/>
              <a:t>wanneer</a:t>
            </a:r>
            <a:r>
              <a:rPr lang="nl-NL" sz="1800" dirty="0"/>
              <a:t>, mijn nichtje écht iets revolutionairs gaat ontwerpen! </a:t>
            </a:r>
          </a:p>
          <a:p>
            <a:pPr marL="0" indent="0">
              <a:buNone/>
            </a:pPr>
            <a:endParaRPr lang="nl-NL" sz="1800" dirty="0"/>
          </a:p>
          <a:p>
            <a:pPr marL="0" indent="0">
              <a:buNone/>
            </a:pPr>
            <a:endParaRPr lang="nl-NL" sz="1800" dirty="0"/>
          </a:p>
          <a:p>
            <a:pPr marL="0" indent="0">
              <a:buNone/>
            </a:pPr>
            <a:endParaRPr lang="nl-NL" sz="1800" dirty="0"/>
          </a:p>
        </p:txBody>
      </p:sp>
    </p:spTree>
    <p:extLst>
      <p:ext uri="{BB962C8B-B14F-4D97-AF65-F5344CB8AC3E}">
        <p14:creationId xmlns:p14="http://schemas.microsoft.com/office/powerpoint/2010/main" val="313148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p:cNvGrpSpPr/>
          <p:nvPr/>
        </p:nvGrpSpPr>
        <p:grpSpPr>
          <a:xfrm>
            <a:off x="1331640" y="1556792"/>
            <a:ext cx="5717993" cy="4245820"/>
            <a:chOff x="1331640" y="1556792"/>
            <a:chExt cx="5717993" cy="4245820"/>
          </a:xfrm>
        </p:grpSpPr>
        <p:pic>
          <p:nvPicPr>
            <p:cNvPr id="7170" name="Picture 2" descr="C:\Users\dasg\Downloads\shutterstock_169448958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1556792"/>
              <a:ext cx="5661092" cy="42458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sg\Downloads\shutterstock_519284374.jpg"/>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rot="21368713">
              <a:off x="5034228" y="2098240"/>
              <a:ext cx="2015405" cy="133653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79672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de capaciteit</a:t>
            </a:r>
          </a:p>
        </p:txBody>
      </p:sp>
      <p:pic>
        <p:nvPicPr>
          <p:cNvPr id="7" name="Picture 3" descr="C:\Users\dasg\Downloads\shutterstock_519284374.jpg"/>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rot="21368713">
            <a:off x="1040281" y="2672243"/>
            <a:ext cx="3308679" cy="3429000"/>
          </a:xfrm>
          <a:prstGeom prst="rect">
            <a:avLst/>
          </a:prstGeom>
          <a:noFill/>
          <a:ln>
            <a:noFill/>
          </a:ln>
          <a:extLst>
            <a:ext uri="{53640926-AAD7-44D8-BBD7-CCE9431645EC}">
              <a14:shadowObscured xmlns:a14="http://schemas.microsoft.com/office/drawing/2010/main"/>
            </a:ext>
          </a:extLst>
        </p:spPr>
      </p:pic>
      <p:sp>
        <p:nvSpPr>
          <p:cNvPr id="3" name="Gekromde PIJL-OMLAAG 2"/>
          <p:cNvSpPr/>
          <p:nvPr/>
        </p:nvSpPr>
        <p:spPr>
          <a:xfrm flipH="1">
            <a:off x="2694620" y="2564904"/>
            <a:ext cx="2845980" cy="14401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86261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2103" y="25814"/>
            <a:ext cx="9428449" cy="1323439"/>
          </a:xfrm>
          <a:prstGeom prst="rect">
            <a:avLst/>
          </a:prstGeom>
          <a:noFill/>
        </p:spPr>
        <p:txBody>
          <a:bodyPr wrap="square" rtlCol="0">
            <a:spAutoFit/>
          </a:bodyPr>
          <a:lstStyle/>
          <a:p>
            <a:r>
              <a:rPr lang="nl-NL" sz="8000" b="1" u="sng" dirty="0"/>
              <a:t>revolutionair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1" name="Groep 10"/>
          <p:cNvGrpSpPr/>
          <p:nvPr/>
        </p:nvGrpSpPr>
        <p:grpSpPr>
          <a:xfrm>
            <a:off x="1172175" y="1533023"/>
            <a:ext cx="7308304" cy="4899843"/>
            <a:chOff x="1172175" y="1533023"/>
            <a:chExt cx="7308304" cy="4899843"/>
          </a:xfrm>
        </p:grpSpPr>
        <p:pic>
          <p:nvPicPr>
            <p:cNvPr id="8196" name="Picture 4" descr="C:\Users\dasg\Downloads\shutterstock_137959189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2175" y="1533023"/>
              <a:ext cx="7308304" cy="489984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ep 17"/>
            <p:cNvGrpSpPr/>
            <p:nvPr/>
          </p:nvGrpSpPr>
          <p:grpSpPr>
            <a:xfrm>
              <a:off x="3601022" y="2148878"/>
              <a:ext cx="2450610" cy="1819668"/>
              <a:chOff x="1331640" y="1556792"/>
              <a:chExt cx="5717993" cy="4245820"/>
            </a:xfrm>
          </p:grpSpPr>
          <p:pic>
            <p:nvPicPr>
              <p:cNvPr id="19" name="Picture 2" descr="C:\Users\dasg\Downloads\shutterstock_169448958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1640" y="1556792"/>
                <a:ext cx="5661092" cy="4245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dasg\Downloads\shutterstock_519284374.jpg"/>
              <p:cNvPicPr/>
              <p:nvPr/>
            </p:nvPicPr>
            <p:blipFill rotWithShape="1">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rot="21368713">
                <a:off x="5034228" y="2098240"/>
                <a:ext cx="2015405" cy="1336534"/>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74467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op welke termijn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218" name="Picture 2" descr="C:\Users\dasg\Downloads\shutterstock_179498942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1675749"/>
            <a:ext cx="6885228" cy="459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52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handmatig</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27984"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machinaal</a:t>
            </a:r>
            <a:endParaRPr lang="nl-NL" sz="4800" dirty="0">
              <a:effectLst/>
              <a:latin typeface="Calibri"/>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met de hand</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Zij bouwt </a:t>
            </a:r>
            <a:r>
              <a:rPr lang="nl-NL" sz="2400" i="1" u="sng" dirty="0">
                <a:solidFill>
                  <a:srgbClr val="387038"/>
                </a:solidFill>
                <a:latin typeface="Trebuchet MS"/>
                <a:ea typeface="Calibri"/>
                <a:cs typeface="Times New Roman"/>
              </a:rPr>
              <a:t>handmatig</a:t>
            </a:r>
            <a:r>
              <a:rPr lang="nl-NL" sz="2400" i="1" dirty="0">
                <a:solidFill>
                  <a:srgbClr val="387038"/>
                </a:solidFill>
                <a:latin typeface="Trebuchet MS"/>
                <a:ea typeface="Calibri"/>
                <a:cs typeface="Times New Roman"/>
              </a:rPr>
              <a: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met een machine</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Hier wordt </a:t>
            </a:r>
            <a:r>
              <a:rPr lang="nl-NL" sz="2400" i="1" u="sng" dirty="0">
                <a:solidFill>
                  <a:srgbClr val="387038"/>
                </a:solidFill>
                <a:latin typeface="Trebuchet MS"/>
                <a:ea typeface="Calibri"/>
                <a:cs typeface="Times New Roman"/>
              </a:rPr>
              <a:t>machinaal</a:t>
            </a:r>
            <a:r>
              <a:rPr lang="nl-NL" sz="2400" i="1" dirty="0">
                <a:solidFill>
                  <a:srgbClr val="387038"/>
                </a:solidFill>
                <a:latin typeface="Trebuchet MS"/>
                <a:ea typeface="Calibri"/>
                <a:cs typeface="Times New Roman"/>
              </a:rPr>
              <a:t> gebouwd.</a:t>
            </a:r>
            <a:r>
              <a:rPr lang="nl-NL" sz="2400" i="1" dirty="0">
                <a:solidFill>
                  <a:srgbClr val="387038"/>
                </a:solidFill>
                <a:effectLst/>
                <a:latin typeface="Trebuchet MS"/>
                <a:ea typeface="Calibri"/>
                <a:cs typeface="Times New Roman"/>
              </a:rPr>
              <a:t> </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dasg\Downloads\shutterstock_180732976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455" y="2753788"/>
            <a:ext cx="3346601" cy="2282382"/>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8993" y="2564904"/>
            <a:ext cx="3546006" cy="2036120"/>
          </a:xfrm>
          <a:prstGeom prst="rect">
            <a:avLst/>
          </a:prstGeom>
        </p:spPr>
      </p:pic>
    </p:spTree>
    <p:extLst>
      <p:ext uri="{BB962C8B-B14F-4D97-AF65-F5344CB8AC3E}">
        <p14:creationId xmlns:p14="http://schemas.microsoft.com/office/powerpoint/2010/main" val="44092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40466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effectLst/>
                <a:latin typeface="Trebuchet MS"/>
                <a:ea typeface="Calibri"/>
                <a:cs typeface="Times New Roman"/>
              </a:rPr>
              <a:t>gebruikelijk</a:t>
            </a:r>
            <a:endParaRPr lang="nl-NL" sz="5200" dirty="0">
              <a:effectLst/>
              <a:latin typeface="Calibri"/>
              <a:ea typeface="Calibri"/>
              <a:cs typeface="Times New Roman"/>
            </a:endParaRPr>
          </a:p>
        </p:txBody>
      </p:sp>
      <p:sp>
        <p:nvSpPr>
          <p:cNvPr id="13" name="Tekstvak 2"/>
          <p:cNvSpPr txBox="1">
            <a:spLocks noChangeArrowheads="1"/>
          </p:cNvSpPr>
          <p:nvPr/>
        </p:nvSpPr>
        <p:spPr bwMode="auto">
          <a:xfrm>
            <a:off x="4427984" y="40466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latin typeface="Trebuchet MS"/>
                <a:ea typeface="Calibri"/>
                <a:cs typeface="Times New Roman"/>
              </a:rPr>
              <a:t>uitzonderlijk</a:t>
            </a:r>
            <a:endParaRPr lang="nl-NL" sz="52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normaal, zoals het meestal is</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sz="44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sz="2400" i="1" dirty="0">
                <a:solidFill>
                  <a:srgbClr val="387038"/>
                </a:solidFill>
                <a:latin typeface="Trebuchet MS"/>
                <a:ea typeface="Calibri"/>
                <a:cs typeface="Times New Roman"/>
              </a:rPr>
              <a:t>Lego bouwen met een boekje is heel </a:t>
            </a:r>
            <a:r>
              <a:rPr lang="nl-NL" sz="2400" i="1" u="sng" dirty="0">
                <a:solidFill>
                  <a:srgbClr val="387038"/>
                </a:solidFill>
                <a:latin typeface="Trebuchet MS"/>
                <a:ea typeface="Calibri"/>
                <a:cs typeface="Times New Roman"/>
              </a:rPr>
              <a:t>gebruikelijk</a:t>
            </a:r>
            <a:r>
              <a:rPr lang="nl-NL" sz="2400" i="1" dirty="0">
                <a:solidFill>
                  <a:srgbClr val="387038"/>
                </a:solidFill>
                <a:latin typeface="Trebuchet MS"/>
                <a:ea typeface="Calibri"/>
                <a:cs typeface="Times New Roman"/>
              </a:rPr>
              <a: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anders dan gewoon</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a:solidFill>
                <a:srgbClr val="387038"/>
              </a:solidFill>
              <a:effectLst/>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Zoiets bouwen zonder boekje is </a:t>
            </a:r>
            <a:r>
              <a:rPr lang="nl-NL" sz="2400" i="1" u="sng" dirty="0">
                <a:solidFill>
                  <a:srgbClr val="387038"/>
                </a:solidFill>
                <a:latin typeface="Trebuchet MS"/>
                <a:ea typeface="Calibri"/>
                <a:cs typeface="Times New Roman"/>
              </a:rPr>
              <a:t>uitzonderlijk</a:t>
            </a:r>
            <a:r>
              <a:rPr lang="nl-NL" sz="2400" i="1" dirty="0">
                <a:solidFill>
                  <a:srgbClr val="387038"/>
                </a:solidFill>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8" name="Picture 2" descr="C:\Users\dasg\Downloads\shutterstock_172275085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7575" y="2795906"/>
            <a:ext cx="2780284" cy="18572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dasg\Downloads\shutterstock_66993408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055" y="3080225"/>
            <a:ext cx="2568237" cy="171558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dasg\Downloads\shutterstock_23780133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25580" y="2286890"/>
            <a:ext cx="1524000" cy="1018032"/>
          </a:xfrm>
          <a:prstGeom prst="rect">
            <a:avLst/>
          </a:prstGeom>
          <a:noFill/>
          <a:extLst>
            <a:ext uri="{909E8E84-426E-40DD-AFC4-6F175D3DCCD1}">
              <a14:hiddenFill xmlns:a14="http://schemas.microsoft.com/office/drawing/2010/main">
                <a:solidFill>
                  <a:srgbClr val="FFFFFF"/>
                </a:solidFill>
              </a14:hiddenFill>
            </a:ext>
          </a:extLst>
        </p:spPr>
      </p:pic>
      <p:sp>
        <p:nvSpPr>
          <p:cNvPr id="8" name="Vermenigvuldigen 7"/>
          <p:cNvSpPr/>
          <p:nvPr/>
        </p:nvSpPr>
        <p:spPr>
          <a:xfrm>
            <a:off x="7028370" y="1860866"/>
            <a:ext cx="1918420" cy="1862190"/>
          </a:xfrm>
          <a:prstGeom prst="mathMultiply">
            <a:avLst>
              <a:gd name="adj1" fmla="val 30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796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ouderwets</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99992" y="326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futuristisch</a:t>
            </a:r>
            <a:endParaRPr lang="nl-NL" sz="4800" dirty="0">
              <a:effectLst/>
              <a:latin typeface="Calibri"/>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hoe het vroeger was</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900" dirty="0">
                <a:effectLst/>
                <a:latin typeface="Trebuchet MS"/>
                <a:ea typeface="Calibri"/>
                <a:cs typeface="Times New Roman"/>
              </a:rPr>
              <a:t>  </a:t>
            </a:r>
            <a:br>
              <a:rPr lang="nl-NL" sz="900" dirty="0">
                <a:effectLst/>
                <a:latin typeface="Trebuchet MS"/>
                <a:ea typeface="Calibri"/>
                <a:cs typeface="Times New Roman"/>
              </a:rPr>
            </a:br>
            <a:r>
              <a:rPr lang="nl-NL" sz="900" dirty="0">
                <a:effectLst/>
                <a:latin typeface="Trebuchet MS"/>
                <a:ea typeface="Calibri"/>
                <a:cs typeface="Times New Roman"/>
              </a:rPr>
              <a:t>     </a:t>
            </a:r>
            <a:br>
              <a:rPr lang="nl-NL" sz="900" dirty="0">
                <a:effectLst/>
                <a:latin typeface="Trebuchet MS"/>
                <a:ea typeface="Calibri"/>
                <a:cs typeface="Times New Roman"/>
              </a:rPr>
            </a:br>
            <a:endParaRPr lang="nl-NL" sz="900" dirty="0">
              <a:effectLst/>
              <a:latin typeface="Trebuchet MS"/>
              <a:ea typeface="Calibri"/>
              <a:cs typeface="Times New Roman"/>
            </a:endParaRPr>
          </a:p>
          <a:p>
            <a:pPr algn="ctr">
              <a:lnSpc>
                <a:spcPct val="107000"/>
              </a:lnSpc>
              <a:spcAft>
                <a:spcPts val="0"/>
              </a:spcAft>
            </a:pPr>
            <a:r>
              <a:rPr lang="nl-NL" sz="2800" dirty="0">
                <a:effectLst/>
                <a:latin typeface="Trebuchet MS"/>
                <a:ea typeface="Calibri"/>
                <a:cs typeface="Times New Roman"/>
              </a:rPr>
              <a:t>   </a:t>
            </a:r>
          </a:p>
          <a:p>
            <a:pPr algn="ctr">
              <a:lnSpc>
                <a:spcPct val="107000"/>
              </a:lnSpc>
              <a:spcAft>
                <a:spcPts val="0"/>
              </a:spcAft>
            </a:pPr>
            <a:r>
              <a:rPr lang="nl-NL" sz="2400" i="1" dirty="0">
                <a:solidFill>
                  <a:srgbClr val="387038"/>
                </a:solidFill>
                <a:latin typeface="Trebuchet MS"/>
                <a:ea typeface="Calibri"/>
                <a:cs typeface="Times New Roman"/>
              </a:rPr>
              <a:t>Deze Lego is </a:t>
            </a:r>
            <a:r>
              <a:rPr lang="nl-NL" sz="2400" i="1" u="sng" dirty="0">
                <a:solidFill>
                  <a:srgbClr val="387038"/>
                </a:solidFill>
                <a:latin typeface="Trebuchet MS"/>
                <a:ea typeface="Calibri"/>
                <a:cs typeface="Times New Roman"/>
              </a:rPr>
              <a:t>ouderwets</a:t>
            </a:r>
            <a:r>
              <a:rPr lang="nl-NL" sz="2400" i="1" dirty="0">
                <a:solidFill>
                  <a:srgbClr val="387038"/>
                </a:solidFill>
                <a:latin typeface="Trebuchet MS"/>
                <a:ea typeface="Calibri"/>
                <a:cs typeface="Times New Roman"/>
              </a:rPr>
              <a:t>.</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effectLst/>
                <a:latin typeface="Trebuchet MS" panose="020B0603020202020204" pitchFamily="34" charset="0"/>
                <a:ea typeface="Calibri"/>
                <a:cs typeface="Times New Roman"/>
              </a:rPr>
              <a:t>=  </a:t>
            </a:r>
            <a:r>
              <a:rPr lang="nl-NL" sz="2800" dirty="0">
                <a:latin typeface="Trebuchet MS" panose="020B0603020202020204" pitchFamily="34" charset="0"/>
              </a:rPr>
              <a:t>zoals je denkt dat het in de toekomst zal zijn of eruit zal zien</a:t>
            </a:r>
          </a:p>
          <a:p>
            <a:pPr>
              <a:lnSpc>
                <a:spcPct val="107000"/>
              </a:lnSpc>
              <a:spcAft>
                <a:spcPts val="0"/>
              </a:spcAft>
            </a:pPr>
            <a:endParaRPr lang="nl-NL" sz="2800" dirty="0">
              <a:effectLst/>
              <a:latin typeface="Trebuchet MS" panose="020B0603020202020204" pitchFamily="34" charset="0"/>
              <a:ea typeface="Calibri"/>
              <a:cs typeface="Times New Roman"/>
            </a:endParaRP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Dit bouwwerk ziet er </a:t>
            </a:r>
            <a:r>
              <a:rPr lang="nl-NL" sz="2400" i="1" u="sng" dirty="0">
                <a:solidFill>
                  <a:srgbClr val="387038"/>
                </a:solidFill>
                <a:latin typeface="Trebuchet MS"/>
                <a:ea typeface="Calibri"/>
                <a:cs typeface="Times New Roman"/>
              </a:rPr>
              <a:t>futuristisch</a:t>
            </a:r>
            <a:r>
              <a:rPr lang="nl-NL" sz="2400" i="1" dirty="0">
                <a:solidFill>
                  <a:srgbClr val="387038"/>
                </a:solidFill>
                <a:latin typeface="Trebuchet MS"/>
                <a:ea typeface="Calibri"/>
                <a:cs typeface="Times New Roman"/>
              </a:rPr>
              <a:t> uit.</a:t>
            </a:r>
            <a:r>
              <a:rPr lang="nl-NL" sz="2400" i="1" dirty="0">
                <a:solidFill>
                  <a:srgbClr val="387038"/>
                </a:solidFill>
                <a:effectLst/>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2290" name="Picture 2" descr="C:\Users\dasg\Downloads\shutterstock_12334325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7235" y="3189613"/>
            <a:ext cx="2595165" cy="173357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2 Oude Lego Sets 80-er Jaren + Diverse | JouwVeilingen.nl websho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6517" y="2537655"/>
            <a:ext cx="3234212" cy="2358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8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Trebuchet MS"/>
                <a:ea typeface="Calibri"/>
                <a:cs typeface="Times New Roman"/>
              </a:rPr>
              <a:t>aanzienlijk</a:t>
            </a:r>
            <a:endParaRPr lang="nl-NL" sz="5900" dirty="0">
              <a:effectLst/>
              <a:latin typeface="Calibri"/>
              <a:ea typeface="Calibri"/>
              <a:cs typeface="Times New Roman"/>
            </a:endParaRPr>
          </a:p>
        </p:txBody>
      </p:sp>
      <p:sp>
        <p:nvSpPr>
          <p:cNvPr id="13" name="Tekstvak 2"/>
          <p:cNvSpPr txBox="1">
            <a:spLocks noChangeArrowheads="1"/>
          </p:cNvSpPr>
          <p:nvPr/>
        </p:nvSpPr>
        <p:spPr bwMode="auto">
          <a:xfrm>
            <a:off x="4427984" y="26064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Trebuchet MS"/>
                <a:ea typeface="Calibri"/>
                <a:cs typeface="Times New Roman"/>
              </a:rPr>
              <a:t>gering</a:t>
            </a:r>
            <a:endParaRPr lang="nl-NL" sz="59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veel, erg</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
            </a:r>
            <a:br>
              <a:rPr lang="nl-NL" sz="2400" i="1" dirty="0">
                <a:solidFill>
                  <a:srgbClr val="387038"/>
                </a:solidFill>
                <a:latin typeface="Trebuchet MS"/>
                <a:ea typeface="Calibri"/>
                <a:cs typeface="Times New Roman"/>
              </a:rPr>
            </a:br>
            <a:r>
              <a:rPr lang="nl-NL" sz="3600" i="1" dirty="0">
                <a:solidFill>
                  <a:srgbClr val="387038"/>
                </a:solidFill>
                <a:latin typeface="Trebuchet MS"/>
                <a:ea typeface="Calibri"/>
                <a:cs typeface="Times New Roman"/>
              </a:rPr>
              <a:t/>
            </a:r>
            <a:br>
              <a:rPr lang="nl-NL" sz="3600" i="1" dirty="0">
                <a:solidFill>
                  <a:srgbClr val="387038"/>
                </a:solidFill>
                <a:latin typeface="Trebuchet MS"/>
                <a:ea typeface="Calibri"/>
                <a:cs typeface="Times New Roman"/>
              </a:rPr>
            </a:br>
            <a:r>
              <a:rPr lang="nl-NL" sz="2400" i="1" dirty="0">
                <a:solidFill>
                  <a:srgbClr val="387038"/>
                </a:solidFill>
                <a:latin typeface="Trebuchet MS"/>
                <a:ea typeface="Calibri"/>
                <a:cs typeface="Times New Roman"/>
              </a:rPr>
              <a:t>Haar lijst met Lego is </a:t>
            </a:r>
            <a:r>
              <a:rPr lang="nl-NL" sz="2400" i="1" u="sng" dirty="0">
                <a:solidFill>
                  <a:srgbClr val="387038"/>
                </a:solidFill>
                <a:latin typeface="Trebuchet MS"/>
                <a:ea typeface="Calibri"/>
                <a:cs typeface="Times New Roman"/>
              </a:rPr>
              <a:t>aanzienlijk</a:t>
            </a:r>
            <a:r>
              <a:rPr lang="nl-NL" sz="2400" i="1" dirty="0">
                <a:solidFill>
                  <a:srgbClr val="387038"/>
                </a:solidFill>
                <a:latin typeface="Trebuchet MS"/>
                <a:ea typeface="Calibri"/>
                <a:cs typeface="Times New Roman"/>
              </a:rPr>
              <a:t>.</a:t>
            </a: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weinig</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4000" dirty="0">
              <a:latin typeface="Trebuchet MS"/>
              <a:ea typeface="Calibri"/>
              <a:cs typeface="Times New Roman"/>
            </a:endParaRPr>
          </a:p>
          <a:p>
            <a:pPr algn="ctr">
              <a:lnSpc>
                <a:spcPct val="107000"/>
              </a:lnSpc>
            </a:pPr>
            <a:endParaRPr lang="nl-NL" sz="2400" b="1" i="1" dirty="0" smtClean="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Mijn </a:t>
            </a:r>
            <a:r>
              <a:rPr lang="nl-NL" sz="2400" i="1" dirty="0">
                <a:solidFill>
                  <a:srgbClr val="387038"/>
                </a:solidFill>
                <a:latin typeface="Trebuchet MS"/>
                <a:ea typeface="Calibri"/>
                <a:cs typeface="Times New Roman"/>
              </a:rPr>
              <a:t>lijst met Lego is </a:t>
            </a:r>
            <a:br>
              <a:rPr lang="nl-NL" sz="2400" i="1" dirty="0">
                <a:solidFill>
                  <a:srgbClr val="387038"/>
                </a:solidFill>
                <a:latin typeface="Trebuchet MS"/>
                <a:ea typeface="Calibri"/>
                <a:cs typeface="Times New Roman"/>
              </a:rPr>
            </a:br>
            <a:r>
              <a:rPr lang="nl-NL" sz="2400" i="1" u="sng" dirty="0">
                <a:solidFill>
                  <a:srgbClr val="387038"/>
                </a:solidFill>
                <a:latin typeface="Trebuchet MS"/>
                <a:ea typeface="Calibri"/>
                <a:cs typeface="Times New Roman"/>
              </a:rPr>
              <a:t>gering</a:t>
            </a:r>
            <a:r>
              <a:rPr lang="nl-NL" sz="2400" i="1" dirty="0">
                <a:solidFill>
                  <a:srgbClr val="387038"/>
                </a:solidFill>
                <a:effectLst/>
                <a:latin typeface="Trebuchet MS"/>
                <a:ea typeface="Calibri"/>
                <a:cs typeface="Times New Roman"/>
              </a:rPr>
              <a:t>.</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27784" y="1700808"/>
            <a:ext cx="136222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83088" y="1700807"/>
            <a:ext cx="1178779" cy="352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65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79713" y="476672"/>
            <a:ext cx="4081994" cy="1008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901528" y="3429855"/>
            <a:ext cx="99449" cy="943155"/>
          </a:xfrm>
          <a:prstGeom prst="rect">
            <a:avLst/>
          </a:prstGeom>
        </p:spPr>
      </p:pic>
      <p:sp>
        <p:nvSpPr>
          <p:cNvPr id="13" name="Text Box 14"/>
          <p:cNvSpPr txBox="1"/>
          <p:nvPr/>
        </p:nvSpPr>
        <p:spPr>
          <a:xfrm>
            <a:off x="6372200" y="505872"/>
            <a:ext cx="2448272" cy="66168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372200" y="491188"/>
            <a:ext cx="295232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de gegevens</a:t>
            </a:r>
            <a:endParaRPr lang="nl-NL" sz="1100" dirty="0">
              <a:effectLst/>
              <a:latin typeface="Calibri"/>
              <a:ea typeface="Calibri"/>
              <a:cs typeface="Times New Roman"/>
            </a:endParaRPr>
          </a:p>
        </p:txBody>
      </p:sp>
      <p:sp>
        <p:nvSpPr>
          <p:cNvPr id="19" name="Tekstvak 2"/>
          <p:cNvSpPr txBox="1">
            <a:spLocks noChangeArrowheads="1"/>
          </p:cNvSpPr>
          <p:nvPr/>
        </p:nvSpPr>
        <p:spPr bwMode="auto">
          <a:xfrm>
            <a:off x="1115616" y="505872"/>
            <a:ext cx="576064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Trebuchet MS" panose="020B0603020202020204" pitchFamily="34" charset="0"/>
                <a:ea typeface="Calibri"/>
                <a:cs typeface="Times New Roman"/>
              </a:rPr>
              <a:t>de data</a:t>
            </a:r>
            <a:endParaRPr lang="nl-NL" sz="6000" b="1" dirty="0">
              <a:effectLst/>
              <a:latin typeface="Trebuchet MS" panose="020B0603020202020204" pitchFamily="34" charset="0"/>
              <a:ea typeface="Calibri"/>
              <a:cs typeface="Times New Roman"/>
            </a:endParaRPr>
          </a:p>
        </p:txBody>
      </p:sp>
      <p:grpSp>
        <p:nvGrpSpPr>
          <p:cNvPr id="12" name="Groep 11"/>
          <p:cNvGrpSpPr/>
          <p:nvPr/>
        </p:nvGrpSpPr>
        <p:grpSpPr>
          <a:xfrm>
            <a:off x="1065648" y="3645024"/>
            <a:ext cx="914065" cy="2367589"/>
            <a:chOff x="5653242" y="404664"/>
            <a:chExt cx="2447150" cy="6338550"/>
          </a:xfrm>
        </p:grpSpPr>
        <p:pic>
          <p:nvPicPr>
            <p:cNvPr id="1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653242" y="404664"/>
              <a:ext cx="2447150" cy="63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al 19"/>
            <p:cNvSpPr/>
            <p:nvPr/>
          </p:nvSpPr>
          <p:spPr>
            <a:xfrm>
              <a:off x="6156176" y="1122898"/>
              <a:ext cx="792088" cy="5546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p:cNvPicPr/>
          <p:nvPr/>
        </p:nvPicPr>
        <p:blipFill rotWithShape="1">
          <a:blip r:embed="rId6" cstate="email">
            <a:extLst>
              <a:ext uri="{28A0092B-C50C-407E-A947-70E740481C1C}">
                <a14:useLocalDpi xmlns:a14="http://schemas.microsoft.com/office/drawing/2010/main"/>
              </a:ext>
            </a:extLst>
          </a:blip>
          <a:srcRect/>
          <a:stretch/>
        </p:blipFill>
        <p:spPr bwMode="auto">
          <a:xfrm>
            <a:off x="2669490" y="4288425"/>
            <a:ext cx="3392217" cy="1390253"/>
          </a:xfrm>
          <a:prstGeom prst="rect">
            <a:avLst/>
          </a:prstGeom>
          <a:ln>
            <a:noFill/>
          </a:ln>
          <a:extLst>
            <a:ext uri="{53640926-AAD7-44D8-BBD7-CCE9431645EC}">
              <a14:shadowObscured xmlns:a14="http://schemas.microsoft.com/office/drawing/2010/main"/>
            </a:ext>
          </a:extLst>
        </p:spPr>
      </p:pic>
      <p:pic>
        <p:nvPicPr>
          <p:cNvPr id="22" name="Afbeelding 21"/>
          <p:cNvPicPr/>
          <p:nvPr/>
        </p:nvPicPr>
        <p:blipFill rotWithShape="1">
          <a:blip r:embed="rId7" cstate="email">
            <a:extLst>
              <a:ext uri="{28A0092B-C50C-407E-A947-70E740481C1C}">
                <a14:useLocalDpi xmlns:a14="http://schemas.microsoft.com/office/drawing/2010/main"/>
              </a:ext>
            </a:extLst>
          </a:blip>
          <a:srcRect/>
          <a:stretch/>
        </p:blipFill>
        <p:spPr bwMode="auto">
          <a:xfrm>
            <a:off x="6570757" y="4089891"/>
            <a:ext cx="2051158" cy="15887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721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37 – 8 september 2020</a:t>
            </a:r>
          </a:p>
          <a:p>
            <a:r>
              <a:rPr lang="nl-NL" dirty="0">
                <a:solidFill>
                  <a:srgbClr val="C00000"/>
                </a:solidFill>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Mariët Bolding-Koster</a:t>
            </a:r>
            <a:br>
              <a:rPr lang="nl-NL" sz="1100" i="1" dirty="0">
                <a:solidFill>
                  <a:srgbClr val="00B050"/>
                </a:solidFill>
              </a:rPr>
            </a:br>
            <a:r>
              <a:rPr lang="nl-NL" sz="1100" i="1" dirty="0">
                <a:solidFill>
                  <a:srgbClr val="00B050"/>
                </a:solidFill>
              </a:rPr>
              <a:t>Gerarda Das</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37" y="205880"/>
            <a:ext cx="8933631"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38001" y="2168860"/>
            <a:ext cx="5400600"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a:ea typeface="Calibri"/>
                <a:cs typeface="Times New Roman"/>
              </a:rPr>
              <a:t> </a:t>
            </a:r>
            <a:endParaRPr lang="nl-NL" sz="1100" dirty="0">
              <a:solidFill>
                <a:prstClr val="black"/>
              </a:solidFill>
              <a:ea typeface="Calibri"/>
              <a:cs typeface="Times New Roman"/>
            </a:endParaRPr>
          </a:p>
        </p:txBody>
      </p:sp>
      <p:sp>
        <p:nvSpPr>
          <p:cNvPr id="7" name="Text Box 14"/>
          <p:cNvSpPr txBox="1"/>
          <p:nvPr/>
        </p:nvSpPr>
        <p:spPr>
          <a:xfrm>
            <a:off x="755576" y="2132856"/>
            <a:ext cx="6696744" cy="8640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7200" b="1" dirty="0">
                <a:solidFill>
                  <a:prstClr val="black"/>
                </a:solidFill>
                <a:latin typeface="Trebuchet MS"/>
                <a:ea typeface="Calibri"/>
                <a:cs typeface="Times New Roman"/>
              </a:rPr>
              <a:t>bevatten</a:t>
            </a:r>
            <a:endParaRPr lang="nl-NL" sz="1100" dirty="0">
              <a:solidFill>
                <a:prstClr val="black"/>
              </a:solidFill>
              <a:ea typeface="Calibri"/>
              <a:cs typeface="Times New Roman"/>
            </a:endParaRPr>
          </a:p>
        </p:txBody>
      </p:sp>
      <p:cxnSp>
        <p:nvCxnSpPr>
          <p:cNvPr id="8" name="Rechte verbindingslijn 7"/>
          <p:cNvCxnSpPr>
            <a:cxnSpLocks/>
          </p:cNvCxnSpPr>
          <p:nvPr/>
        </p:nvCxnSpPr>
        <p:spPr>
          <a:xfrm flipH="1">
            <a:off x="1835696" y="3248980"/>
            <a:ext cx="1656184" cy="1075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644008" y="1432346"/>
            <a:ext cx="1202011" cy="736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213651"/>
            <a:ext cx="356881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a:ea typeface="Calibri"/>
                <a:cs typeface="Times New Roman"/>
              </a:rPr>
              <a:t> </a:t>
            </a:r>
            <a:endParaRPr lang="nl-NL" sz="1100" dirty="0">
              <a:solidFill>
                <a:prstClr val="black"/>
              </a:solidFill>
              <a:ea typeface="Calibri"/>
              <a:cs typeface="Times New Roman"/>
            </a:endParaRPr>
          </a:p>
        </p:txBody>
      </p:sp>
      <p:sp>
        <p:nvSpPr>
          <p:cNvPr id="12" name="Text Box 14"/>
          <p:cNvSpPr txBox="1"/>
          <p:nvPr/>
        </p:nvSpPr>
        <p:spPr>
          <a:xfrm>
            <a:off x="4968303" y="4149080"/>
            <a:ext cx="388042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Trebuchet MS"/>
                <a:ea typeface="Calibri"/>
                <a:cs typeface="Times New Roman"/>
              </a:rPr>
              <a:t>de frisdrank</a:t>
            </a:r>
            <a:endParaRPr lang="nl-NL" sz="1050" dirty="0">
              <a:solidFill>
                <a:prstClr val="black"/>
              </a:solidFill>
              <a:ea typeface="Calibri"/>
              <a:cs typeface="Times New Roman"/>
            </a:endParaRPr>
          </a:p>
        </p:txBody>
      </p:sp>
      <p:sp>
        <p:nvSpPr>
          <p:cNvPr id="13" name="Text Box 14"/>
          <p:cNvSpPr txBox="1"/>
          <p:nvPr/>
        </p:nvSpPr>
        <p:spPr>
          <a:xfrm>
            <a:off x="4201623" y="825813"/>
            <a:ext cx="405655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a:ea typeface="Calibri"/>
                <a:cs typeface="Times New Roman"/>
              </a:rPr>
              <a:t> </a:t>
            </a:r>
            <a:endParaRPr lang="nl-NL" sz="1100" dirty="0">
              <a:solidFill>
                <a:prstClr val="black"/>
              </a:solidFill>
              <a:ea typeface="Calibri"/>
              <a:cs typeface="Times New Roman"/>
            </a:endParaRPr>
          </a:p>
        </p:txBody>
      </p:sp>
      <p:sp>
        <p:nvSpPr>
          <p:cNvPr id="14" name="Text Box 14"/>
          <p:cNvSpPr txBox="1"/>
          <p:nvPr/>
        </p:nvSpPr>
        <p:spPr>
          <a:xfrm>
            <a:off x="4296931" y="819113"/>
            <a:ext cx="380346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Trebuchet MS"/>
                <a:ea typeface="Calibri"/>
                <a:cs typeface="Times New Roman"/>
              </a:rPr>
              <a:t>de snoeptrommel</a:t>
            </a:r>
            <a:endParaRPr lang="nl-NL" sz="1050" dirty="0">
              <a:solidFill>
                <a:prstClr val="black"/>
              </a:solidFill>
              <a:ea typeface="Calibri"/>
              <a:cs typeface="Times New Roman"/>
            </a:endParaRPr>
          </a:p>
        </p:txBody>
      </p:sp>
      <p:sp>
        <p:nvSpPr>
          <p:cNvPr id="15" name="Text Box 14"/>
          <p:cNvSpPr txBox="1"/>
          <p:nvPr/>
        </p:nvSpPr>
        <p:spPr>
          <a:xfrm>
            <a:off x="779156" y="4324861"/>
            <a:ext cx="369759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a:ea typeface="Calibri"/>
                <a:cs typeface="Times New Roman"/>
              </a:rPr>
              <a:t> </a:t>
            </a:r>
            <a:endParaRPr lang="nl-NL" sz="1100" dirty="0">
              <a:solidFill>
                <a:prstClr val="black"/>
              </a:solidFill>
              <a:ea typeface="Calibri"/>
              <a:cs typeface="Times New Roman"/>
            </a:endParaRPr>
          </a:p>
        </p:txBody>
      </p:sp>
      <p:sp>
        <p:nvSpPr>
          <p:cNvPr id="16" name="Text Box 14"/>
          <p:cNvSpPr txBox="1"/>
          <p:nvPr/>
        </p:nvSpPr>
        <p:spPr>
          <a:xfrm>
            <a:off x="761615" y="4293096"/>
            <a:ext cx="374003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Trebuchet MS"/>
                <a:ea typeface="Calibri"/>
                <a:cs typeface="Times New Roman"/>
              </a:rPr>
              <a:t>het Legoboekje</a:t>
            </a:r>
            <a:endParaRPr lang="nl-NL" sz="1050" dirty="0">
              <a:solidFill>
                <a:prstClr val="black"/>
              </a:solidFill>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55630"/>
            <a:ext cx="3747739" cy="5132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prstClr val="black"/>
                </a:solidFill>
                <a:latin typeface="Century Gothic"/>
                <a:ea typeface="Calibri"/>
                <a:cs typeface="Times New Roman"/>
              </a:rPr>
              <a:t> </a:t>
            </a:r>
            <a:endParaRPr lang="nl-NL" sz="1100">
              <a:solidFill>
                <a:prstClr val="black"/>
              </a:solidFill>
              <a:ea typeface="Calibri"/>
              <a:cs typeface="Times New Roman"/>
            </a:endParaRPr>
          </a:p>
        </p:txBody>
      </p:sp>
      <p:sp>
        <p:nvSpPr>
          <p:cNvPr id="18" name="Tekstvak 2"/>
          <p:cNvSpPr txBox="1">
            <a:spLocks noChangeArrowheads="1"/>
          </p:cNvSpPr>
          <p:nvPr/>
        </p:nvSpPr>
        <p:spPr bwMode="auto">
          <a:xfrm>
            <a:off x="2654451" y="3255631"/>
            <a:ext cx="3501725"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solidFill>
                  <a:prstClr val="black"/>
                </a:solidFill>
                <a:latin typeface="Trebuchet MS"/>
                <a:ea typeface="Calibri"/>
                <a:cs typeface="Times New Roman"/>
              </a:rPr>
              <a:t>= als inhoud hebben</a:t>
            </a:r>
            <a:endParaRPr lang="nl-NL" sz="1100" dirty="0">
              <a:solidFill>
                <a:prstClr val="black"/>
              </a:solidFill>
              <a:ea typeface="Calibri"/>
              <a:cs typeface="Times New Roman"/>
            </a:endParaRPr>
          </a:p>
        </p:txBody>
      </p:sp>
      <p:pic>
        <p:nvPicPr>
          <p:cNvPr id="19" name="Picture 2" descr="C:\Users\dasg\Downloads\shutterstock_23780134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91680" y="5007732"/>
            <a:ext cx="1525808" cy="11343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vrielinf\Downloads\shutterstock_27445931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31028" y="613734"/>
            <a:ext cx="1772920" cy="12055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rielinf\Downloads\shutterstock_16420491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75523" y="4945836"/>
            <a:ext cx="1796877" cy="118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68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464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03648" y="2132857"/>
            <a:ext cx="5400600"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a:ea typeface="Calibri"/>
                <a:cs typeface="Times New Roman"/>
              </a:rPr>
              <a:t> </a:t>
            </a:r>
            <a:endParaRPr lang="nl-NL" sz="1100" dirty="0">
              <a:solidFill>
                <a:prstClr val="black"/>
              </a:solidFill>
              <a:ea typeface="Calibri"/>
              <a:cs typeface="Times New Roman"/>
            </a:endParaRPr>
          </a:p>
        </p:txBody>
      </p:sp>
      <p:sp>
        <p:nvSpPr>
          <p:cNvPr id="7" name="Text Box 14"/>
          <p:cNvSpPr txBox="1"/>
          <p:nvPr/>
        </p:nvSpPr>
        <p:spPr>
          <a:xfrm>
            <a:off x="755576" y="2276872"/>
            <a:ext cx="6696744" cy="8640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solidFill>
                  <a:prstClr val="black"/>
                </a:solidFill>
                <a:latin typeface="Trebuchet MS"/>
                <a:ea typeface="Calibri"/>
                <a:cs typeface="Times New Roman"/>
              </a:rPr>
              <a:t>afkomstig zijn van</a:t>
            </a:r>
            <a:endParaRPr lang="nl-NL" sz="1100" dirty="0">
              <a:solidFill>
                <a:prstClr val="black"/>
              </a:solidFill>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6" cy="700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3779912" y="4190241"/>
            <a:ext cx="360040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a:ea typeface="Calibri"/>
                <a:cs typeface="Times New Roman"/>
              </a:rPr>
              <a:t> </a:t>
            </a:r>
            <a:endParaRPr lang="nl-NL" sz="1100" dirty="0">
              <a:solidFill>
                <a:prstClr val="black"/>
              </a:solidFill>
              <a:ea typeface="Calibri"/>
              <a:cs typeface="Times New Roman"/>
            </a:endParaRPr>
          </a:p>
        </p:txBody>
      </p:sp>
      <p:sp>
        <p:nvSpPr>
          <p:cNvPr id="12" name="Text Box 14"/>
          <p:cNvSpPr txBox="1"/>
          <p:nvPr/>
        </p:nvSpPr>
        <p:spPr>
          <a:xfrm>
            <a:off x="3707904" y="4149080"/>
            <a:ext cx="38884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Trebuchet MS"/>
                <a:ea typeface="Calibri"/>
                <a:cs typeface="Times New Roman"/>
              </a:rPr>
              <a:t>het zonnepaneel</a:t>
            </a:r>
            <a:endParaRPr lang="nl-NL" sz="1050" dirty="0">
              <a:solidFill>
                <a:prstClr val="black"/>
              </a:solidFill>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a:ea typeface="Calibri"/>
                <a:cs typeface="Times New Roman"/>
              </a:rPr>
              <a:t> </a:t>
            </a:r>
            <a:endParaRPr lang="nl-NL" sz="1100" dirty="0">
              <a:solidFill>
                <a:prstClr val="black"/>
              </a:solidFill>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Trebuchet MS"/>
                <a:ea typeface="Calibri"/>
                <a:cs typeface="Times New Roman"/>
              </a:rPr>
              <a:t>het dier</a:t>
            </a:r>
            <a:endParaRPr lang="nl-NL" sz="1050" dirty="0">
              <a:solidFill>
                <a:prstClr val="black"/>
              </a:solidFill>
              <a:ea typeface="Calibri"/>
              <a:cs typeface="Times New Roman"/>
            </a:endParaRPr>
          </a:p>
        </p:txBody>
      </p:sp>
      <p:sp>
        <p:nvSpPr>
          <p:cNvPr id="15" name="Text Box 14"/>
          <p:cNvSpPr txBox="1"/>
          <p:nvPr/>
        </p:nvSpPr>
        <p:spPr>
          <a:xfrm>
            <a:off x="409576" y="4324861"/>
            <a:ext cx="299761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a:ea typeface="Calibri"/>
                <a:cs typeface="Times New Roman"/>
              </a:rPr>
              <a:t> </a:t>
            </a:r>
            <a:endParaRPr lang="nl-NL" sz="1100" dirty="0">
              <a:solidFill>
                <a:prstClr val="black"/>
              </a:solidFill>
              <a:ea typeface="Calibri"/>
              <a:cs typeface="Times New Roman"/>
            </a:endParaRPr>
          </a:p>
        </p:txBody>
      </p:sp>
      <p:sp>
        <p:nvSpPr>
          <p:cNvPr id="16" name="Text Box 14"/>
          <p:cNvSpPr txBox="1"/>
          <p:nvPr/>
        </p:nvSpPr>
        <p:spPr>
          <a:xfrm>
            <a:off x="409576" y="4293096"/>
            <a:ext cx="298007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Trebuchet MS"/>
                <a:ea typeface="Calibri"/>
                <a:cs typeface="Times New Roman"/>
              </a:rPr>
              <a:t>de winkel</a:t>
            </a:r>
            <a:endParaRPr lang="nl-NL" sz="1050" dirty="0">
              <a:solidFill>
                <a:prstClr val="black"/>
              </a:solidFill>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prstClr val="black"/>
                </a:solidFill>
                <a:latin typeface="Century Gothic"/>
                <a:ea typeface="Calibri"/>
                <a:cs typeface="Times New Roman"/>
              </a:rPr>
              <a:t> </a:t>
            </a:r>
            <a:endParaRPr lang="nl-NL" sz="1100">
              <a:solidFill>
                <a:prstClr val="black"/>
              </a:solidFill>
              <a:ea typeface="Calibri"/>
              <a:cs typeface="Times New Roman"/>
            </a:endParaRPr>
          </a:p>
        </p:txBody>
      </p:sp>
      <p:sp>
        <p:nvSpPr>
          <p:cNvPr id="18" name="Tekstvak 2"/>
          <p:cNvSpPr txBox="1">
            <a:spLocks noChangeArrowheads="1"/>
          </p:cNvSpPr>
          <p:nvPr/>
        </p:nvSpPr>
        <p:spPr bwMode="auto">
          <a:xfrm>
            <a:off x="2654451" y="3188321"/>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solidFill>
                  <a:prstClr val="black"/>
                </a:solidFill>
                <a:latin typeface="Trebuchet MS"/>
                <a:ea typeface="Calibri"/>
                <a:cs typeface="Times New Roman"/>
              </a:rPr>
              <a:t>= komen van</a:t>
            </a:r>
            <a:endParaRPr lang="nl-NL" sz="1100" dirty="0">
              <a:solidFill>
                <a:prstClr val="black"/>
              </a:solidFill>
              <a:ea typeface="Calibri"/>
              <a:cs typeface="Times New Roman"/>
            </a:endParaRPr>
          </a:p>
        </p:txBody>
      </p:sp>
      <p:pic>
        <p:nvPicPr>
          <p:cNvPr id="2050" name="Picture 2" descr="C:\Users\vrielinf\Downloads\shutterstock_6245584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16926" y="317474"/>
            <a:ext cx="2410460" cy="16101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9277" y="3709334"/>
            <a:ext cx="1211995" cy="225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56454" y="5045422"/>
            <a:ext cx="1459176" cy="108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941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a16="http://schemas.microsoft.com/office/drawing/2014/main" xmlns="" id="{A6139820-A494-47BC-A2D9-1B0293EA53AC}"/>
              </a:ext>
            </a:extLst>
          </p:cNvPr>
          <p:cNvSpPr txBox="1"/>
          <p:nvPr/>
        </p:nvSpPr>
        <p:spPr>
          <a:xfrm>
            <a:off x="0" y="0"/>
            <a:ext cx="9144067" cy="3370153"/>
          </a:xfrm>
          <a:prstGeom prst="rect">
            <a:avLst/>
          </a:prstGeom>
          <a:noFill/>
        </p:spPr>
        <p:txBody>
          <a:bodyPr wrap="square" rtlCol="0">
            <a:spAutoFit/>
          </a:bodyPr>
          <a:lstStyle/>
          <a:p>
            <a:pPr fontAlgn="t"/>
            <a:r>
              <a:rPr lang="nl-NL" sz="8000" b="1" u="sng" dirty="0">
                <a:solidFill>
                  <a:prstClr val="black"/>
                </a:solidFill>
                <a:latin typeface="Trebuchet MS" panose="020B0603020202020204" pitchFamily="34" charset="0"/>
              </a:rPr>
              <a:t>revolutionair</a:t>
            </a:r>
            <a:r>
              <a:rPr lang="nl-NL" sz="8000" b="1" dirty="0">
                <a:solidFill>
                  <a:prstClr val="black"/>
                </a:solidFill>
                <a:latin typeface="Trebuchet MS" panose="020B0603020202020204" pitchFamily="34" charset="0"/>
              </a:rPr>
              <a:t> =</a:t>
            </a:r>
            <a:r>
              <a:rPr lang="nl-NL" sz="8000" b="1" u="sng" dirty="0">
                <a:solidFill>
                  <a:prstClr val="black"/>
                </a:solidFill>
                <a:latin typeface="Trebuchet MS" panose="020B0603020202020204" pitchFamily="34" charset="0"/>
              </a:rPr>
              <a:t/>
            </a:r>
            <a:br>
              <a:rPr lang="nl-NL" sz="8000" b="1" u="sng" dirty="0">
                <a:solidFill>
                  <a:prstClr val="black"/>
                </a:solidFill>
                <a:latin typeface="Trebuchet MS" panose="020B0603020202020204" pitchFamily="34" charset="0"/>
              </a:rPr>
            </a:br>
            <a:r>
              <a:rPr lang="nl-NL" sz="4800" dirty="0">
                <a:solidFill>
                  <a:prstClr val="black"/>
                </a:solidFill>
                <a:latin typeface="Trebuchet MS" panose="020B0603020202020204" pitchFamily="34" charset="0"/>
              </a:rPr>
              <a:t>helemaal nieuw en </a:t>
            </a:r>
            <a:br>
              <a:rPr lang="nl-NL" sz="4800" dirty="0">
                <a:solidFill>
                  <a:prstClr val="black"/>
                </a:solidFill>
                <a:latin typeface="Trebuchet MS" panose="020B0603020202020204" pitchFamily="34" charset="0"/>
              </a:rPr>
            </a:br>
            <a:r>
              <a:rPr lang="nl-NL" sz="4800" dirty="0">
                <a:solidFill>
                  <a:prstClr val="black"/>
                </a:solidFill>
                <a:latin typeface="Trebuchet MS" panose="020B0603020202020204" pitchFamily="34" charset="0"/>
              </a:rPr>
              <a:t>heel anders</a:t>
            </a:r>
          </a:p>
          <a:p>
            <a:pPr lvl="0"/>
            <a:endParaRPr lang="nl-NL" sz="600" i="1" dirty="0">
              <a:solidFill>
                <a:srgbClr val="00B050"/>
              </a:solidFill>
              <a:latin typeface="Trebuchet MS" panose="020B0603020202020204" pitchFamily="34" charset="0"/>
            </a:endParaRPr>
          </a:p>
          <a:p>
            <a:pPr lvl="0"/>
            <a:r>
              <a:rPr lang="nl-NL" sz="3000" i="1" dirty="0">
                <a:solidFill>
                  <a:srgbClr val="00B050"/>
                </a:solidFill>
                <a:latin typeface="Trebuchet MS" panose="020B0603020202020204" pitchFamily="34" charset="0"/>
              </a:rPr>
              <a:t>Zij vond haar bouwwerk </a:t>
            </a:r>
            <a:r>
              <a:rPr lang="nl-NL" sz="3000" i="1" u="sng" dirty="0">
                <a:solidFill>
                  <a:srgbClr val="00B050"/>
                </a:solidFill>
                <a:latin typeface="Trebuchet MS" panose="020B0603020202020204" pitchFamily="34" charset="0"/>
              </a:rPr>
              <a:t>revolutionair</a:t>
            </a:r>
            <a:r>
              <a:rPr lang="nl-NL" sz="3000" i="1" dirty="0">
                <a:solidFill>
                  <a:srgbClr val="00B050"/>
                </a:solidFill>
                <a:latin typeface="Trebuchet MS" panose="020B0603020202020204" pitchFamily="34" charset="0"/>
              </a:rPr>
              <a:t>.  </a:t>
            </a:r>
            <a:endParaRPr lang="nl-NL" sz="2800" i="1" dirty="0">
              <a:solidFill>
                <a:srgbClr val="00B050"/>
              </a:solidFill>
              <a:latin typeface="Trebuchet MS" panose="020B0603020202020204" pitchFamily="34" charset="0"/>
            </a:endParaRPr>
          </a:p>
        </p:txBody>
      </p:sp>
      <p:sp>
        <p:nvSpPr>
          <p:cNvPr id="12" name="Tekstvak 11">
            <a:extLst>
              <a:ext uri="{FF2B5EF4-FFF2-40B4-BE49-F238E27FC236}">
                <a16:creationId xmlns:a16="http://schemas.microsoft.com/office/drawing/2014/main" xmlns="" id="{A6139820-A494-47BC-A2D9-1B0293EA53AC}"/>
              </a:ext>
            </a:extLst>
          </p:cNvPr>
          <p:cNvSpPr txBox="1"/>
          <p:nvPr/>
        </p:nvSpPr>
        <p:spPr>
          <a:xfrm>
            <a:off x="35496" y="3501008"/>
            <a:ext cx="9108571" cy="3123932"/>
          </a:xfrm>
          <a:prstGeom prst="rect">
            <a:avLst/>
          </a:prstGeom>
          <a:noFill/>
        </p:spPr>
        <p:txBody>
          <a:bodyPr wrap="square" rtlCol="0">
            <a:spAutoFit/>
          </a:bodyPr>
          <a:lstStyle/>
          <a:p>
            <a:pPr fontAlgn="t"/>
            <a:r>
              <a:rPr lang="nl-NL" sz="8000" b="1" u="sng" dirty="0">
                <a:solidFill>
                  <a:prstClr val="black"/>
                </a:solidFill>
                <a:latin typeface="Trebuchet MS" panose="020B0603020202020204" pitchFamily="34" charset="0"/>
              </a:rPr>
              <a:t>op welke termijn</a:t>
            </a:r>
            <a:r>
              <a:rPr lang="nl-NL" sz="8000" b="1" dirty="0">
                <a:solidFill>
                  <a:prstClr val="black"/>
                </a:solidFill>
                <a:latin typeface="Trebuchet MS" panose="020B0603020202020204" pitchFamily="34" charset="0"/>
              </a:rPr>
              <a:t>= </a:t>
            </a:r>
          </a:p>
          <a:p>
            <a:pPr fontAlgn="t"/>
            <a:r>
              <a:rPr lang="nl-NL" sz="4800" dirty="0">
                <a:solidFill>
                  <a:prstClr val="black"/>
                </a:solidFill>
                <a:latin typeface="Trebuchet MS" panose="020B0603020202020204" pitchFamily="34" charset="0"/>
              </a:rPr>
              <a:t>wanneer, binnen welke periode  </a:t>
            </a:r>
          </a:p>
          <a:p>
            <a:pPr lvl="0"/>
            <a:endParaRPr lang="nl-NL" sz="900" i="1" dirty="0">
              <a:solidFill>
                <a:srgbClr val="00B050"/>
              </a:solidFill>
              <a:latin typeface="Trebuchet MS" panose="020B0603020202020204" pitchFamily="34" charset="0"/>
            </a:endParaRPr>
          </a:p>
          <a:p>
            <a:pPr lvl="0"/>
            <a:r>
              <a:rPr lang="nl-NL" sz="3000" i="1" dirty="0">
                <a:solidFill>
                  <a:srgbClr val="00B050"/>
                </a:solidFill>
                <a:latin typeface="Trebuchet MS" panose="020B0603020202020204" pitchFamily="34" charset="0"/>
              </a:rPr>
              <a:t>Ik ben benieuwd </a:t>
            </a:r>
            <a:r>
              <a:rPr lang="nl-NL" sz="3000" i="1" u="sng" dirty="0">
                <a:solidFill>
                  <a:srgbClr val="00B050"/>
                </a:solidFill>
                <a:latin typeface="Trebuchet MS" panose="020B0603020202020204" pitchFamily="34" charset="0"/>
              </a:rPr>
              <a:t>op welke termijn</a:t>
            </a:r>
            <a:r>
              <a:rPr lang="nl-NL" sz="3000" i="1" dirty="0">
                <a:solidFill>
                  <a:srgbClr val="00B050"/>
                </a:solidFill>
                <a:latin typeface="Trebuchet MS" panose="020B0603020202020204" pitchFamily="34" charset="0"/>
              </a:rPr>
              <a:t> zij wél iets revolutionairs zal bouwen.</a:t>
            </a:r>
            <a:endParaRPr lang="nl-NL" sz="2800" i="1" u="sng" dirty="0">
              <a:solidFill>
                <a:srgbClr val="00B050"/>
              </a:solidFill>
              <a:latin typeface="Trebuchet MS" panose="020B0603020202020204" pitchFamily="34" charset="0"/>
            </a:endParaRPr>
          </a:p>
        </p:txBody>
      </p:sp>
      <p:pic>
        <p:nvPicPr>
          <p:cNvPr id="16" name="Picture 2" descr="C:\Users\dasg\Downloads\shutterstock_179498942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6210011"/>
            <a:ext cx="792088" cy="52911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ep 16"/>
          <p:cNvGrpSpPr/>
          <p:nvPr/>
        </p:nvGrpSpPr>
        <p:grpSpPr>
          <a:xfrm>
            <a:off x="6507325" y="1198029"/>
            <a:ext cx="2322037" cy="1556807"/>
            <a:chOff x="1172175" y="1533023"/>
            <a:chExt cx="7308304" cy="4899843"/>
          </a:xfrm>
        </p:grpSpPr>
        <p:pic>
          <p:nvPicPr>
            <p:cNvPr id="18" name="Picture 4" descr="C:\Users\dasg\Downloads\shutterstock_137959189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72175" y="1533023"/>
              <a:ext cx="7308304" cy="489984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ep 18"/>
            <p:cNvGrpSpPr/>
            <p:nvPr/>
          </p:nvGrpSpPr>
          <p:grpSpPr>
            <a:xfrm>
              <a:off x="3601022" y="2148878"/>
              <a:ext cx="2450610" cy="1819668"/>
              <a:chOff x="1331640" y="1556792"/>
              <a:chExt cx="5717993" cy="4245820"/>
            </a:xfrm>
          </p:grpSpPr>
          <p:pic>
            <p:nvPicPr>
              <p:cNvPr id="20" name="Picture 2" descr="C:\Users\dasg\Downloads\shutterstock_169448958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31640" y="1556792"/>
                <a:ext cx="5661092" cy="4245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dasg\Downloads\shutterstock_519284374.jpg"/>
              <p:cNvPicPr/>
              <p:nvPr/>
            </p:nvPicPr>
            <p:blipFill rotWithShape="1">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p:blipFill>
            <p:spPr bwMode="auto">
              <a:xfrm rot="21368713">
                <a:off x="5034228" y="2098240"/>
                <a:ext cx="2015405" cy="1336534"/>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141024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vak 11">
            <a:extLst>
              <a:ext uri="{FF2B5EF4-FFF2-40B4-BE49-F238E27FC236}">
                <a16:creationId xmlns:a16="http://schemas.microsoft.com/office/drawing/2014/main" xmlns="" id="{A6139820-A494-47BC-A2D9-1B0293EA53AC}"/>
              </a:ext>
            </a:extLst>
          </p:cNvPr>
          <p:cNvSpPr txBox="1"/>
          <p:nvPr/>
        </p:nvSpPr>
        <p:spPr>
          <a:xfrm>
            <a:off x="35496" y="188640"/>
            <a:ext cx="9108571" cy="5109091"/>
          </a:xfrm>
          <a:prstGeom prst="rect">
            <a:avLst/>
          </a:prstGeom>
          <a:noFill/>
        </p:spPr>
        <p:txBody>
          <a:bodyPr wrap="square" rtlCol="0">
            <a:spAutoFit/>
          </a:bodyPr>
          <a:lstStyle/>
          <a:p>
            <a:pPr fontAlgn="t"/>
            <a:r>
              <a:rPr lang="nl-NL" sz="8000" b="1" u="sng" dirty="0">
                <a:solidFill>
                  <a:prstClr val="black"/>
                </a:solidFill>
                <a:latin typeface="Trebuchet MS" panose="020B0603020202020204" pitchFamily="34" charset="0"/>
              </a:rPr>
              <a:t>de capaciteit</a:t>
            </a:r>
            <a:r>
              <a:rPr lang="nl-NL" sz="8000" b="1" dirty="0">
                <a:solidFill>
                  <a:prstClr val="black"/>
                </a:solidFill>
                <a:latin typeface="Trebuchet MS" panose="020B0603020202020204" pitchFamily="34" charset="0"/>
              </a:rPr>
              <a:t> = </a:t>
            </a:r>
            <a:br>
              <a:rPr lang="nl-NL" sz="8000" b="1" dirty="0">
                <a:solidFill>
                  <a:prstClr val="black"/>
                </a:solidFill>
                <a:latin typeface="Trebuchet MS" panose="020B0603020202020204" pitchFamily="34" charset="0"/>
              </a:rPr>
            </a:br>
            <a:r>
              <a:rPr lang="nl-NL" sz="4800" dirty="0">
                <a:solidFill>
                  <a:prstClr val="black"/>
                </a:solidFill>
                <a:latin typeface="Trebuchet MS" panose="020B0603020202020204" pitchFamily="34" charset="0"/>
              </a:rPr>
              <a:t>de grootste hoeveelheid die ergens in kan </a:t>
            </a:r>
          </a:p>
          <a:p>
            <a:pPr fontAlgn="t"/>
            <a:endParaRPr lang="nl-NL" sz="3000" i="1" dirty="0">
              <a:solidFill>
                <a:srgbClr val="00B050"/>
              </a:solidFill>
              <a:latin typeface="Trebuchet MS" panose="020B0603020202020204" pitchFamily="34" charset="0"/>
            </a:endParaRPr>
          </a:p>
          <a:p>
            <a:pPr fontAlgn="t"/>
            <a:r>
              <a:rPr lang="nl-NL" sz="3000" i="1" dirty="0">
                <a:solidFill>
                  <a:srgbClr val="00B050"/>
                </a:solidFill>
                <a:latin typeface="Trebuchet MS" panose="020B0603020202020204" pitchFamily="34" charset="0"/>
              </a:rPr>
              <a:t>Deze toiletrolhouder heeft </a:t>
            </a:r>
            <a:br>
              <a:rPr lang="nl-NL" sz="3000" i="1" dirty="0">
                <a:solidFill>
                  <a:srgbClr val="00B050"/>
                </a:solidFill>
                <a:latin typeface="Trebuchet MS" panose="020B0603020202020204" pitchFamily="34" charset="0"/>
              </a:rPr>
            </a:br>
            <a:r>
              <a:rPr lang="nl-NL" sz="3000" i="1" dirty="0">
                <a:solidFill>
                  <a:srgbClr val="00B050"/>
                </a:solidFill>
                <a:latin typeface="Trebuchet MS" panose="020B0603020202020204" pitchFamily="34" charset="0"/>
              </a:rPr>
              <a:t>een hoge </a:t>
            </a:r>
            <a:r>
              <a:rPr lang="nl-NL" sz="3000" i="1" u="sng" dirty="0">
                <a:solidFill>
                  <a:srgbClr val="00B050"/>
                </a:solidFill>
                <a:latin typeface="Trebuchet MS" panose="020B0603020202020204" pitchFamily="34" charset="0"/>
              </a:rPr>
              <a:t>capaciteit</a:t>
            </a:r>
            <a:r>
              <a:rPr lang="nl-NL" sz="3000" i="1" dirty="0">
                <a:solidFill>
                  <a:srgbClr val="00B050"/>
                </a:solidFill>
                <a:latin typeface="Trebuchet MS" panose="020B0603020202020204" pitchFamily="34" charset="0"/>
              </a:rPr>
              <a:t>. </a:t>
            </a:r>
            <a:br>
              <a:rPr lang="nl-NL" sz="3000" i="1" dirty="0">
                <a:solidFill>
                  <a:srgbClr val="00B050"/>
                </a:solidFill>
                <a:latin typeface="Trebuchet MS" panose="020B0603020202020204" pitchFamily="34" charset="0"/>
              </a:rPr>
            </a:br>
            <a:r>
              <a:rPr lang="nl-NL" sz="3000" i="1" dirty="0">
                <a:solidFill>
                  <a:srgbClr val="00B050"/>
                </a:solidFill>
                <a:latin typeface="Trebuchet MS" panose="020B0603020202020204" pitchFamily="34" charset="0"/>
              </a:rPr>
              <a:t>Met 6 rollen is hij vol. </a:t>
            </a:r>
            <a:br>
              <a:rPr lang="nl-NL" sz="3000" i="1" dirty="0">
                <a:solidFill>
                  <a:srgbClr val="00B050"/>
                </a:solidFill>
                <a:latin typeface="Trebuchet MS" panose="020B0603020202020204" pitchFamily="34" charset="0"/>
              </a:rPr>
            </a:br>
            <a:r>
              <a:rPr lang="nl-NL" sz="3000" i="1" dirty="0">
                <a:solidFill>
                  <a:srgbClr val="00B050"/>
                </a:solidFill>
                <a:latin typeface="Trebuchet MS" panose="020B0603020202020204" pitchFamily="34" charset="0"/>
              </a:rPr>
              <a:t>Dat vind ik best wel veel.</a:t>
            </a:r>
          </a:p>
        </p:txBody>
      </p:sp>
      <p:pic>
        <p:nvPicPr>
          <p:cNvPr id="17410" name="Picture 2" descr="Allibert WC-boy KYRIEL - staande wc-rolhouder &amp; voorraad- en borstelhouder  - alu gelakt - 24 cm bre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112" y="2512353"/>
            <a:ext cx="2340948" cy="347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35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gebruikelijk</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Picture 2" descr="C:\Users\dasg\Downloads\shutterstock_172275085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1" y="1628800"/>
            <a:ext cx="6768751" cy="452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00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bevatten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 name="Picture 2" descr="C:\Users\dasg\Downloads\shutterstock_23780134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608" y="1700808"/>
            <a:ext cx="7077744" cy="472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9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9684568"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5570" y="42656"/>
            <a:ext cx="9276048" cy="1323439"/>
          </a:xfrm>
          <a:prstGeom prst="rect">
            <a:avLst/>
          </a:prstGeom>
          <a:noFill/>
        </p:spPr>
        <p:txBody>
          <a:bodyPr wrap="square" rtlCol="0">
            <a:spAutoFit/>
          </a:bodyPr>
          <a:lstStyle/>
          <a:p>
            <a:r>
              <a:rPr lang="nl-NL" sz="8000" b="1" u="sng" dirty="0"/>
              <a:t>handmatig</a:t>
            </a:r>
          </a:p>
        </p:txBody>
      </p:sp>
      <p:pic>
        <p:nvPicPr>
          <p:cNvPr id="3" name="Picture 2" descr="C:\Users\dasg\Downloads\shutterstock_180732976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1556792"/>
            <a:ext cx="7056784" cy="481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aanzienlijk</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53242" y="404664"/>
            <a:ext cx="2447150" cy="63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28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de data</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0" name="Groep 9"/>
          <p:cNvGrpSpPr/>
          <p:nvPr/>
        </p:nvGrpSpPr>
        <p:grpSpPr>
          <a:xfrm>
            <a:off x="5653242" y="404664"/>
            <a:ext cx="2447150" cy="6338550"/>
            <a:chOff x="5653242" y="404664"/>
            <a:chExt cx="2447150" cy="6338550"/>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53242" y="404664"/>
              <a:ext cx="2447150" cy="63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al 2"/>
            <p:cNvSpPr/>
            <p:nvPr/>
          </p:nvSpPr>
          <p:spPr>
            <a:xfrm>
              <a:off x="6156176" y="1122898"/>
              <a:ext cx="792088" cy="5546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8" name="Rechte verbindingslijn met pijl 7"/>
          <p:cNvCxnSpPr/>
          <p:nvPr/>
        </p:nvCxnSpPr>
        <p:spPr>
          <a:xfrm>
            <a:off x="2123728" y="3896129"/>
            <a:ext cx="388843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56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afkomstig zijn van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5122" name="Picture 2" descr="C:\Users\dasg\Downloads\shutterstock_1490441321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6" y="1863032"/>
            <a:ext cx="6588224" cy="387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34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futuristisch</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6146" name="Picture 2" descr="C:\Users\dasg\Downloads\shutterstock_66993408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7157" y="2492896"/>
            <a:ext cx="5586536" cy="373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6797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23417</TotalTime>
  <Words>162</Words>
  <Application>Microsoft Office PowerPoint</Application>
  <PresentationFormat>Diavoorstelling (4:3)</PresentationFormat>
  <Paragraphs>189</Paragraphs>
  <Slides>23</Slides>
  <Notes>15</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4307</cp:revision>
  <cp:lastPrinted>2019-12-03T10:56:39Z</cp:lastPrinted>
  <dcterms:created xsi:type="dcterms:W3CDTF">2014-06-10T08:03:16Z</dcterms:created>
  <dcterms:modified xsi:type="dcterms:W3CDTF">2020-09-08T10:33:10Z</dcterms:modified>
</cp:coreProperties>
</file>