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931" r:id="rId2"/>
    <p:sldId id="548" r:id="rId3"/>
    <p:sldId id="1117" r:id="rId4"/>
    <p:sldId id="1106" r:id="rId5"/>
    <p:sldId id="1119" r:id="rId6"/>
    <p:sldId id="1118" r:id="rId7"/>
    <p:sldId id="1148" r:id="rId8"/>
    <p:sldId id="1122" r:id="rId9"/>
    <p:sldId id="1121" r:id="rId10"/>
    <p:sldId id="1125" r:id="rId11"/>
    <p:sldId id="1123" r:id="rId12"/>
    <p:sldId id="1124" r:id="rId13"/>
    <p:sldId id="934" r:id="rId14"/>
    <p:sldId id="1155" r:id="rId15"/>
    <p:sldId id="1160" r:id="rId16"/>
    <p:sldId id="1156" r:id="rId17"/>
    <p:sldId id="1146" r:id="rId18"/>
    <p:sldId id="1157" r:id="rId19"/>
    <p:sldId id="1158" r:id="rId20"/>
    <p:sldId id="1074" r:id="rId21"/>
    <p:sldId id="1159" r:id="rId22"/>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1117"/>
            <p14:sldId id="1106"/>
            <p14:sldId id="1119"/>
            <p14:sldId id="1118"/>
            <p14:sldId id="1148"/>
            <p14:sldId id="1122"/>
            <p14:sldId id="1121"/>
            <p14:sldId id="1125"/>
            <p14:sldId id="1123"/>
            <p14:sldId id="1124"/>
            <p14:sldId id="934"/>
            <p14:sldId id="1155"/>
            <p14:sldId id="1160"/>
            <p14:sldId id="1156"/>
            <p14:sldId id="1146"/>
            <p14:sldId id="1157"/>
            <p14:sldId id="1158"/>
            <p14:sldId id="1074"/>
            <p14:sldId id="11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91297" autoAdjust="0"/>
  </p:normalViewPr>
  <p:slideViewPr>
    <p:cSldViewPr>
      <p:cViewPr varScale="1">
        <p:scale>
          <a:sx n="75" d="100"/>
          <a:sy n="75" d="100"/>
        </p:scale>
        <p:origin x="11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1-9-2020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1-9-2020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sz="12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0718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405755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jako-o.com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06757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95131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29093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3631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7.png"/><Relationship Id="rId7"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800" u="sng" dirty="0" err="1"/>
              <a:t>Semantisatieverhaal</a:t>
            </a:r>
            <a:r>
              <a:rPr lang="nl-NL" sz="1800" u="sng" dirty="0"/>
              <a:t>:</a:t>
            </a:r>
            <a:br>
              <a:rPr lang="nl-NL" sz="1800" u="sng" dirty="0"/>
            </a:br>
            <a:r>
              <a:rPr lang="nl-NL" sz="1100" u="sng" dirty="0"/>
              <a:t>  </a:t>
            </a:r>
            <a:endParaRPr lang="nl-NL" sz="1800" u="sng" dirty="0"/>
          </a:p>
          <a:p>
            <a:pPr marL="0" indent="0">
              <a:buNone/>
            </a:pPr>
            <a:r>
              <a:rPr lang="nl-NL" sz="1800" dirty="0"/>
              <a:t>Afgelopen weekend heb ik de winterjassen van ons hele gezin van zolder gehaald. In de zomer liggen die altijd op zolder opgeborgen. Ik wilde dat iedereen zijn winterjas zou passen zodat ik wist wie er een nieuwe winterjas nodig heeft voor komende winter. Mijn kinderen waren weer zo gegroeid dat ze allemaal een nieuwe maat nodig hadden! Ik koop graag winterjassen bij </a:t>
            </a:r>
            <a:br>
              <a:rPr lang="nl-NL" sz="1800" dirty="0"/>
            </a:br>
            <a:r>
              <a:rPr lang="nl-NL" sz="1800" dirty="0" err="1"/>
              <a:t>Jako</a:t>
            </a:r>
            <a:r>
              <a:rPr lang="nl-NL" sz="1800" dirty="0"/>
              <a:t>-o (</a:t>
            </a:r>
            <a:r>
              <a:rPr lang="nl-NL" sz="1400" i="1" dirty="0"/>
              <a:t>spreek uit: </a:t>
            </a:r>
            <a:r>
              <a:rPr lang="nl-NL" sz="1400" i="1" dirty="0" err="1"/>
              <a:t>jako</a:t>
            </a:r>
            <a:r>
              <a:rPr lang="nl-NL" sz="1400" i="1" dirty="0"/>
              <a:t> </a:t>
            </a:r>
            <a:r>
              <a:rPr lang="nl-NL" sz="1400" i="1" dirty="0" err="1"/>
              <a:t>oo</a:t>
            </a:r>
            <a:r>
              <a:rPr lang="nl-NL" sz="1800" dirty="0"/>
              <a:t>). </a:t>
            </a:r>
            <a:r>
              <a:rPr lang="nl-NL" sz="1800" dirty="0" err="1"/>
              <a:t>Jako-oo</a:t>
            </a:r>
            <a:r>
              <a:rPr lang="nl-NL" sz="1800" dirty="0"/>
              <a:t> is </a:t>
            </a:r>
            <a:r>
              <a:rPr lang="nl-NL" sz="1800" b="1" u="sng" dirty="0"/>
              <a:t>een keten</a:t>
            </a:r>
            <a:r>
              <a:rPr lang="nl-NL" sz="1800" dirty="0"/>
              <a:t> in Duitsland. Een keten is </a:t>
            </a:r>
            <a:r>
              <a:rPr lang="nl-NL" sz="1800" b="1" i="1" dirty="0"/>
              <a:t>een groot bedrijf met dezelfde soort winkels door het hele land. </a:t>
            </a:r>
            <a:r>
              <a:rPr lang="nl-NL" sz="1800" dirty="0"/>
              <a:t>Ze verkopen jassen van hele goede </a:t>
            </a:r>
            <a:r>
              <a:rPr lang="nl-NL" sz="1800" b="1" u="sng" dirty="0"/>
              <a:t>kwaliteit</a:t>
            </a:r>
            <a:r>
              <a:rPr lang="nl-NL" sz="1800" dirty="0"/>
              <a:t>. De kwaliteit is </a:t>
            </a:r>
            <a:r>
              <a:rPr lang="nl-NL" sz="1800" b="1" i="1" dirty="0"/>
              <a:t>de waarde, de mate waarin iets goed of slecht is. </a:t>
            </a:r>
            <a:r>
              <a:rPr lang="nl-NL" sz="1800" dirty="0"/>
              <a:t>Vaak hebben ze ook aanbiedingen bij </a:t>
            </a:r>
            <a:r>
              <a:rPr lang="nl-NL" sz="1800" dirty="0" err="1"/>
              <a:t>Jako</a:t>
            </a:r>
            <a:r>
              <a:rPr lang="nl-NL" sz="1800" dirty="0"/>
              <a:t>-o. Dan moet je snel iets kopen want zo’n aanbieding </a:t>
            </a:r>
            <a:r>
              <a:rPr lang="nl-NL" sz="1800" b="1" u="sng" dirty="0"/>
              <a:t>verloopt</a:t>
            </a:r>
            <a:r>
              <a:rPr lang="nl-NL" sz="1800" dirty="0"/>
              <a:t> ook weer. Verlopen betekent </a:t>
            </a:r>
            <a:r>
              <a:rPr lang="nl-NL" sz="1800" b="1" i="1" dirty="0"/>
              <a:t>voorbijgaan, omdat iets niet meer geldig is. </a:t>
            </a:r>
            <a:br>
              <a:rPr lang="nl-NL" sz="1800" b="1" i="1" dirty="0"/>
            </a:br>
            <a:r>
              <a:rPr lang="nl-NL" sz="1800" dirty="0"/>
              <a:t>Ik was dus op zolder bezig en weet je wat ik daar vond? Een dode muis! Die was op mijn zolder </a:t>
            </a:r>
            <a:r>
              <a:rPr lang="nl-NL" sz="1800" b="1" u="sng" dirty="0"/>
              <a:t>beland</a:t>
            </a:r>
            <a:r>
              <a:rPr lang="nl-NL" sz="1800" dirty="0"/>
              <a:t>. Belanden betekent </a:t>
            </a:r>
            <a:r>
              <a:rPr lang="nl-NL" sz="1800" b="1" i="1" dirty="0"/>
              <a:t>terechtkomen</a:t>
            </a:r>
            <a:r>
              <a:rPr lang="nl-NL" sz="1800" dirty="0"/>
              <a:t>. Ik schrok me een hoedje! Heb jij dat ook als je een muis ziet? </a:t>
            </a:r>
            <a:r>
              <a:rPr lang="nl-NL" sz="1800" b="1" u="sng" dirty="0"/>
              <a:t>Verreweg</a:t>
            </a:r>
            <a:r>
              <a:rPr lang="nl-NL" sz="1800" dirty="0"/>
              <a:t> de meeste mensen schrikken als ze een dode muis op zolder zien. Verreweg betekent </a:t>
            </a:r>
            <a:r>
              <a:rPr lang="nl-NL" sz="1800" b="1" i="1" dirty="0"/>
              <a:t>meer dan iets of iemand anders, veruit.</a:t>
            </a:r>
            <a:r>
              <a:rPr lang="nl-NL" sz="1800" dirty="0"/>
              <a:t> Nou, ik dus ook. Ik was vergeten dat ik een paar weken geleden heel </a:t>
            </a:r>
            <a:r>
              <a:rPr lang="nl-NL" sz="1800" b="1" u="sng" dirty="0"/>
              <a:t>bewust</a:t>
            </a:r>
            <a:r>
              <a:rPr lang="nl-NL" sz="1800" dirty="0"/>
              <a:t>, dat betekent </a:t>
            </a:r>
            <a:r>
              <a:rPr lang="nl-NL" sz="1800" b="1" i="1" dirty="0"/>
              <a:t>wetend wat je doet</a:t>
            </a:r>
            <a:r>
              <a:rPr lang="nl-NL" sz="1800" b="1" dirty="0"/>
              <a:t>, met opzet</a:t>
            </a:r>
            <a:r>
              <a:rPr lang="nl-NL" sz="1800" dirty="0"/>
              <a:t>, muizengif had neergezet. Ik denk dat die muis dat gif heeft gegeten en toen is doodgegaan. Of hij heeft </a:t>
            </a:r>
            <a:r>
              <a:rPr lang="nl-NL" sz="1800" b="1" u="sng" dirty="0"/>
              <a:t>bedorven</a:t>
            </a:r>
            <a:r>
              <a:rPr lang="nl-NL" sz="1800" dirty="0"/>
              <a:t> kaas gegeten. Bedorven betekent </a:t>
            </a:r>
            <a:r>
              <a:rPr lang="nl-NL" sz="1800" b="1" i="1" dirty="0"/>
              <a:t>rotten</a:t>
            </a:r>
            <a:r>
              <a:rPr lang="nl-NL" sz="1800" dirty="0"/>
              <a:t>. Dat kan ook….!  Muizen zijn zó dol op kaas. </a:t>
            </a:r>
            <a:r>
              <a:rPr lang="nl-NL" sz="1800" b="1" u="sng" dirty="0"/>
              <a:t>De prikkel</a:t>
            </a:r>
            <a:r>
              <a:rPr lang="nl-NL" sz="1800" dirty="0"/>
              <a:t> om dat te eten is groot. De prikkel is </a:t>
            </a:r>
            <a:r>
              <a:rPr lang="nl-NL" sz="1800" b="1" i="1" dirty="0"/>
              <a:t>de aanmoediging om iets te doen</a:t>
            </a:r>
            <a:r>
              <a:rPr lang="nl-NL" sz="1800" dirty="0"/>
              <a:t>. Dus ook als de kaas bedorven is zal een muis daar van eten. </a:t>
            </a:r>
            <a:br>
              <a:rPr lang="nl-NL" sz="1800" dirty="0"/>
            </a:br>
            <a:r>
              <a:rPr lang="nl-NL" sz="1800" dirty="0"/>
              <a:t>Maar goed, mijn kinderen pasten de winterjassen dus niet meer. En dus moet ik nieuwe kopen zodat ze er </a:t>
            </a:r>
            <a:r>
              <a:rPr lang="nl-NL" sz="1800" b="1" u="sng" dirty="0"/>
              <a:t>gegarandeerd</a:t>
            </a:r>
            <a:r>
              <a:rPr lang="nl-NL" sz="1800" dirty="0"/>
              <a:t> warm bij lopen deze winter. Garanderen betekent </a:t>
            </a:r>
            <a:r>
              <a:rPr lang="nl-NL" sz="1800" b="1" i="1" dirty="0"/>
              <a:t>ervoor zorgen dat het zeker is</a:t>
            </a:r>
            <a:r>
              <a:rPr lang="nl-NL" sz="1800" dirty="0"/>
              <a:t>. Ik geef de oude winterjassen dan weg. Anders heb ik straks </a:t>
            </a:r>
            <a:r>
              <a:rPr lang="nl-NL" sz="1800" b="1" u="sng" dirty="0"/>
              <a:t>een overschot</a:t>
            </a:r>
            <a:r>
              <a:rPr lang="nl-NL" sz="1800" dirty="0"/>
              <a:t> aan winterjassen. Het overschot betekent </a:t>
            </a:r>
            <a:r>
              <a:rPr lang="nl-NL" sz="1800" b="1" i="1" dirty="0"/>
              <a:t>het deel dat overblijft</a:t>
            </a:r>
            <a:r>
              <a:rPr lang="nl-NL" sz="1800" dirty="0"/>
              <a:t>.  </a:t>
            </a:r>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3131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prikkel</a:t>
            </a:r>
          </a:p>
        </p:txBody>
      </p:sp>
      <p:pic>
        <p:nvPicPr>
          <p:cNvPr id="9218" name="Picture 2" descr="C:\Users\dasg\Downloads\shutterstock_145471052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35896" y="2060848"/>
            <a:ext cx="5007344" cy="4308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sg\Downloads\shutterstock_172595569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789040"/>
            <a:ext cx="3459460" cy="231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1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2103" y="25814"/>
            <a:ext cx="9428449" cy="1323439"/>
          </a:xfrm>
          <a:prstGeom prst="rect">
            <a:avLst/>
          </a:prstGeom>
          <a:noFill/>
        </p:spPr>
        <p:txBody>
          <a:bodyPr wrap="square" rtlCol="0">
            <a:spAutoFit/>
          </a:bodyPr>
          <a:lstStyle/>
          <a:p>
            <a:r>
              <a:rPr lang="nl-NL" sz="8000" b="1" u="sng" dirty="0"/>
              <a:t>garanderen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42" name="Picture 2" descr="C:\Users\dasg\Downloads\shutterstock_16449490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2204864"/>
            <a:ext cx="5946576" cy="397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7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het overschot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1266" name="Picture 2" descr="C:\Users\dasg\Downloads\shutterstock_123102589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2040131"/>
            <a:ext cx="646778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5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7094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Trebuchet MS"/>
                <a:ea typeface="Calibri"/>
                <a:cs typeface="Times New Roman"/>
              </a:rPr>
              <a:t>het overschot</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47094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Trebuchet MS"/>
                <a:ea typeface="Calibri"/>
                <a:cs typeface="Times New Roman"/>
              </a:rPr>
              <a:t>het tekort</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het deel dat overblijft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Er is </a:t>
            </a:r>
            <a:r>
              <a:rPr lang="nl-NL" sz="2400" i="1" u="sng" dirty="0">
                <a:solidFill>
                  <a:srgbClr val="387038"/>
                </a:solidFill>
                <a:latin typeface="Trebuchet MS"/>
                <a:ea typeface="Calibri"/>
                <a:cs typeface="Times New Roman"/>
              </a:rPr>
              <a:t>een overschot</a:t>
            </a:r>
            <a:r>
              <a:rPr lang="nl-NL" sz="2400" i="1" dirty="0">
                <a:solidFill>
                  <a:srgbClr val="387038"/>
                </a:solidFill>
                <a:latin typeface="Trebuchet MS"/>
                <a:ea typeface="Calibri"/>
                <a:cs typeface="Times New Roman"/>
              </a:rPr>
              <a:t> aan oude kleren op zolder.</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wat er niet of te weinig is</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000" i="1" dirty="0">
                <a:solidFill>
                  <a:srgbClr val="387038"/>
                </a:solidFill>
                <a:effectLst/>
                <a:latin typeface="Trebuchet MS"/>
                <a:ea typeface="Calibri"/>
                <a:cs typeface="Times New Roman"/>
              </a:rPr>
              <a:t>In het vluchtelingenkamp is </a:t>
            </a:r>
            <a:r>
              <a:rPr lang="nl-NL" sz="2000" i="1" u="sng" dirty="0">
                <a:solidFill>
                  <a:srgbClr val="387038"/>
                </a:solidFill>
                <a:latin typeface="Trebuchet MS"/>
                <a:ea typeface="Calibri"/>
                <a:cs typeface="Times New Roman"/>
              </a:rPr>
              <a:t>het</a:t>
            </a:r>
            <a:r>
              <a:rPr lang="nl-NL" sz="2000" i="1" u="sng" dirty="0">
                <a:solidFill>
                  <a:srgbClr val="387038"/>
                </a:solidFill>
                <a:effectLst/>
                <a:latin typeface="Trebuchet MS"/>
                <a:ea typeface="Calibri"/>
                <a:cs typeface="Times New Roman"/>
              </a:rPr>
              <a:t> tekort</a:t>
            </a:r>
            <a:r>
              <a:rPr lang="nl-NL" sz="2000" i="1" dirty="0">
                <a:solidFill>
                  <a:srgbClr val="387038"/>
                </a:solidFill>
                <a:effectLst/>
                <a:latin typeface="Trebuchet MS"/>
                <a:ea typeface="Calibri"/>
                <a:cs typeface="Times New Roman"/>
              </a:rPr>
              <a:t> aan kleding een probleem.</a:t>
            </a:r>
            <a:r>
              <a:rPr lang="nl-NL" sz="2400" i="1" dirty="0">
                <a:solidFill>
                  <a:srgbClr val="387038"/>
                </a:solidFill>
                <a:effectLst/>
                <a:latin typeface="Trebuchet MS"/>
                <a:ea typeface="Calibri"/>
                <a:cs typeface="Times New Roman"/>
              </a:rPr>
              <a:t>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descr="C:\Users\vrielinf\Downloads\shutterstock_1855705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440" y="2616997"/>
            <a:ext cx="3572132" cy="2386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rielinf\Downloads\shutterstock_58981534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5465" y="2865739"/>
            <a:ext cx="3229576" cy="215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2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7094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Trebuchet MS"/>
                <a:ea typeface="Calibri"/>
                <a:cs typeface="Times New Roman"/>
              </a:rPr>
              <a:t>vers</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47094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Trebuchet MS"/>
                <a:ea typeface="Calibri"/>
                <a:cs typeface="Times New Roman"/>
              </a:rPr>
              <a:t>bederven</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niet lang geleden gemaakt of gebeurd</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Deze producten in de koelkast zien er </a:t>
            </a:r>
            <a:r>
              <a:rPr lang="nl-NL" sz="2400" i="1" u="sng" dirty="0">
                <a:solidFill>
                  <a:srgbClr val="387038"/>
                </a:solidFill>
                <a:latin typeface="Trebuchet MS"/>
                <a:ea typeface="Calibri"/>
                <a:cs typeface="Times New Roman"/>
              </a:rPr>
              <a:t>vers</a:t>
            </a:r>
            <a:r>
              <a:rPr lang="nl-NL" sz="2400" i="1" dirty="0">
                <a:solidFill>
                  <a:srgbClr val="387038"/>
                </a:solidFill>
                <a:latin typeface="Trebuchet MS"/>
                <a:ea typeface="Calibri"/>
                <a:cs typeface="Times New Roman"/>
              </a:rPr>
              <a:t> uit.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rotten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effectLst/>
                <a:latin typeface="Trebuchet MS"/>
                <a:ea typeface="Calibri"/>
                <a:cs typeface="Times New Roman"/>
              </a:rPr>
              <a:t>Buiten de koelkast </a:t>
            </a:r>
            <a:r>
              <a:rPr lang="nl-NL" sz="2400" i="1" u="sng" dirty="0">
                <a:solidFill>
                  <a:srgbClr val="387038"/>
                </a:solidFill>
                <a:effectLst/>
                <a:latin typeface="Trebuchet MS"/>
                <a:ea typeface="Calibri"/>
                <a:cs typeface="Times New Roman"/>
              </a:rPr>
              <a:t>bederft</a:t>
            </a:r>
            <a:r>
              <a:rPr lang="nl-NL" sz="2400" i="1" dirty="0">
                <a:solidFill>
                  <a:srgbClr val="387038"/>
                </a:solidFill>
                <a:effectLst/>
                <a:latin typeface="Trebuchet MS"/>
                <a:ea typeface="Calibri"/>
                <a:cs typeface="Times New Roman"/>
              </a:rPr>
              <a:t> kaas heel snel.</a:t>
            </a:r>
            <a:r>
              <a:rPr lang="nl-NL" sz="2800" i="1" dirty="0">
                <a:solidFill>
                  <a:srgbClr val="387038"/>
                </a:solidFill>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dasg\Downloads\shutterstock_1725955699.jpg">
            <a:extLst>
              <a:ext uri="{FF2B5EF4-FFF2-40B4-BE49-F238E27FC236}">
                <a16:creationId xmlns:a16="http://schemas.microsoft.com/office/drawing/2014/main" id="{43042CBB-E7C5-4127-B1F9-F0DCD8B897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064" y="2147242"/>
            <a:ext cx="3281379" cy="21919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dasg\Downloads\shutterstock_1423070762.jpg">
            <a:extLst>
              <a:ext uri="{FF2B5EF4-FFF2-40B4-BE49-F238E27FC236}">
                <a16:creationId xmlns:a16="http://schemas.microsoft.com/office/drawing/2014/main" id="{6B4D1806-97D6-4F75-A8A9-B774F9FE170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044" y="2653057"/>
            <a:ext cx="3640908" cy="243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96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bewust</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onbewust</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wetend wat je doet, met opzet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900" dirty="0">
                <a:effectLst/>
                <a:latin typeface="Trebuchet MS"/>
                <a:ea typeface="Calibri"/>
                <a:cs typeface="Times New Roman"/>
              </a:rPr>
              <a:t>  </a:t>
            </a:r>
            <a:br>
              <a:rPr lang="nl-NL" sz="900" dirty="0">
                <a:effectLst/>
                <a:latin typeface="Trebuchet MS"/>
                <a:ea typeface="Calibri"/>
                <a:cs typeface="Times New Roman"/>
              </a:rPr>
            </a:br>
            <a:r>
              <a:rPr lang="nl-NL" sz="900" dirty="0">
                <a:effectLst/>
                <a:latin typeface="Trebuchet MS"/>
                <a:ea typeface="Calibri"/>
                <a:cs typeface="Times New Roman"/>
              </a:rPr>
              <a:t>     </a:t>
            </a:r>
            <a:br>
              <a:rPr lang="nl-NL" sz="900" dirty="0">
                <a:effectLst/>
                <a:latin typeface="Trebuchet MS"/>
                <a:ea typeface="Calibri"/>
                <a:cs typeface="Times New Roman"/>
              </a:rPr>
            </a:br>
            <a:r>
              <a:rPr lang="nl-NL" sz="2800" dirty="0">
                <a:effectLst/>
                <a:latin typeface="Trebuchet MS"/>
                <a:ea typeface="Calibri"/>
                <a:cs typeface="Times New Roman"/>
              </a:rPr>
              <a:t>   </a:t>
            </a:r>
            <a:r>
              <a:rPr lang="nl-NL" sz="2400" i="1" dirty="0">
                <a:solidFill>
                  <a:srgbClr val="387038"/>
                </a:solidFill>
                <a:latin typeface="Trebuchet MS"/>
                <a:ea typeface="Calibri"/>
                <a:cs typeface="Times New Roman"/>
              </a:rPr>
              <a:t>Ik strooide </a:t>
            </a:r>
            <a:r>
              <a:rPr lang="nl-NL" sz="2400" i="1" u="sng" dirty="0">
                <a:solidFill>
                  <a:srgbClr val="387038"/>
                </a:solidFill>
                <a:latin typeface="Trebuchet MS"/>
                <a:ea typeface="Calibri"/>
                <a:cs typeface="Times New Roman"/>
              </a:rPr>
              <a:t>bewust</a:t>
            </a:r>
            <a:r>
              <a:rPr lang="nl-NL" sz="2400" i="1" dirty="0">
                <a:solidFill>
                  <a:srgbClr val="387038"/>
                </a:solidFill>
                <a:latin typeface="Trebuchet MS"/>
                <a:ea typeface="Calibri"/>
                <a:cs typeface="Times New Roman"/>
              </a:rPr>
              <a:t> muizengif op de zolder.</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zonder er bij na te denken, niet bewust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H</a:t>
            </a:r>
            <a:r>
              <a:rPr lang="nl-NL" sz="2400" i="1" dirty="0">
                <a:solidFill>
                  <a:srgbClr val="387038"/>
                </a:solidFill>
                <a:effectLst/>
                <a:latin typeface="Trebuchet MS"/>
                <a:ea typeface="Calibri"/>
                <a:cs typeface="Times New Roman"/>
              </a:rPr>
              <a:t>ij liep </a:t>
            </a:r>
            <a:r>
              <a:rPr lang="nl-NL" sz="2400" i="1" u="sng" dirty="0">
                <a:solidFill>
                  <a:srgbClr val="387038"/>
                </a:solidFill>
                <a:effectLst/>
                <a:latin typeface="Trebuchet MS"/>
                <a:ea typeface="Calibri"/>
                <a:cs typeface="Times New Roman"/>
              </a:rPr>
              <a:t>onbewust</a:t>
            </a:r>
            <a:r>
              <a:rPr lang="nl-NL" sz="2400" i="1" dirty="0">
                <a:solidFill>
                  <a:srgbClr val="387038"/>
                </a:solidFill>
                <a:effectLst/>
                <a:latin typeface="Trebuchet MS"/>
                <a:ea typeface="Calibri"/>
                <a:cs typeface="Times New Roman"/>
              </a:rPr>
              <a:t> met een stuk wc-papier rond.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8" name="Groep 7"/>
          <p:cNvGrpSpPr/>
          <p:nvPr/>
        </p:nvGrpSpPr>
        <p:grpSpPr>
          <a:xfrm>
            <a:off x="917575" y="2564904"/>
            <a:ext cx="2557831" cy="2329590"/>
            <a:chOff x="3203848" y="687533"/>
            <a:chExt cx="6212714" cy="5658339"/>
          </a:xfrm>
        </p:grpSpPr>
        <p:pic>
          <p:nvPicPr>
            <p:cNvPr id="16" name="Picture 3" descr="C:\Users\dasg\Downloads\shutterstock_36032537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1920" y="759484"/>
              <a:ext cx="2708920" cy="270892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p:cNvGrpSpPr/>
            <p:nvPr/>
          </p:nvGrpSpPr>
          <p:grpSpPr>
            <a:xfrm>
              <a:off x="5661714" y="3658525"/>
              <a:ext cx="3754848" cy="2687347"/>
              <a:chOff x="5661714" y="3658525"/>
              <a:chExt cx="3754848" cy="2687347"/>
            </a:xfrm>
          </p:grpSpPr>
          <p:pic>
            <p:nvPicPr>
              <p:cNvPr id="18" name="Picture 2" descr="C:\Users\dasg\Downloads\shutterstock_66739051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77011" flipH="1">
                <a:off x="5661714" y="3658525"/>
                <a:ext cx="3754848" cy="2508239"/>
              </a:xfrm>
              <a:prstGeom prst="rect">
                <a:avLst/>
              </a:prstGeom>
              <a:noFill/>
              <a:extLst>
                <a:ext uri="{909E8E84-426E-40DD-AFC4-6F175D3DCCD1}">
                  <a14:hiddenFill xmlns:a14="http://schemas.microsoft.com/office/drawing/2010/main">
                    <a:solidFill>
                      <a:srgbClr val="FFFFFF"/>
                    </a:solidFill>
                  </a14:hiddenFill>
                </a:ext>
              </a:extLst>
            </p:spPr>
          </p:pic>
          <p:sp>
            <p:nvSpPr>
              <p:cNvPr id="19" name="Stroomdiagram: Verbindingslijn 18"/>
              <p:cNvSpPr/>
              <p:nvPr/>
            </p:nvSpPr>
            <p:spPr>
              <a:xfrm>
                <a:off x="6342694" y="5445224"/>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Stroomdiagram: Verbindingslijn 19"/>
              <p:cNvSpPr/>
              <p:nvPr/>
            </p:nvSpPr>
            <p:spPr>
              <a:xfrm>
                <a:off x="6308576" y="5669632"/>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Stroomdiagram: Verbindingslijn 20"/>
              <p:cNvSpPr/>
              <p:nvPr/>
            </p:nvSpPr>
            <p:spPr>
              <a:xfrm>
                <a:off x="6228184" y="5822032"/>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Stroomdiagram: Verbindingslijn 21"/>
              <p:cNvSpPr/>
              <p:nvPr/>
            </p:nvSpPr>
            <p:spPr>
              <a:xfrm>
                <a:off x="6350868" y="5913824"/>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Stroomdiagram: Verbindingslijn 22"/>
              <p:cNvSpPr/>
              <p:nvPr/>
            </p:nvSpPr>
            <p:spPr>
              <a:xfrm>
                <a:off x="6264188" y="6057840"/>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Stroomdiagram: Verbindingslijn 23"/>
              <p:cNvSpPr/>
              <p:nvPr/>
            </p:nvSpPr>
            <p:spPr>
              <a:xfrm>
                <a:off x="6424966" y="6201856"/>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5" name="Wolkvormige toelichting 24"/>
            <p:cNvSpPr/>
            <p:nvPr/>
          </p:nvSpPr>
          <p:spPr>
            <a:xfrm>
              <a:off x="3203848" y="687533"/>
              <a:ext cx="4336033" cy="3010644"/>
            </a:xfrm>
            <a:prstGeom prst="cloudCallout">
              <a:avLst>
                <a:gd name="adj1" fmla="val 71883"/>
                <a:gd name="adj2" fmla="val 378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3314" name="Picture 2" descr="C:\Users\dasg\Downloads\shutterstock_109805092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2120" y="2809573"/>
            <a:ext cx="2893707" cy="193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8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3" y="476672"/>
            <a:ext cx="4081994"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901528" y="3429855"/>
            <a:ext cx="99449" cy="943155"/>
          </a:xfrm>
          <a:prstGeom prst="rect">
            <a:avLst/>
          </a:prstGeom>
        </p:spPr>
      </p:pic>
      <p:sp>
        <p:nvSpPr>
          <p:cNvPr id="13" name="Text Box 14"/>
          <p:cNvSpPr txBox="1"/>
          <p:nvPr/>
        </p:nvSpPr>
        <p:spPr>
          <a:xfrm>
            <a:off x="6372200" y="505872"/>
            <a:ext cx="2376264" cy="23470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372200" y="491188"/>
            <a:ext cx="295232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groot bedrijf met dezelfde soort winkels door het hele land</a:t>
            </a:r>
            <a:endParaRPr lang="nl-NL" sz="1100" dirty="0">
              <a:effectLst/>
              <a:latin typeface="Calibri"/>
              <a:ea typeface="Calibri"/>
              <a:cs typeface="Times New Roman"/>
            </a:endParaRPr>
          </a:p>
        </p:txBody>
      </p:sp>
      <p:sp>
        <p:nvSpPr>
          <p:cNvPr id="19" name="Tekstvak 2"/>
          <p:cNvSpPr txBox="1">
            <a:spLocks noChangeArrowheads="1"/>
          </p:cNvSpPr>
          <p:nvPr/>
        </p:nvSpPr>
        <p:spPr bwMode="auto">
          <a:xfrm>
            <a:off x="1115616" y="505872"/>
            <a:ext cx="57606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Trebuchet MS" panose="020B0603020202020204" pitchFamily="34" charset="0"/>
                <a:ea typeface="Calibri"/>
                <a:cs typeface="Times New Roman"/>
              </a:rPr>
              <a:t>de keten</a:t>
            </a:r>
            <a:endParaRPr lang="nl-NL" sz="6000" b="1" dirty="0">
              <a:effectLst/>
              <a:latin typeface="Trebuchet MS" panose="020B0603020202020204" pitchFamily="34" charset="0"/>
              <a:ea typeface="Calibri"/>
              <a:cs typeface="Times New Roman"/>
            </a:endParaRPr>
          </a:p>
        </p:txBody>
      </p:sp>
      <p:pic>
        <p:nvPicPr>
          <p:cNvPr id="17" name="Picture 2" descr="JAKO-O - Wandern mit FamilieWandern mit Familie | Touren für die ganze  Famili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5949" y="4421756"/>
            <a:ext cx="2415852" cy="62812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sg\Downloads\shutterstock_28535583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76256" y="4216775"/>
            <a:ext cx="149047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sg\Downloads\shutterstock_141870223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12870" y="4273385"/>
            <a:ext cx="2232248" cy="141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1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de prikkel</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ruiken</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zien</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Trebuchet MS" panose="020B0603020202020204" pitchFamily="34" charset="0"/>
                <a:ea typeface="Calibri"/>
                <a:cs typeface="Times New Roman"/>
              </a:rPr>
              <a:t>horen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20162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de aanmoediging om iets te doen</a:t>
            </a:r>
            <a:endParaRPr lang="nl-NL" sz="1100" dirty="0">
              <a:effectLst/>
              <a:latin typeface="Calibri"/>
              <a:ea typeface="Calibri"/>
              <a:cs typeface="Times New Roman"/>
            </a:endParaRPr>
          </a:p>
        </p:txBody>
      </p:sp>
      <p:pic>
        <p:nvPicPr>
          <p:cNvPr id="2050" name="Picture 2" descr="C:\Users\vrielinf\Downloads\shutterstock_45910556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552" y="4753719"/>
            <a:ext cx="2376264" cy="1530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vrielinf\Downloads\shutterstock_14457219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9358" y="4775435"/>
            <a:ext cx="2130120" cy="1422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vrielinf\Downloads\shutterstock_160366628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7010" y="4752882"/>
            <a:ext cx="2162628" cy="14446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8" name="Picture 2" descr="C:\Users\dasg\Downloads\shutterstock_10497381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4630" y="491188"/>
            <a:ext cx="1571410" cy="185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41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Trebuchet MS"/>
                <a:ea typeface="Calibri"/>
                <a:cs typeface="Times New Roman"/>
              </a:rPr>
              <a:t>verlopen</a:t>
            </a:r>
            <a:endParaRPr lang="nl-NL" sz="59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Trebuchet MS"/>
                <a:ea typeface="Calibri"/>
                <a:cs typeface="Times New Roman"/>
              </a:rPr>
              <a:t>geldig</a:t>
            </a:r>
            <a:endParaRPr lang="nl-NL" sz="59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voorbijgaan omdat iets niet meer geldig is</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Dit rijbewijs is </a:t>
            </a:r>
            <a:r>
              <a:rPr lang="nl-NL" sz="2400" i="1" u="sng" dirty="0">
                <a:solidFill>
                  <a:srgbClr val="387038"/>
                </a:solidFill>
                <a:latin typeface="Trebuchet MS"/>
                <a:ea typeface="Calibri"/>
                <a:cs typeface="Times New Roman"/>
              </a:rPr>
              <a:t>verlopen</a:t>
            </a:r>
            <a:r>
              <a:rPr lang="nl-NL" sz="2400" i="1" dirty="0">
                <a:solidFill>
                  <a:srgbClr val="387038"/>
                </a:solidFill>
                <a:latin typeface="Trebuchet MS"/>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Trebuchet MS"/>
                <a:ea typeface="Calibri"/>
                <a:cs typeface="Times New Roman"/>
              </a:rPr>
              <a:t>bruikbaar</a:t>
            </a:r>
            <a:endParaRPr lang="nl-NL" sz="28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Dit</a:t>
            </a:r>
            <a:r>
              <a:rPr lang="nl-NL" sz="2400" i="1" dirty="0">
                <a:solidFill>
                  <a:srgbClr val="387038"/>
                </a:solidFill>
                <a:effectLst/>
                <a:latin typeface="Trebuchet MS"/>
                <a:ea typeface="Calibri"/>
                <a:cs typeface="Times New Roman"/>
              </a:rPr>
              <a:t> rijbewijs is nog 2 jaar </a:t>
            </a:r>
            <a:r>
              <a:rPr lang="nl-NL" sz="2400" i="1" u="sng" dirty="0">
                <a:solidFill>
                  <a:srgbClr val="387038"/>
                </a:solidFill>
                <a:effectLst/>
                <a:latin typeface="Trebuchet MS"/>
                <a:ea typeface="Calibri"/>
                <a:cs typeface="Times New Roman"/>
              </a:rPr>
              <a:t>geldig</a:t>
            </a:r>
            <a:r>
              <a:rPr lang="nl-NL" sz="2400" i="1" dirty="0">
                <a:solidFill>
                  <a:srgbClr val="387038"/>
                </a:solidFill>
                <a:effectLst/>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075" name="Picture 3" descr="C:\Users\vrielinf\Downloads\shutterstock_17973975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2620089"/>
            <a:ext cx="3384376" cy="22607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vrielinf\Downloads\shutterstock_17973975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318" y="2645296"/>
            <a:ext cx="3384376" cy="226076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p:cNvSpPr txBox="1"/>
          <p:nvPr/>
        </p:nvSpPr>
        <p:spPr>
          <a:xfrm rot="1174603">
            <a:off x="2405673" y="3788720"/>
            <a:ext cx="1388406" cy="584775"/>
          </a:xfrm>
          <a:prstGeom prst="rect">
            <a:avLst/>
          </a:prstGeom>
          <a:noFill/>
        </p:spPr>
        <p:txBody>
          <a:bodyPr wrap="square" rtlCol="0">
            <a:spAutoFit/>
          </a:bodyPr>
          <a:lstStyle/>
          <a:p>
            <a:r>
              <a:rPr lang="nl-NL" sz="3200" b="1" dirty="0">
                <a:solidFill>
                  <a:srgbClr val="C00000"/>
                </a:solidFill>
              </a:rPr>
              <a:t>1998</a:t>
            </a:r>
          </a:p>
        </p:txBody>
      </p:sp>
      <p:sp>
        <p:nvSpPr>
          <p:cNvPr id="21" name="Tekstvak 20"/>
          <p:cNvSpPr txBox="1"/>
          <p:nvPr/>
        </p:nvSpPr>
        <p:spPr>
          <a:xfrm rot="1174603">
            <a:off x="6574057" y="3788720"/>
            <a:ext cx="1388406" cy="584775"/>
          </a:xfrm>
          <a:prstGeom prst="rect">
            <a:avLst/>
          </a:prstGeom>
          <a:noFill/>
        </p:spPr>
        <p:txBody>
          <a:bodyPr wrap="square" rtlCol="0">
            <a:spAutoFit/>
          </a:bodyPr>
          <a:lstStyle/>
          <a:p>
            <a:r>
              <a:rPr lang="nl-NL" sz="3200" b="1" dirty="0">
                <a:solidFill>
                  <a:srgbClr val="C00000"/>
                </a:solidFill>
              </a:rPr>
              <a:t>2022</a:t>
            </a:r>
          </a:p>
        </p:txBody>
      </p:sp>
    </p:spTree>
    <p:extLst>
      <p:ext uri="{BB962C8B-B14F-4D97-AF65-F5344CB8AC3E}">
        <p14:creationId xmlns:p14="http://schemas.microsoft.com/office/powerpoint/2010/main" val="131965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36 – 1 september 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Bolding-Koster</a:t>
            </a:r>
            <a:br>
              <a:rPr lang="nl-NL" sz="1100" i="1" dirty="0">
                <a:solidFill>
                  <a:srgbClr val="00B050"/>
                </a:solidFill>
              </a:rPr>
            </a:br>
            <a:r>
              <a:rPr lang="nl-NL" sz="1100" i="1" dirty="0">
                <a:solidFill>
                  <a:srgbClr val="00B050"/>
                </a:solidFill>
              </a:rPr>
              <a:t>Gerarda Das</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id="{A6139820-A494-47BC-A2D9-1B0293EA53AC}"/>
              </a:ext>
            </a:extLst>
          </p:cNvPr>
          <p:cNvSpPr txBox="1"/>
          <p:nvPr/>
        </p:nvSpPr>
        <p:spPr>
          <a:xfrm>
            <a:off x="0" y="0"/>
            <a:ext cx="9144067" cy="2769989"/>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garanderen</a:t>
            </a:r>
            <a:r>
              <a:rPr lang="nl-NL" sz="8000" b="1" dirty="0">
                <a:solidFill>
                  <a:prstClr val="black"/>
                </a:solidFill>
                <a:latin typeface="Trebuchet MS" panose="020B0603020202020204" pitchFamily="34" charset="0"/>
              </a:rPr>
              <a:t>= </a:t>
            </a:r>
          </a:p>
          <a:p>
            <a:pPr fontAlgn="t"/>
            <a:r>
              <a:rPr lang="nl-NL" sz="4800" dirty="0">
                <a:solidFill>
                  <a:prstClr val="black"/>
                </a:solidFill>
                <a:latin typeface="Trebuchet MS" panose="020B0603020202020204" pitchFamily="34" charset="0"/>
              </a:rPr>
              <a:t>ervoor zorgen dat het zeker is</a:t>
            </a:r>
          </a:p>
          <a:p>
            <a:pPr lvl="0"/>
            <a:endParaRPr lang="nl-NL" sz="1600" i="1"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Zij hebben het </a:t>
            </a:r>
            <a:r>
              <a:rPr lang="nl-NL" sz="3000" i="1" u="sng" dirty="0">
                <a:solidFill>
                  <a:srgbClr val="00B050"/>
                </a:solidFill>
                <a:latin typeface="Trebuchet MS" panose="020B0603020202020204" pitchFamily="34" charset="0"/>
              </a:rPr>
              <a:t>gegarandeerd</a:t>
            </a:r>
            <a:r>
              <a:rPr lang="nl-NL" sz="3000" i="1" dirty="0">
                <a:solidFill>
                  <a:srgbClr val="00B050"/>
                </a:solidFill>
                <a:latin typeface="Trebuchet MS" panose="020B0603020202020204" pitchFamily="34" charset="0"/>
              </a:rPr>
              <a:t> warm in deze jassen.  </a:t>
            </a:r>
            <a:endParaRPr lang="nl-NL" sz="2800" i="1" dirty="0">
              <a:solidFill>
                <a:srgbClr val="00B050"/>
              </a:solidFill>
              <a:latin typeface="Trebuchet MS" panose="020B0603020202020204" pitchFamily="34" charset="0"/>
            </a:endParaRPr>
          </a:p>
        </p:txBody>
      </p:sp>
      <p:sp>
        <p:nvSpPr>
          <p:cNvPr id="12" name="Tekstvak 11">
            <a:extLst>
              <a:ext uri="{FF2B5EF4-FFF2-40B4-BE49-F238E27FC236}">
                <a16:creationId xmlns:a16="http://schemas.microsoft.com/office/drawing/2014/main" id="{A6139820-A494-47BC-A2D9-1B0293EA53AC}"/>
              </a:ext>
            </a:extLst>
          </p:cNvPr>
          <p:cNvSpPr txBox="1"/>
          <p:nvPr/>
        </p:nvSpPr>
        <p:spPr>
          <a:xfrm>
            <a:off x="35496" y="3068960"/>
            <a:ext cx="9108571" cy="3970318"/>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verreweg</a:t>
            </a:r>
            <a:r>
              <a:rPr lang="nl-NL" sz="8000" b="1" dirty="0">
                <a:solidFill>
                  <a:prstClr val="black"/>
                </a:solidFill>
                <a:latin typeface="Trebuchet MS" panose="020B0603020202020204" pitchFamily="34" charset="0"/>
              </a:rPr>
              <a:t>= </a:t>
            </a:r>
          </a:p>
          <a:p>
            <a:pPr fontAlgn="t"/>
            <a:r>
              <a:rPr lang="nl-NL" sz="4800" dirty="0">
                <a:solidFill>
                  <a:prstClr val="black"/>
                </a:solidFill>
                <a:latin typeface="Trebuchet MS" panose="020B0603020202020204" pitchFamily="34" charset="0"/>
              </a:rPr>
              <a:t>meer dan iets of iemand anders, veruit</a:t>
            </a:r>
          </a:p>
          <a:p>
            <a:pPr lvl="0"/>
            <a:endParaRPr lang="nl-NL" sz="900" i="1" dirty="0">
              <a:solidFill>
                <a:srgbClr val="00B050"/>
              </a:solidFill>
              <a:latin typeface="Trebuchet MS" panose="020B0603020202020204" pitchFamily="34" charset="0"/>
            </a:endParaRPr>
          </a:p>
          <a:p>
            <a:pPr lvl="0"/>
            <a:r>
              <a:rPr lang="nl-NL" sz="3000" i="1" u="sng" dirty="0">
                <a:solidFill>
                  <a:srgbClr val="00B050"/>
                </a:solidFill>
                <a:latin typeface="Trebuchet MS" panose="020B0603020202020204" pitchFamily="34" charset="0"/>
              </a:rPr>
              <a:t>Verreweg</a:t>
            </a:r>
            <a:r>
              <a:rPr lang="nl-NL" sz="3000" i="1" dirty="0">
                <a:solidFill>
                  <a:srgbClr val="00B050"/>
                </a:solidFill>
                <a:latin typeface="Trebuchet MS" panose="020B0603020202020204" pitchFamily="34" charset="0"/>
              </a:rPr>
              <a:t> de meeste mensen </a:t>
            </a:r>
            <a:br>
              <a:rPr lang="nl-NL" sz="3000" i="1" dirty="0">
                <a:solidFill>
                  <a:srgbClr val="00B050"/>
                </a:solidFill>
                <a:latin typeface="Trebuchet MS" panose="020B0603020202020204" pitchFamily="34" charset="0"/>
              </a:rPr>
            </a:br>
            <a:r>
              <a:rPr lang="nl-NL" sz="3000" i="1" dirty="0">
                <a:solidFill>
                  <a:srgbClr val="00B050"/>
                </a:solidFill>
                <a:latin typeface="Trebuchet MS" panose="020B0603020202020204" pitchFamily="34" charset="0"/>
              </a:rPr>
              <a:t>schrikken van een dode muis. </a:t>
            </a:r>
            <a:endParaRPr lang="nl-NL" sz="2800" i="1" u="sng" dirty="0">
              <a:solidFill>
                <a:srgbClr val="00B050"/>
              </a:solidFill>
              <a:latin typeface="Trebuchet MS" panose="020B0603020202020204" pitchFamily="34" charset="0"/>
            </a:endParaRPr>
          </a:p>
        </p:txBody>
      </p:sp>
      <p:pic>
        <p:nvPicPr>
          <p:cNvPr id="7" name="Picture 2" descr="C:\Users\dasg\Downloads\shutterstock_1644949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2280" y="188640"/>
            <a:ext cx="1526924" cy="1019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sg\Downloads\shutterstock_1688827609 (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04048" y="5157192"/>
            <a:ext cx="3849065" cy="75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43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dasg\Downloads\shutterstock_168787317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7821" y="3789040"/>
            <a:ext cx="2057219" cy="205721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6139820-A494-47BC-A2D9-1B0293EA53AC}"/>
              </a:ext>
            </a:extLst>
          </p:cNvPr>
          <p:cNvSpPr txBox="1"/>
          <p:nvPr/>
        </p:nvSpPr>
        <p:spPr>
          <a:xfrm>
            <a:off x="0" y="0"/>
            <a:ext cx="9144067" cy="2769989"/>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belanden</a:t>
            </a:r>
            <a:r>
              <a:rPr lang="nl-NL" sz="8000" b="1" dirty="0">
                <a:solidFill>
                  <a:prstClr val="black"/>
                </a:solidFill>
                <a:latin typeface="Trebuchet MS" panose="020B0603020202020204" pitchFamily="34" charset="0"/>
              </a:rPr>
              <a:t>= </a:t>
            </a:r>
          </a:p>
          <a:p>
            <a:pPr fontAlgn="t"/>
            <a:r>
              <a:rPr lang="nl-NL" sz="4800" dirty="0">
                <a:solidFill>
                  <a:prstClr val="black"/>
                </a:solidFill>
                <a:latin typeface="Trebuchet MS" panose="020B0603020202020204" pitchFamily="34" charset="0"/>
              </a:rPr>
              <a:t>terechtkomen</a:t>
            </a:r>
          </a:p>
          <a:p>
            <a:pPr lvl="0"/>
            <a:endParaRPr lang="nl-NL" sz="1600" i="1"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Deze muis was op mijn zolder </a:t>
            </a:r>
            <a:r>
              <a:rPr lang="nl-NL" sz="3000" i="1" u="sng" dirty="0">
                <a:solidFill>
                  <a:srgbClr val="00B050"/>
                </a:solidFill>
                <a:latin typeface="Trebuchet MS" panose="020B0603020202020204" pitchFamily="34" charset="0"/>
              </a:rPr>
              <a:t>beland</a:t>
            </a:r>
            <a:r>
              <a:rPr lang="nl-NL" sz="3000" i="1" dirty="0">
                <a:solidFill>
                  <a:srgbClr val="00B050"/>
                </a:solidFill>
                <a:latin typeface="Trebuchet MS" panose="020B0603020202020204" pitchFamily="34" charset="0"/>
              </a:rPr>
              <a:t>.</a:t>
            </a:r>
            <a:r>
              <a:rPr lang="nl-NL" sz="3000" i="1" u="sng" dirty="0">
                <a:solidFill>
                  <a:srgbClr val="00B050"/>
                </a:solidFill>
                <a:latin typeface="Trebuchet MS" panose="020B0603020202020204" pitchFamily="34" charset="0"/>
              </a:rPr>
              <a:t> </a:t>
            </a:r>
            <a:endParaRPr lang="nl-NL" sz="2800" i="1" u="sng" dirty="0">
              <a:solidFill>
                <a:srgbClr val="00B050"/>
              </a:solidFill>
              <a:latin typeface="Trebuchet MS" panose="020B0603020202020204" pitchFamily="34" charset="0"/>
            </a:endParaRPr>
          </a:p>
        </p:txBody>
      </p:sp>
      <p:sp>
        <p:nvSpPr>
          <p:cNvPr id="12" name="Tekstvak 11">
            <a:extLst>
              <a:ext uri="{FF2B5EF4-FFF2-40B4-BE49-F238E27FC236}">
                <a16:creationId xmlns:a16="http://schemas.microsoft.com/office/drawing/2014/main" id="{A6139820-A494-47BC-A2D9-1B0293EA53AC}"/>
              </a:ext>
            </a:extLst>
          </p:cNvPr>
          <p:cNvSpPr txBox="1"/>
          <p:nvPr/>
        </p:nvSpPr>
        <p:spPr>
          <a:xfrm>
            <a:off x="35496" y="3304723"/>
            <a:ext cx="9108571" cy="3508653"/>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kwaliteit</a:t>
            </a:r>
            <a:r>
              <a:rPr lang="nl-NL" sz="8000" b="1" dirty="0">
                <a:solidFill>
                  <a:prstClr val="black"/>
                </a:solidFill>
                <a:latin typeface="Trebuchet MS" panose="020B0603020202020204" pitchFamily="34" charset="0"/>
              </a:rPr>
              <a:t>= </a:t>
            </a:r>
          </a:p>
          <a:p>
            <a:pPr fontAlgn="t"/>
            <a:r>
              <a:rPr lang="nl-NL" sz="4800" dirty="0">
                <a:solidFill>
                  <a:prstClr val="black"/>
                </a:solidFill>
                <a:latin typeface="Trebuchet MS" panose="020B0603020202020204" pitchFamily="34" charset="0"/>
              </a:rPr>
              <a:t>de waarde, de mate waarin </a:t>
            </a:r>
            <a:br>
              <a:rPr lang="nl-NL" sz="4800" dirty="0">
                <a:solidFill>
                  <a:prstClr val="black"/>
                </a:solidFill>
                <a:latin typeface="Trebuchet MS" panose="020B0603020202020204" pitchFamily="34" charset="0"/>
              </a:rPr>
            </a:br>
            <a:r>
              <a:rPr lang="nl-NL" sz="4800" dirty="0">
                <a:solidFill>
                  <a:prstClr val="black"/>
                </a:solidFill>
                <a:latin typeface="Trebuchet MS" panose="020B0603020202020204" pitchFamily="34" charset="0"/>
              </a:rPr>
              <a:t>iets goed of slecht is</a:t>
            </a:r>
          </a:p>
          <a:p>
            <a:pPr lvl="0"/>
            <a:endParaRPr lang="nl-NL" sz="1600" i="1"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Ik koop graag jassen van goede </a:t>
            </a:r>
            <a:r>
              <a:rPr lang="nl-NL" sz="3000" i="1" u="sng" dirty="0">
                <a:solidFill>
                  <a:srgbClr val="00B050"/>
                </a:solidFill>
                <a:latin typeface="Trebuchet MS" panose="020B0603020202020204" pitchFamily="34" charset="0"/>
              </a:rPr>
              <a:t>kwaliteit</a:t>
            </a:r>
            <a:r>
              <a:rPr lang="nl-NL" sz="3000" i="1" dirty="0">
                <a:solidFill>
                  <a:srgbClr val="00B050"/>
                </a:solidFill>
                <a:latin typeface="Trebuchet MS" panose="020B0603020202020204" pitchFamily="34" charset="0"/>
              </a:rPr>
              <a:t>. </a:t>
            </a:r>
            <a:endParaRPr lang="nl-NL" sz="2800" i="1" u="sng" dirty="0">
              <a:solidFill>
                <a:srgbClr val="00B050"/>
              </a:solidFill>
              <a:latin typeface="Trebuchet MS" panose="020B0603020202020204" pitchFamily="34" charset="0"/>
            </a:endParaRPr>
          </a:p>
        </p:txBody>
      </p:sp>
      <p:pic>
        <p:nvPicPr>
          <p:cNvPr id="7" name="Picture 2" descr="C:\Users\dasg\Downloads\shutterstock_143622416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332656"/>
            <a:ext cx="2346279" cy="175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5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keten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6" name="Picture 2" descr="JAKO-O - Wandern mit FamilieWandern mit Familie | Touren für die ganze  Famil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2226237"/>
            <a:ext cx="5112568" cy="1329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KO-O Filiale Stuttgart - ARCHI VIVA Architekt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3875993"/>
            <a:ext cx="4536504" cy="279522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4421241" y="6604084"/>
            <a:ext cx="2232248" cy="507831"/>
          </a:xfrm>
          <a:prstGeom prst="rect">
            <a:avLst/>
          </a:prstGeom>
          <a:noFill/>
        </p:spPr>
        <p:txBody>
          <a:bodyPr wrap="square" rtlCol="0">
            <a:spAutoFit/>
          </a:bodyPr>
          <a:lstStyle/>
          <a:p>
            <a:r>
              <a:rPr lang="nl-NL" sz="900" i="1" dirty="0"/>
              <a:t>Bron: jako-o.com</a:t>
            </a:r>
          </a:p>
          <a:p>
            <a:endParaRPr lang="nl-NL" dirty="0"/>
          </a:p>
        </p:txBody>
      </p:sp>
    </p:spTree>
    <p:extLst>
      <p:ext uri="{BB962C8B-B14F-4D97-AF65-F5344CB8AC3E}">
        <p14:creationId xmlns:p14="http://schemas.microsoft.com/office/powerpoint/2010/main" val="93600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kwaliteit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2050" name="Picture 2" descr="C:\Users\dasg\Downloads\shutterstock_168787317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1880" y="1349253"/>
            <a:ext cx="5336549" cy="533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9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9684568"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5570" y="42656"/>
            <a:ext cx="9276048" cy="1323439"/>
          </a:xfrm>
          <a:prstGeom prst="rect">
            <a:avLst/>
          </a:prstGeom>
          <a:noFill/>
        </p:spPr>
        <p:txBody>
          <a:bodyPr wrap="square" rtlCol="0">
            <a:spAutoFit/>
          </a:bodyPr>
          <a:lstStyle/>
          <a:p>
            <a:r>
              <a:rPr lang="nl-NL" sz="8000" b="1" u="sng" dirty="0"/>
              <a:t>verlopen</a:t>
            </a:r>
          </a:p>
        </p:txBody>
      </p:sp>
      <p:pic>
        <p:nvPicPr>
          <p:cNvPr id="3074" name="Picture 2" descr="C:\Users\dasg\Downloads\shutterstock_11897311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844824"/>
            <a:ext cx="5895234" cy="393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belanden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2" name="Picture 2" descr="C:\Users\dasg\Downloads\shutterstock_14362241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1969004"/>
            <a:ext cx="5445068" cy="40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8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verreweg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7" name="Picture 3" descr="C:\Users\dasg\Downloads\shutterstock_1688827609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863" y="2434787"/>
            <a:ext cx="9033641" cy="178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0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bewust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7171" name="Picture 3" descr="C:\Users\dasg\Downloads\shutterstock_3603253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759484"/>
            <a:ext cx="2708920" cy="270892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p:cNvGrpSpPr/>
          <p:nvPr/>
        </p:nvGrpSpPr>
        <p:grpSpPr>
          <a:xfrm>
            <a:off x="5661714" y="3658525"/>
            <a:ext cx="3754848" cy="2687347"/>
            <a:chOff x="5661714" y="3658525"/>
            <a:chExt cx="3754848" cy="2687347"/>
          </a:xfrm>
        </p:grpSpPr>
        <p:pic>
          <p:nvPicPr>
            <p:cNvPr id="7170" name="Picture 2" descr="C:\Users\dasg\Downloads\shutterstock_6673905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77011" flipH="1">
              <a:off x="5661714" y="3658525"/>
              <a:ext cx="3754848" cy="2508239"/>
            </a:xfrm>
            <a:prstGeom prst="rect">
              <a:avLst/>
            </a:prstGeom>
            <a:noFill/>
            <a:extLst>
              <a:ext uri="{909E8E84-426E-40DD-AFC4-6F175D3DCCD1}">
                <a14:hiddenFill xmlns:a14="http://schemas.microsoft.com/office/drawing/2010/main">
                  <a:solidFill>
                    <a:srgbClr val="FFFFFF"/>
                  </a:solidFill>
                </a14:hiddenFill>
              </a:ext>
            </a:extLst>
          </p:spPr>
        </p:pic>
        <p:sp>
          <p:nvSpPr>
            <p:cNvPr id="4" name="Stroomdiagram: Verbindingslijn 3"/>
            <p:cNvSpPr/>
            <p:nvPr/>
          </p:nvSpPr>
          <p:spPr>
            <a:xfrm>
              <a:off x="6342694" y="5445224"/>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Verbindingslijn 11"/>
            <p:cNvSpPr/>
            <p:nvPr/>
          </p:nvSpPr>
          <p:spPr>
            <a:xfrm>
              <a:off x="6308576" y="5669632"/>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troomdiagram: Verbindingslijn 12"/>
            <p:cNvSpPr/>
            <p:nvPr/>
          </p:nvSpPr>
          <p:spPr>
            <a:xfrm>
              <a:off x="6228184" y="5822032"/>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troomdiagram: Verbindingslijn 13"/>
            <p:cNvSpPr/>
            <p:nvPr/>
          </p:nvSpPr>
          <p:spPr>
            <a:xfrm>
              <a:off x="6350868" y="5913824"/>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Stroomdiagram: Verbindingslijn 14"/>
            <p:cNvSpPr/>
            <p:nvPr/>
          </p:nvSpPr>
          <p:spPr>
            <a:xfrm>
              <a:off x="6264188" y="6057840"/>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Stroomdiagram: Verbindingslijn 15"/>
            <p:cNvSpPr/>
            <p:nvPr/>
          </p:nvSpPr>
          <p:spPr>
            <a:xfrm>
              <a:off x="6424966" y="6201856"/>
              <a:ext cx="72008" cy="144016"/>
            </a:xfrm>
            <a:prstGeom prst="flowChartConnector">
              <a:avLst/>
            </a:prstGeom>
            <a:solidFill>
              <a:schemeClr val="accent6">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Wolkvormige toelichting 2"/>
          <p:cNvSpPr/>
          <p:nvPr/>
        </p:nvSpPr>
        <p:spPr>
          <a:xfrm>
            <a:off x="3203848" y="687533"/>
            <a:ext cx="4336033" cy="3010644"/>
          </a:xfrm>
          <a:prstGeom prst="cloudCallout">
            <a:avLst>
              <a:gd name="adj1" fmla="val 71883"/>
              <a:gd name="adj2" fmla="val 378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034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bederven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194" name="Picture 2" descr="C:\Users\dasg\Downloads\shutterstock_172595569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2276872"/>
            <a:ext cx="5399794" cy="360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797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23262</TotalTime>
  <Words>199</Words>
  <Application>Microsoft Office PowerPoint</Application>
  <PresentationFormat>Diavoorstelling (4:3)</PresentationFormat>
  <Paragraphs>187</Paragraphs>
  <Slides>21</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Mandy Routledge</cp:lastModifiedBy>
  <cp:revision>4277</cp:revision>
  <cp:lastPrinted>2019-12-03T10:56:39Z</cp:lastPrinted>
  <dcterms:created xsi:type="dcterms:W3CDTF">2014-06-10T08:03:16Z</dcterms:created>
  <dcterms:modified xsi:type="dcterms:W3CDTF">2020-09-01T10:19:48Z</dcterms:modified>
</cp:coreProperties>
</file>