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31" r:id="rId2"/>
    <p:sldId id="548" r:id="rId3"/>
    <p:sldId id="1179" r:id="rId4"/>
    <p:sldId id="1178" r:id="rId5"/>
    <p:sldId id="1195" r:id="rId6"/>
    <p:sldId id="1182" r:id="rId7"/>
    <p:sldId id="1181" r:id="rId8"/>
    <p:sldId id="1117" r:id="rId9"/>
    <p:sldId id="1175" r:id="rId10"/>
    <p:sldId id="1176" r:id="rId11"/>
    <p:sldId id="934" r:id="rId12"/>
    <p:sldId id="1190" r:id="rId13"/>
    <p:sldId id="1191" r:id="rId14"/>
    <p:sldId id="1196" r:id="rId15"/>
    <p:sldId id="1192" r:id="rId16"/>
    <p:sldId id="1193" r:id="rId17"/>
    <p:sldId id="1194" r:id="rId18"/>
    <p:sldId id="1189" r:id="rId1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931"/>
            <p14:sldId id="548"/>
            <p14:sldId id="1179"/>
            <p14:sldId id="1178"/>
            <p14:sldId id="1195"/>
            <p14:sldId id="1182"/>
            <p14:sldId id="1181"/>
            <p14:sldId id="1117"/>
            <p14:sldId id="1175"/>
            <p14:sldId id="1176"/>
            <p14:sldId id="934"/>
            <p14:sldId id="1190"/>
            <p14:sldId id="1191"/>
            <p14:sldId id="1196"/>
            <p14:sldId id="1192"/>
            <p14:sldId id="1193"/>
            <p14:sldId id="1194"/>
            <p14:sldId id="11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4"/>
    <a:srgbClr val="DBEDDB"/>
    <a:srgbClr val="E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89474" autoAdjust="0"/>
  </p:normalViewPr>
  <p:slideViewPr>
    <p:cSldViewPr>
      <p:cViewPr varScale="1">
        <p:scale>
          <a:sx n="73" d="100"/>
          <a:sy n="73" d="100"/>
        </p:scale>
        <p:origin x="117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13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502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797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080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45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1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89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555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29-9-2020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100" u="sng" dirty="0" err="1"/>
              <a:t>Semantisatieverhaal</a:t>
            </a:r>
            <a:r>
              <a:rPr lang="nl-NL" sz="2100" u="sng" dirty="0"/>
              <a:t>:</a:t>
            </a:r>
            <a:br>
              <a:rPr lang="nl-NL" sz="2100" u="sng" dirty="0"/>
            </a:br>
            <a:r>
              <a:rPr lang="nl-NL" sz="2100" dirty="0"/>
              <a:t>Jullie hebben allemaal wel eens van de Scouting gehoord. Toch?</a:t>
            </a:r>
            <a:br>
              <a:rPr lang="nl-NL" sz="2100" dirty="0"/>
            </a:br>
            <a:r>
              <a:rPr lang="nl-NL" sz="2100" dirty="0"/>
              <a:t>Scouting is voor veel kinderen de plaats om ieder weekend </a:t>
            </a:r>
            <a:r>
              <a:rPr lang="nl-NL" sz="2100" b="1" u="sng" dirty="0"/>
              <a:t>avonturen te beleven</a:t>
            </a:r>
            <a:r>
              <a:rPr lang="nl-NL" sz="2100" dirty="0"/>
              <a:t>. Een avontuur beleven is </a:t>
            </a:r>
            <a:r>
              <a:rPr lang="nl-NL" sz="2100" b="1" i="1" dirty="0"/>
              <a:t>iets spannends meemaken</a:t>
            </a:r>
            <a:r>
              <a:rPr lang="nl-NL" sz="2100" dirty="0"/>
              <a:t>. Je moet </a:t>
            </a:r>
            <a:r>
              <a:rPr lang="nl-NL" sz="2100" b="1" u="sng" dirty="0"/>
              <a:t>ten minste</a:t>
            </a:r>
            <a:r>
              <a:rPr lang="nl-NL" sz="2100" dirty="0"/>
              <a:t>, </a:t>
            </a:r>
            <a:r>
              <a:rPr lang="nl-NL" sz="2100" b="1" i="1" dirty="0"/>
              <a:t>niet minder dan</a:t>
            </a:r>
            <a:r>
              <a:rPr lang="nl-NL" sz="2100" dirty="0"/>
              <a:t>, 5 jaar oud zijn om lid te worden van de Scouting. </a:t>
            </a:r>
            <a:br>
              <a:rPr lang="nl-NL" sz="2100" dirty="0"/>
            </a:br>
            <a:r>
              <a:rPr lang="nl-NL" sz="2100" dirty="0"/>
              <a:t>Maar wie van jullie heeft wel eens gehoord van i-Scouting (spreek uit aai-scouting – </a:t>
            </a:r>
            <a:r>
              <a:rPr lang="nl-NL" sz="2100" b="1" u="sng" dirty="0"/>
              <a:t>extra klik</a:t>
            </a:r>
            <a:r>
              <a:rPr lang="nl-NL" sz="2100" dirty="0"/>
              <a:t>)? Ik denk dat i-Scouting bij de meeste van jullie </a:t>
            </a:r>
            <a:r>
              <a:rPr lang="nl-NL" sz="2100" b="1" u="sng" dirty="0"/>
              <a:t>onbekend</a:t>
            </a:r>
            <a:r>
              <a:rPr lang="nl-NL" sz="2100" dirty="0"/>
              <a:t> is. Onbekend is </a:t>
            </a:r>
            <a:r>
              <a:rPr lang="nl-NL" sz="2100" b="1" i="1" dirty="0"/>
              <a:t>wat je niet weet of kent</a:t>
            </a:r>
            <a:r>
              <a:rPr lang="nl-NL" sz="2100" dirty="0"/>
              <a:t>. Scouting op de computer (want dat is i-Scouting) is </a:t>
            </a:r>
            <a:r>
              <a:rPr lang="nl-NL" sz="2100" b="1" u="sng" dirty="0"/>
              <a:t>van start gegaan</a:t>
            </a:r>
            <a:r>
              <a:rPr lang="nl-NL" sz="2100" dirty="0"/>
              <a:t> in maart van dit jaar. Van start gaan betekent </a:t>
            </a:r>
            <a:r>
              <a:rPr lang="nl-NL" sz="2100" b="1" i="1" dirty="0"/>
              <a:t>beginnen</a:t>
            </a:r>
            <a:r>
              <a:rPr lang="nl-NL" sz="2100" dirty="0"/>
              <a:t>. In maart kon de gewone Scouting niet meer doorgaan door de corona-maatregelen. Bij i-Scouting werden </a:t>
            </a:r>
            <a:r>
              <a:rPr lang="nl-NL" sz="2100" b="1" u="sng" dirty="0"/>
              <a:t>vooral</a:t>
            </a:r>
            <a:r>
              <a:rPr lang="nl-NL" sz="2100" b="1" i="1" dirty="0"/>
              <a:t>, in de eerste plaats, het meest</a:t>
            </a:r>
            <a:r>
              <a:rPr lang="nl-NL" sz="2100" i="1" dirty="0"/>
              <a:t> </a:t>
            </a:r>
            <a:r>
              <a:rPr lang="nl-NL" sz="2100" dirty="0"/>
              <a:t>op de zaterdag allerlei puzzels en opdrachten online gezet. De leden van de Scouting konden deze opdrachten dan thuis uitvoeren of oplossen en terugsturen. </a:t>
            </a:r>
            <a:r>
              <a:rPr lang="nl-NL" sz="2100" b="1" u="sng" dirty="0"/>
              <a:t>Een jury </a:t>
            </a:r>
            <a:r>
              <a:rPr lang="nl-NL" sz="2100" dirty="0"/>
              <a:t>beoordeelde de antwoorden. De jury is </a:t>
            </a:r>
            <a:r>
              <a:rPr lang="nl-NL" sz="2100" b="1" i="1" dirty="0"/>
              <a:t>een groep mensen die bij een wedstrijd de winnaar kiest</a:t>
            </a:r>
            <a:r>
              <a:rPr lang="nl-NL" sz="2100" dirty="0"/>
              <a:t>. De winnaars konden natuurlijk een prijs winnen. </a:t>
            </a:r>
            <a:r>
              <a:rPr lang="nl-NL" sz="2100" b="1" u="sng" dirty="0"/>
              <a:t>Het geschenk</a:t>
            </a:r>
            <a:r>
              <a:rPr lang="nl-NL" sz="2100" dirty="0"/>
              <a:t>, </a:t>
            </a:r>
            <a:r>
              <a:rPr lang="nl-NL" sz="2100" b="1" i="1" dirty="0"/>
              <a:t>het cadeau </a:t>
            </a:r>
            <a:r>
              <a:rPr lang="nl-NL" sz="2100" dirty="0"/>
              <a:t>kon dan online uitgezocht worden. Vanaf mei bestaat de i-Scouting niet meer. De Scouting-avonturen op de computer zijn nu weer afgelopen. </a:t>
            </a:r>
            <a:br>
              <a:rPr lang="nl-NL" sz="2100" dirty="0"/>
            </a:br>
            <a:r>
              <a:rPr lang="nl-NL" sz="2100" dirty="0"/>
              <a:t>Wie van jullie is eigenlijk lid van de Scouting?</a:t>
            </a:r>
            <a:endParaRPr lang="nl-NL" sz="2100" b="1" u="sng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3148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geschenk</a:t>
            </a:r>
          </a:p>
        </p:txBody>
      </p:sp>
      <p:pic>
        <p:nvPicPr>
          <p:cNvPr id="5122" name="Picture 2" descr="C:\Users\vrielinf\Downloads\shutterstock_533449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257366" cy="41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8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onbekend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bekend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56792"/>
            <a:ext cx="40729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wat je niet weet of kent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I-Scouting is bij de meeste mensen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onbekend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wat je weet of kent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Scouting is bij veel kinderen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bekend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708920"/>
            <a:ext cx="3424884" cy="224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vrielinf\Downloads\shutterstock_7933098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178" y="2714253"/>
            <a:ext cx="3361636" cy="22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0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vooral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minst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56792"/>
            <a:ext cx="40729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in de eerste plaats, het meest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zaterdag werden de puzzels online gezet.</a:t>
            </a: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56792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de laatste plaats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endParaRPr lang="nl-NL" sz="20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puzzels werden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minst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op maandag geplaatst.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2643179"/>
            <a:ext cx="3366662" cy="2190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926" y="2643179"/>
            <a:ext cx="3359913" cy="2185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al 7"/>
          <p:cNvSpPr/>
          <p:nvPr/>
        </p:nvSpPr>
        <p:spPr>
          <a:xfrm>
            <a:off x="2771801" y="2701007"/>
            <a:ext cx="1152128" cy="2240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59670"/>
            <a:ext cx="795533" cy="174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8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04663"/>
            <a:ext cx="4275584" cy="9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start gaan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4662"/>
            <a:ext cx="4788025" cy="9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beëindigen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beginnen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maart is de i-Scouting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start gegaan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stoppen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mei is de i-Scouting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beëindigd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44" y="2144137"/>
            <a:ext cx="2271379" cy="154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277" y="3518900"/>
            <a:ext cx="2561793" cy="175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112" y="2169483"/>
            <a:ext cx="2506716" cy="17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5436096" y="2420888"/>
            <a:ext cx="792088" cy="216024"/>
          </a:xfrm>
          <a:prstGeom prst="rect">
            <a:avLst/>
          </a:prstGeom>
          <a:solidFill>
            <a:srgbClr val="F4FAF4"/>
          </a:solidFill>
          <a:ln>
            <a:solidFill>
              <a:srgbClr val="F4FA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5436096" y="2420888"/>
            <a:ext cx="104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MEI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798" y="3789040"/>
            <a:ext cx="2033887" cy="13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478711" y="3789040"/>
            <a:ext cx="2485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rgbClr val="FF0000"/>
                </a:solidFill>
              </a:rPr>
              <a:t>   X</a:t>
            </a:r>
          </a:p>
        </p:txBody>
      </p:sp>
    </p:spTree>
    <p:extLst>
      <p:ext uri="{BB962C8B-B14F-4D97-AF65-F5344CB8AC3E}">
        <p14:creationId xmlns:p14="http://schemas.microsoft.com/office/powerpoint/2010/main" val="300641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55" y="157389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979712" y="476672"/>
            <a:ext cx="4121369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810336" y="404664"/>
            <a:ext cx="450583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geschenk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9512" y="3861049"/>
            <a:ext cx="266429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79512" y="3861049"/>
            <a:ext cx="2736304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het boeket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03985" y="3861048"/>
            <a:ext cx="2819400" cy="6829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61968" y="3861986"/>
            <a:ext cx="293416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tekening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5796136" y="3861048"/>
            <a:ext cx="2916342" cy="682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580112" y="3861049"/>
            <a:ext cx="3327518" cy="62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cadeaubon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5" y="491187"/>
            <a:ext cx="2216274" cy="99564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316167" y="491187"/>
            <a:ext cx="2216273" cy="9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cadeau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81" y="4575825"/>
            <a:ext cx="2238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056" y="4609950"/>
            <a:ext cx="2580525" cy="14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413" y="4639416"/>
            <a:ext cx="2448272" cy="140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6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539552" y="476672"/>
            <a:ext cx="5561529" cy="151216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683568" y="404664"/>
            <a:ext cx="532859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een avontuur beleven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264213"/>
            <a:ext cx="2715018" cy="12809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03130" y="3264213"/>
            <a:ext cx="2728710" cy="13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berg beklimmen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264213"/>
            <a:ext cx="2426101" cy="1280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264213"/>
            <a:ext cx="2527066" cy="13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bungee </a:t>
            </a:r>
            <a:r>
              <a:rPr lang="nl-NL" sz="3600" b="1" dirty="0" err="1">
                <a:latin typeface="Century Gothic" panose="020B0502020202020204" pitchFamily="34" charset="0"/>
                <a:ea typeface="Calibri"/>
                <a:cs typeface="Times New Roman"/>
              </a:rPr>
              <a:t>jumpen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err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hiken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spannends meemaken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079" y="4666016"/>
            <a:ext cx="2597453" cy="173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vrielinf\Downloads\shutterstock_11429442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995" y="4671696"/>
            <a:ext cx="2366196" cy="17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82" y="4649992"/>
            <a:ext cx="2329950" cy="179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2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0" y="0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635896" y="1614580"/>
            <a:ext cx="2066106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13" idx="2"/>
          </p:cNvCxnSpPr>
          <p:nvPr/>
        </p:nvCxnSpPr>
        <p:spPr>
          <a:xfrm flipH="1">
            <a:off x="5658601" y="1108138"/>
            <a:ext cx="129903" cy="5064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980331" y="3917899"/>
            <a:ext cx="255210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702001" y="3899294"/>
            <a:ext cx="310324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prijs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379180" y="501227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484348" y="501227"/>
            <a:ext cx="272334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publiek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11560" y="3974217"/>
            <a:ext cx="363091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09033" y="3989640"/>
            <a:ext cx="363091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kandidaat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282598" y="2318711"/>
            <a:ext cx="5529762" cy="103429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282598" y="2322695"/>
            <a:ext cx="5529762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groep mensen die bij een wedstrijd de winnaar kiest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284" y="332656"/>
            <a:ext cx="3103668" cy="9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362" y="2322694"/>
            <a:ext cx="1735270" cy="137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vrielinf\Downloads\shutterstock_47299606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105" y="4606462"/>
            <a:ext cx="2294985" cy="13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577" y="4606463"/>
            <a:ext cx="1233469" cy="124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/>
          <p:nvPr/>
        </p:nvSpPr>
        <p:spPr>
          <a:xfrm>
            <a:off x="3203848" y="1670312"/>
            <a:ext cx="297295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jury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33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6139820-A494-47BC-A2D9-1B0293EA53AC}"/>
              </a:ext>
            </a:extLst>
          </p:cNvPr>
          <p:cNvSpPr txBox="1"/>
          <p:nvPr/>
        </p:nvSpPr>
        <p:spPr>
          <a:xfrm>
            <a:off x="-10427" y="-100"/>
            <a:ext cx="914406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tenminste </a:t>
            </a:r>
            <a:r>
              <a:rPr lang="nl-NL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niet minder dan</a:t>
            </a:r>
          </a:p>
          <a:p>
            <a:pPr lvl="0"/>
            <a:endParaRPr lang="nl-NL" sz="6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r>
              <a:rPr lang="nl-NL" sz="30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Je moet </a:t>
            </a:r>
            <a:r>
              <a:rPr lang="nl-NL" sz="3000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tenminste</a:t>
            </a:r>
            <a:r>
              <a:rPr lang="nl-NL" sz="30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 5 jaar oud zijn om lid te worden van de Scouting.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2204864"/>
            <a:ext cx="5473359" cy="27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0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40 – 29 september 2020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Mariët Bolding-Koster</a:t>
            </a:r>
            <a:b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een avontuur beleven</a:t>
            </a:r>
          </a:p>
        </p:txBody>
      </p:sp>
      <p:pic>
        <p:nvPicPr>
          <p:cNvPr id="7170" name="Picture 2" descr="C:\Users\vrielinf\Downloads\shutterstock_663026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80359"/>
            <a:ext cx="6119650" cy="40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6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tenminste</a:t>
            </a:r>
          </a:p>
        </p:txBody>
      </p:sp>
      <p:pic>
        <p:nvPicPr>
          <p:cNvPr id="3" name="Picture 2" descr="C:\Users\vrielinf\Downloads\shutterstock_1519658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51" y="1566084"/>
            <a:ext cx="864095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04800" y="5301208"/>
            <a:ext cx="865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0,5          1 </a:t>
            </a:r>
            <a:r>
              <a:rPr lang="nl-NL" dirty="0" err="1"/>
              <a:t>jr</a:t>
            </a:r>
            <a:r>
              <a:rPr lang="nl-NL" dirty="0"/>
              <a:t>      3 </a:t>
            </a:r>
            <a:r>
              <a:rPr lang="nl-NL" dirty="0" err="1"/>
              <a:t>jr</a:t>
            </a:r>
            <a:r>
              <a:rPr lang="nl-NL" dirty="0"/>
              <a:t>      5 </a:t>
            </a:r>
            <a:r>
              <a:rPr lang="nl-NL" dirty="0" err="1"/>
              <a:t>jr</a:t>
            </a:r>
            <a:r>
              <a:rPr lang="nl-NL" dirty="0"/>
              <a:t>        8 </a:t>
            </a:r>
            <a:r>
              <a:rPr lang="nl-NL" dirty="0" err="1"/>
              <a:t>jr</a:t>
            </a:r>
            <a:r>
              <a:rPr lang="nl-NL" dirty="0"/>
              <a:t>           18 </a:t>
            </a:r>
            <a:r>
              <a:rPr lang="nl-NL" dirty="0" err="1"/>
              <a:t>jr</a:t>
            </a:r>
            <a:r>
              <a:rPr lang="nl-NL" dirty="0"/>
              <a:t>              35 </a:t>
            </a:r>
            <a:r>
              <a:rPr lang="nl-NL" dirty="0" err="1"/>
              <a:t>jr</a:t>
            </a:r>
            <a:r>
              <a:rPr lang="nl-NL" dirty="0"/>
              <a:t>                50 </a:t>
            </a:r>
            <a:r>
              <a:rPr lang="nl-NL" dirty="0" err="1"/>
              <a:t>jr</a:t>
            </a:r>
            <a:r>
              <a:rPr lang="nl-NL" dirty="0"/>
              <a:t>                  60 </a:t>
            </a:r>
            <a:r>
              <a:rPr lang="nl-NL" dirty="0" err="1"/>
              <a:t>jr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60375" y="4437112"/>
            <a:ext cx="1879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X    </a:t>
            </a:r>
            <a:r>
              <a:rPr lang="nl-NL" sz="4000" dirty="0" err="1">
                <a:solidFill>
                  <a:srgbClr val="FF0000"/>
                </a:solidFill>
              </a:rPr>
              <a:t>X</a:t>
            </a:r>
            <a:r>
              <a:rPr lang="nl-NL" sz="4000" dirty="0">
                <a:solidFill>
                  <a:srgbClr val="FF0000"/>
                </a:solidFill>
              </a:rPr>
              <a:t>   </a:t>
            </a:r>
            <a:r>
              <a:rPr lang="nl-NL" sz="4000" dirty="0" err="1">
                <a:solidFill>
                  <a:srgbClr val="FF0000"/>
                </a:solidFill>
              </a:rPr>
              <a:t>X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PIJL-OMLAAG 9"/>
          <p:cNvSpPr/>
          <p:nvPr/>
        </p:nvSpPr>
        <p:spPr>
          <a:xfrm>
            <a:off x="2555776" y="1781301"/>
            <a:ext cx="216024" cy="1359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40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rielinf\Downloads\shutterstock_99124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722235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4824" y="0"/>
            <a:ext cx="765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i-scouting</a:t>
            </a:r>
          </a:p>
        </p:txBody>
      </p:sp>
      <p:pic>
        <p:nvPicPr>
          <p:cNvPr id="1028" name="Picture 4" descr="C:\Users\vrielinf\Downloads\shutterstock_610773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150362"/>
            <a:ext cx="5263320" cy="319571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5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onbekend</a:t>
            </a:r>
          </a:p>
        </p:txBody>
      </p:sp>
      <p:pic>
        <p:nvPicPr>
          <p:cNvPr id="2050" name="Picture 2" descr="C:\Users\vrielinf\Downloads\shutterstock_109436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01361" cy="40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2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7937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van start gaan</a:t>
            </a:r>
          </a:p>
        </p:txBody>
      </p:sp>
      <p:pic>
        <p:nvPicPr>
          <p:cNvPr id="1027" name="Picture 3" descr="C:\Users\vrielinf\Downloads\shutterstock_15511099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56" y="1883212"/>
            <a:ext cx="4235204" cy="2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60" y="3567447"/>
            <a:ext cx="4352038" cy="297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187624" y="2204864"/>
            <a:ext cx="720080" cy="216024"/>
          </a:xfrm>
          <a:prstGeom prst="rect">
            <a:avLst/>
          </a:prstGeom>
          <a:solidFill>
            <a:srgbClr val="F4FAF4"/>
          </a:solidFill>
          <a:ln>
            <a:solidFill>
              <a:srgbClr val="F4FA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259632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MAART</a:t>
            </a:r>
          </a:p>
        </p:txBody>
      </p:sp>
    </p:spTree>
    <p:extLst>
      <p:ext uri="{BB962C8B-B14F-4D97-AF65-F5344CB8AC3E}">
        <p14:creationId xmlns:p14="http://schemas.microsoft.com/office/powerpoint/2010/main" val="218349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vooral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66915"/>
            <a:ext cx="8246248" cy="52760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7321" l="9910" r="95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443" y="2691289"/>
            <a:ext cx="105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9" b="94643" l="3604" r="91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819" y="4350602"/>
            <a:ext cx="105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817" y="3509411"/>
            <a:ext cx="1152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92188" l="2479" r="94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041" y="4310113"/>
            <a:ext cx="1152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750" l="3306" r="97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67489"/>
            <a:ext cx="1152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3248748"/>
            <a:ext cx="11525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816" y="4919713"/>
            <a:ext cx="11525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831" y="5406089"/>
            <a:ext cx="11525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al 2"/>
          <p:cNvSpPr/>
          <p:nvPr/>
        </p:nvSpPr>
        <p:spPr>
          <a:xfrm>
            <a:off x="6330482" y="2163692"/>
            <a:ext cx="1955997" cy="4608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00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jury</a:t>
            </a:r>
          </a:p>
        </p:txBody>
      </p:sp>
      <p:pic>
        <p:nvPicPr>
          <p:cNvPr id="4098" name="Picture 2" descr="C:\Users\vrielinf\Downloads\shutterstock_1323447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904" y="1772816"/>
            <a:ext cx="6294447" cy="42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926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24316</TotalTime>
  <Words>148</Words>
  <Application>Microsoft Office PowerPoint</Application>
  <PresentationFormat>Diavoorstelling (4:3)</PresentationFormat>
  <Paragraphs>162</Paragraphs>
  <Slides>18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Mandy Routledge</cp:lastModifiedBy>
  <cp:revision>4556</cp:revision>
  <cp:lastPrinted>2020-09-14T11:15:22Z</cp:lastPrinted>
  <dcterms:created xsi:type="dcterms:W3CDTF">2014-06-10T08:03:16Z</dcterms:created>
  <dcterms:modified xsi:type="dcterms:W3CDTF">2020-09-29T09:58:07Z</dcterms:modified>
</cp:coreProperties>
</file>