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931" r:id="rId2"/>
    <p:sldId id="548" r:id="rId3"/>
    <p:sldId id="1179" r:id="rId4"/>
    <p:sldId id="1178" r:id="rId5"/>
    <p:sldId id="1182" r:id="rId6"/>
    <p:sldId id="1181" r:id="rId7"/>
    <p:sldId id="1117" r:id="rId8"/>
    <p:sldId id="1175" r:id="rId9"/>
    <p:sldId id="1176" r:id="rId10"/>
    <p:sldId id="1180" r:id="rId11"/>
    <p:sldId id="1106" r:id="rId12"/>
    <p:sldId id="1177" r:id="rId13"/>
    <p:sldId id="934" r:id="rId14"/>
    <p:sldId id="1186" r:id="rId15"/>
    <p:sldId id="1187" r:id="rId16"/>
    <p:sldId id="1188" r:id="rId17"/>
    <p:sldId id="264" r:id="rId18"/>
    <p:sldId id="265" r:id="rId19"/>
    <p:sldId id="1190" r:id="rId20"/>
    <p:sldId id="1074" r:id="rId21"/>
    <p:sldId id="1189" r:id="rId22"/>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931"/>
            <p14:sldId id="548"/>
            <p14:sldId id="1179"/>
            <p14:sldId id="1178"/>
            <p14:sldId id="1182"/>
            <p14:sldId id="1181"/>
            <p14:sldId id="1117"/>
            <p14:sldId id="1175"/>
            <p14:sldId id="1176"/>
            <p14:sldId id="1180"/>
            <p14:sldId id="1106"/>
            <p14:sldId id="1177"/>
            <p14:sldId id="934"/>
            <p14:sldId id="1186"/>
            <p14:sldId id="1187"/>
            <p14:sldId id="1188"/>
            <p14:sldId id="264"/>
            <p14:sldId id="265"/>
            <p14:sldId id="1190"/>
            <p14:sldId id="1074"/>
            <p14:sldId id="1189"/>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AF4"/>
    <a:srgbClr val="DBEDDB"/>
    <a:srgbClr val="EEF6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9044" autoAdjust="0"/>
    <p:restoredTop sz="89474" autoAdjust="0"/>
  </p:normalViewPr>
  <p:slideViewPr>
    <p:cSldViewPr>
      <p:cViewPr varScale="1">
        <p:scale>
          <a:sx n="66" d="100"/>
          <a:sy n="66" d="100"/>
        </p:scale>
        <p:origin x="-1272" y="-18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22-9-2020</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22-9-2020</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indent="0">
              <a:buNone/>
            </a:pPr>
            <a:r>
              <a:rPr lang="nl-NL" sz="1400" dirty="0"/>
              <a:t>populair =iets wat veel mensen leuk vinden</a:t>
            </a:r>
          </a:p>
          <a:p>
            <a:pPr marL="0" indent="0">
              <a:buNone/>
            </a:pPr>
            <a:r>
              <a:rPr lang="nl-NL" sz="1400" dirty="0"/>
              <a:t>mollig = zacht door wat vet, maar niet echt dik</a:t>
            </a:r>
          </a:p>
          <a:p>
            <a:pPr marL="0" indent="0">
              <a:buNone/>
            </a:pPr>
            <a:r>
              <a:rPr lang="nl-NL" sz="1400" dirty="0"/>
              <a:t>prijzen = zeggen dat iets of iemand heel goed is</a:t>
            </a:r>
          </a:p>
          <a:p>
            <a:pPr marL="0" indent="0">
              <a:buNone/>
            </a:pPr>
            <a:r>
              <a:rPr lang="nl-NL" sz="1400" dirty="0"/>
              <a:t>de mascotte = het gelukspoppetje</a:t>
            </a:r>
          </a:p>
          <a:p>
            <a:pPr marL="0" indent="0">
              <a:buNone/>
            </a:pPr>
            <a:r>
              <a:rPr lang="nl-NL" sz="1400" dirty="0"/>
              <a:t>de hoofdrol spelen in = de belangrijkste persoon zijn, bijvoorbeeld in een boek, film toneelstuk of game</a:t>
            </a:r>
          </a:p>
          <a:p>
            <a:pPr marL="0" indent="0">
              <a:buNone/>
            </a:pPr>
            <a:r>
              <a:rPr lang="nl-NL" sz="1400" dirty="0"/>
              <a:t>de hindernis = iets wat ervoor zorgt dat je niet zomaar verder kunt</a:t>
            </a:r>
          </a:p>
          <a:p>
            <a:pPr marL="0" indent="0">
              <a:buNone/>
            </a:pPr>
            <a:r>
              <a:rPr lang="nl-NL" sz="1400" dirty="0"/>
              <a:t>het plateau = de verhoging</a:t>
            </a:r>
          </a:p>
          <a:p>
            <a:pPr marL="0" indent="0">
              <a:buNone/>
            </a:pPr>
            <a:r>
              <a:rPr lang="nl-NL" sz="1400" dirty="0"/>
              <a:t>koddig = gek en grappig</a:t>
            </a:r>
          </a:p>
          <a:p>
            <a:pPr marL="0" indent="0">
              <a:buNone/>
            </a:pPr>
            <a:r>
              <a:rPr lang="nl-NL" sz="1400" dirty="0"/>
              <a:t>de editie = de versie</a:t>
            </a:r>
          </a:p>
          <a:p>
            <a:pPr marL="0" indent="0">
              <a:buNone/>
            </a:pPr>
            <a:r>
              <a:rPr lang="nl-NL" sz="1400" dirty="0"/>
              <a:t>klassiek = van vroeger</a:t>
            </a:r>
            <a:endParaRPr lang="nl-NL" sz="1300"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1192944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4198795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2239519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20</a:t>
            </a:fld>
            <a:endParaRPr lang="nl-NL" dirty="0"/>
          </a:p>
        </p:txBody>
      </p:sp>
    </p:spTree>
    <p:extLst>
      <p:ext uri="{BB962C8B-B14F-4D97-AF65-F5344CB8AC3E}">
        <p14:creationId xmlns:p14="http://schemas.microsoft.com/office/powerpoint/2010/main" val="3264960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21</a:t>
            </a:fld>
            <a:endParaRPr lang="nl-NL" dirty="0"/>
          </a:p>
        </p:txBody>
      </p:sp>
    </p:spTree>
    <p:extLst>
      <p:ext uri="{BB962C8B-B14F-4D97-AF65-F5344CB8AC3E}">
        <p14:creationId xmlns:p14="http://schemas.microsoft.com/office/powerpoint/2010/main" val="3455134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905021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967974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1390804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1211457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1646315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2236896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4225555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22-9-2020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22-9-2020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22-9-2020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22-9-2020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22-9-2020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22-9-2020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22-9-2020</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22-9-2020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22-9-2020</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22-9-2020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22-9-2020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22-9-2020</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0SfAfxe2780"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a:buNone/>
            </a:pPr>
            <a:r>
              <a:rPr lang="nl-NL" sz="2100" u="sng" dirty="0" err="1"/>
              <a:t>Semantisatieverhaal</a:t>
            </a:r>
            <a:r>
              <a:rPr lang="nl-NL" sz="2100" u="sng" dirty="0"/>
              <a:t>:</a:t>
            </a:r>
            <a:br>
              <a:rPr lang="nl-NL" sz="2100" u="sng" dirty="0"/>
            </a:br>
            <a:r>
              <a:rPr lang="nl-NL" sz="2000" dirty="0"/>
              <a:t>Paalzitten. Dat is een sport waarbij mensen zo lang mogelijk op </a:t>
            </a:r>
            <a:r>
              <a:rPr lang="nl-NL" sz="2000" b="1" u="sng" dirty="0"/>
              <a:t>een plateau</a:t>
            </a:r>
            <a:r>
              <a:rPr lang="nl-NL" sz="2000" dirty="0"/>
              <a:t> boven het water moeten blijven zitten. Een plateau is </a:t>
            </a:r>
            <a:r>
              <a:rPr lang="nl-NL" sz="2000" b="1" i="1" dirty="0"/>
              <a:t>de verhoging</a:t>
            </a:r>
            <a:r>
              <a:rPr lang="nl-NL" sz="2000" dirty="0"/>
              <a:t>. </a:t>
            </a:r>
            <a:r>
              <a:rPr lang="nl-NL" sz="2000" b="1" u="sng" dirty="0"/>
              <a:t>Klik</a:t>
            </a:r>
            <a:r>
              <a:rPr lang="nl-NL" sz="2000" dirty="0"/>
              <a:t> op de link voor een filmpje. De mensen hebben een plateau om op te zitten en een voetensteun. Om op het plateau te komen moet je eerst in een boot en dan op de paal klimmen. Best lastig, het lijkt wel een </a:t>
            </a:r>
            <a:r>
              <a:rPr lang="nl-NL" sz="2000" b="1" u="sng" dirty="0"/>
              <a:t>hindernis</a:t>
            </a:r>
            <a:r>
              <a:rPr lang="nl-NL" sz="2000" dirty="0"/>
              <a:t>. De hindernis is </a:t>
            </a:r>
            <a:r>
              <a:rPr lang="nl-NL" sz="2000" b="1" i="1" dirty="0"/>
              <a:t>iets wat ervoor zorgt dat je niet zomaar verder kunt</a:t>
            </a:r>
            <a:r>
              <a:rPr lang="nl-NL" sz="2000" dirty="0"/>
              <a:t>. De sport is lang geleden ontdekt. Het is een </a:t>
            </a:r>
            <a:r>
              <a:rPr lang="nl-NL" sz="2000" b="1" u="sng" dirty="0"/>
              <a:t>klassieke</a:t>
            </a:r>
            <a:r>
              <a:rPr lang="nl-NL" sz="2000" dirty="0"/>
              <a:t> sport. Klassiek betekent </a:t>
            </a:r>
            <a:r>
              <a:rPr lang="nl-NL" sz="2000" b="1" i="1" dirty="0"/>
              <a:t>van vroeger</a:t>
            </a:r>
            <a:r>
              <a:rPr lang="nl-NL" sz="2000" dirty="0"/>
              <a:t>. In sommige dorpen wordt elk jaar een paalzitwedstrijd gehouden. Er zijn soms wel meer dan 45 </a:t>
            </a:r>
            <a:r>
              <a:rPr lang="nl-NL" sz="2000" b="1" u="sng" dirty="0"/>
              <a:t>edities</a:t>
            </a:r>
            <a:r>
              <a:rPr lang="nl-NL" sz="2000" dirty="0"/>
              <a:t> geweest. De editie is </a:t>
            </a:r>
            <a:r>
              <a:rPr lang="nl-NL" sz="2000" b="1" i="1" dirty="0"/>
              <a:t>de versie</a:t>
            </a:r>
            <a:r>
              <a:rPr lang="nl-NL" sz="2000" dirty="0"/>
              <a:t>. Kun je nagaan, 45 edities, 45 versies, dat betekent meer dan 45 jaar paalzitten! In die dorpen is paalzitten heel </a:t>
            </a:r>
            <a:r>
              <a:rPr lang="nl-NL" sz="2000" b="1" u="sng" dirty="0"/>
              <a:t>populair</a:t>
            </a:r>
            <a:r>
              <a:rPr lang="nl-NL" sz="2000" dirty="0"/>
              <a:t>, </a:t>
            </a:r>
            <a:r>
              <a:rPr lang="nl-NL" sz="2000" b="1" i="1" dirty="0"/>
              <a:t>iets wat veel mensen leuk vinden</a:t>
            </a:r>
            <a:r>
              <a:rPr lang="nl-NL" sz="2000" dirty="0"/>
              <a:t>. Eigenlijk kan iedereen aan de sport meedoen. Dik, dun of </a:t>
            </a:r>
            <a:r>
              <a:rPr lang="nl-NL" sz="2000" b="1" u="sng" dirty="0"/>
              <a:t>mollig</a:t>
            </a:r>
            <a:r>
              <a:rPr lang="nl-NL" sz="2000" dirty="0"/>
              <a:t>, het maakt niet uit. Mollig betekent </a:t>
            </a:r>
            <a:r>
              <a:rPr lang="nl-NL" sz="2000" b="1" i="1" dirty="0"/>
              <a:t>zacht door wat vet, maar niet echt dik</a:t>
            </a:r>
            <a:r>
              <a:rPr lang="nl-NL" sz="2000" dirty="0"/>
              <a:t>. Als iemand het record paalzitten verbreekt wordt deze enorm </a:t>
            </a:r>
            <a:r>
              <a:rPr lang="nl-NL" sz="2000" b="1" u="sng" dirty="0"/>
              <a:t>geprezen</a:t>
            </a:r>
            <a:r>
              <a:rPr lang="nl-NL" sz="2000" dirty="0"/>
              <a:t>. Prijzen betekent </a:t>
            </a:r>
            <a:r>
              <a:rPr lang="nl-NL" sz="2000" b="1" i="1" dirty="0"/>
              <a:t>zeggen dat iets of iemand heel goed is</a:t>
            </a:r>
            <a:r>
              <a:rPr lang="nl-NL" sz="2000" dirty="0"/>
              <a:t>. Het is natuurlijk hartstikke knap als je dat paalzitten bijvoorbeeld 52 uur kan volhouden. Zonder te </a:t>
            </a:r>
            <a:r>
              <a:rPr lang="nl-NL" sz="2000" dirty="0" smtClean="0"/>
              <a:t>slapen! Het </a:t>
            </a:r>
            <a:r>
              <a:rPr lang="nl-NL" sz="2000" dirty="0" smtClean="0"/>
              <a:t>ziet er wel gek uit toch? Al die mensen op een paal? </a:t>
            </a:r>
            <a:r>
              <a:rPr lang="nl-NL" sz="2000" dirty="0" smtClean="0"/>
              <a:t>Ik vind het er </a:t>
            </a:r>
            <a:r>
              <a:rPr lang="nl-NL" sz="2000" b="1" u="sng" dirty="0" smtClean="0"/>
              <a:t>koddig</a:t>
            </a:r>
            <a:r>
              <a:rPr lang="nl-NL" sz="2000" dirty="0" smtClean="0"/>
              <a:t> uitzien. </a:t>
            </a:r>
            <a:r>
              <a:rPr lang="nl-NL" sz="2000" dirty="0"/>
              <a:t>Koddig betekent </a:t>
            </a:r>
            <a:r>
              <a:rPr lang="nl-NL" sz="2000" b="1" i="1" dirty="0"/>
              <a:t>gek en grappig</a:t>
            </a:r>
            <a:r>
              <a:rPr lang="nl-NL" sz="2000" dirty="0"/>
              <a:t>. Misschien hebben sommige </a:t>
            </a:r>
            <a:r>
              <a:rPr lang="nl-NL" sz="2000" dirty="0" err="1"/>
              <a:t>paalzitters</a:t>
            </a:r>
            <a:r>
              <a:rPr lang="nl-NL" sz="2000" dirty="0"/>
              <a:t> wel </a:t>
            </a:r>
            <a:r>
              <a:rPr lang="nl-NL" sz="2000" b="1" u="sng" dirty="0"/>
              <a:t>een mascotte</a:t>
            </a:r>
            <a:r>
              <a:rPr lang="nl-NL" sz="2000" dirty="0"/>
              <a:t> mee. De mascotte is </a:t>
            </a:r>
            <a:r>
              <a:rPr lang="nl-NL" sz="2000" b="1" i="1" dirty="0"/>
              <a:t>het gelukspoppetje</a:t>
            </a:r>
            <a:r>
              <a:rPr lang="nl-NL" sz="2000" dirty="0"/>
              <a:t>. Wisten jullie dat er zelfs een film is gemaakt over het paalzitten? De Sportman van De Eeuw heet die film. Taeke </a:t>
            </a:r>
            <a:r>
              <a:rPr lang="nl-NL" sz="2000" b="1" u="sng" dirty="0"/>
              <a:t>speelt de hoofdrol in</a:t>
            </a:r>
            <a:r>
              <a:rPr lang="nl-NL" sz="2000" dirty="0"/>
              <a:t> die film. De hoofdrol spelen betekent </a:t>
            </a:r>
            <a:r>
              <a:rPr lang="nl-NL" sz="2000" b="1" i="1" dirty="0"/>
              <a:t>de belangrijkste persoon zijn, bijvoorbeeld in een boek, film, toneelstuk of game</a:t>
            </a:r>
            <a:r>
              <a:rPr lang="nl-NL" sz="2000" dirty="0"/>
              <a:t>. Lijkt paalzitten jullie een leuke sport?</a:t>
            </a:r>
          </a:p>
        </p:txBody>
      </p:sp>
    </p:spTree>
    <p:extLst>
      <p:ext uri="{BB962C8B-B14F-4D97-AF65-F5344CB8AC3E}">
        <p14:creationId xmlns:p14="http://schemas.microsoft.com/office/powerpoint/2010/main" val="3131484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koddig</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545" y="2966656"/>
            <a:ext cx="8854784" cy="3857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Afbeelding 7">
            <a:extLst>
              <a:ext uri="{FF2B5EF4-FFF2-40B4-BE49-F238E27FC236}">
                <a16:creationId xmlns:a16="http://schemas.microsoft.com/office/drawing/2014/main" xmlns="" id="{0B2AC514-BBFC-403A-B324-756C9C3D823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142186" y="1349253"/>
            <a:ext cx="6749143" cy="2177143"/>
          </a:xfrm>
          <a:prstGeom prst="rect">
            <a:avLst/>
          </a:prstGeom>
        </p:spPr>
      </p:pic>
    </p:spTree>
    <p:extLst>
      <p:ext uri="{BB962C8B-B14F-4D97-AF65-F5344CB8AC3E}">
        <p14:creationId xmlns:p14="http://schemas.microsoft.com/office/powerpoint/2010/main" val="3137599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de mascotte</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5122" name="Picture 2" descr="C:\Users\Kosterm\Downloads\shutterstock_5245564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99592" y="1628800"/>
            <a:ext cx="3275271" cy="4276352"/>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Kosterm\Downloads\shutterstock_155559591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04048" y="1878649"/>
            <a:ext cx="3096344" cy="360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594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2554545"/>
          </a:xfrm>
          <a:prstGeom prst="rect">
            <a:avLst/>
          </a:prstGeom>
          <a:noFill/>
        </p:spPr>
        <p:txBody>
          <a:bodyPr wrap="square" rtlCol="0">
            <a:spAutoFit/>
          </a:bodyPr>
          <a:lstStyle/>
          <a:p>
            <a:r>
              <a:rPr lang="nl-NL" sz="8000" b="1" u="sng" dirty="0">
                <a:latin typeface="Century Gothic" panose="020B0502020202020204" pitchFamily="34" charset="0"/>
              </a:rPr>
              <a:t>de hoofdrol spelen in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3" name="Afbeelding 2">
            <a:extLst>
              <a:ext uri="{FF2B5EF4-FFF2-40B4-BE49-F238E27FC236}">
                <a16:creationId xmlns:a16="http://schemas.microsoft.com/office/drawing/2014/main" xmlns="" id="{6AB2C5D4-0428-4AA6-98FD-9B83A45536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12810" y="1636705"/>
            <a:ext cx="4021477" cy="5217739"/>
          </a:xfrm>
          <a:prstGeom prst="rect">
            <a:avLst/>
          </a:prstGeom>
        </p:spPr>
      </p:pic>
    </p:spTree>
    <p:extLst>
      <p:ext uri="{BB962C8B-B14F-4D97-AF65-F5344CB8AC3E}">
        <p14:creationId xmlns:p14="http://schemas.microsoft.com/office/powerpoint/2010/main" val="2953201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populair</a:t>
            </a:r>
            <a:endParaRPr lang="nl-NL" sz="60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impopulair</a:t>
            </a:r>
            <a:endParaRPr lang="nl-NL" sz="6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iets wat veel mensen leuk vinden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In die dorpen is paalzitten heel </a:t>
            </a:r>
            <a:r>
              <a:rPr lang="nl-NL" sz="2400" i="1" u="sng" dirty="0">
                <a:solidFill>
                  <a:srgbClr val="387038"/>
                </a:solidFill>
                <a:latin typeface="Century Gothic" panose="020B0502020202020204" pitchFamily="34" charset="0"/>
                <a:ea typeface="Calibri"/>
                <a:cs typeface="Times New Roman"/>
              </a:rPr>
              <a:t>populair</a:t>
            </a:r>
            <a:r>
              <a:rPr lang="nl-NL" sz="2400" i="1" dirty="0">
                <a:solidFill>
                  <a:srgbClr val="387038"/>
                </a:solidFill>
                <a:effectLst/>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niet geliefd</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smtClean="0">
                <a:solidFill>
                  <a:srgbClr val="387038"/>
                </a:solidFill>
                <a:latin typeface="Century Gothic" panose="020B0502020202020204" pitchFamily="34" charset="0"/>
                <a:ea typeface="Calibri"/>
                <a:cs typeface="Times New Roman"/>
              </a:rPr>
              <a:t>Afdrogen </a:t>
            </a:r>
            <a:r>
              <a:rPr lang="nl-NL" sz="2400" i="1" dirty="0">
                <a:solidFill>
                  <a:srgbClr val="387038"/>
                </a:solidFill>
                <a:latin typeface="Century Gothic" panose="020B0502020202020204" pitchFamily="34" charset="0"/>
                <a:ea typeface="Calibri"/>
                <a:cs typeface="Times New Roman"/>
              </a:rPr>
              <a:t>is zeer </a:t>
            </a:r>
            <a:r>
              <a:rPr lang="nl-NL" sz="2400" i="1" u="sng" dirty="0">
                <a:solidFill>
                  <a:srgbClr val="387038"/>
                </a:solidFill>
                <a:latin typeface="Century Gothic" panose="020B0502020202020204" pitchFamily="34" charset="0"/>
                <a:ea typeface="Calibri"/>
                <a:cs typeface="Times New Roman"/>
              </a:rPr>
              <a:t>impopulair</a:t>
            </a:r>
            <a:r>
              <a:rPr lang="nl-NL" sz="2400" i="1" dirty="0">
                <a:solidFill>
                  <a:srgbClr val="387038"/>
                </a:solidFill>
                <a:latin typeface="Century Gothic" panose="020B0502020202020204" pitchFamily="34" charset="0"/>
                <a:ea typeface="Calibri"/>
                <a:cs typeface="Times New Roman"/>
              </a:rPr>
              <a:t> bij de jongeren.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16" name="Picture 3" descr="C:\Users\routledm\AppData\Local\Microsoft\Windows\Temporary Internet Files\Content.IE5\403SQACL\shutterstock_148002821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32040" y="2937119"/>
            <a:ext cx="3396665" cy="191572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Kosterm\Downloads\shutterstock_84547219.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80312" y="2226625"/>
            <a:ext cx="1453790" cy="1058360"/>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a:extLst>
              <a:ext uri="{FF2B5EF4-FFF2-40B4-BE49-F238E27FC236}">
                <a16:creationId xmlns:a16="http://schemas.microsoft.com/office/drawing/2014/main" xmlns="" id="{45CD2D20-C94B-4519-A3C8-89CF5DCECC0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4132" y="2636912"/>
            <a:ext cx="3279796" cy="2464559"/>
          </a:xfrm>
          <a:prstGeom prst="rect">
            <a:avLst/>
          </a:prstGeom>
        </p:spPr>
      </p:pic>
    </p:spTree>
    <p:extLst>
      <p:ext uri="{BB962C8B-B14F-4D97-AF65-F5344CB8AC3E}">
        <p14:creationId xmlns:p14="http://schemas.microsoft.com/office/powerpoint/2010/main" val="1422673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prijzen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afkraken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zeggen dat iets of iemand heel goed is</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800" dirty="0">
                <a:effectLst/>
                <a:latin typeface="Century Gothic" panose="020B0502020202020204" pitchFamily="34" charset="0"/>
                <a:ea typeface="Calibri"/>
                <a:cs typeface="Times New Roman"/>
              </a:rPr>
              <a:t>   </a:t>
            </a:r>
            <a:r>
              <a:rPr lang="nl-NL" sz="2400" i="1" dirty="0">
                <a:solidFill>
                  <a:srgbClr val="387038"/>
                </a:solidFill>
                <a:latin typeface="Century Gothic" panose="020B0502020202020204" pitchFamily="34" charset="0"/>
                <a:ea typeface="Calibri"/>
                <a:cs typeface="Times New Roman"/>
              </a:rPr>
              <a:t> Als je het record verbreekt word je </a:t>
            </a:r>
            <a:r>
              <a:rPr lang="nl-NL" sz="2400" i="1" u="sng" dirty="0">
                <a:solidFill>
                  <a:srgbClr val="387038"/>
                </a:solidFill>
                <a:latin typeface="Century Gothic" panose="020B0502020202020204" pitchFamily="34" charset="0"/>
                <a:ea typeface="Calibri"/>
                <a:cs typeface="Times New Roman"/>
              </a:rPr>
              <a:t>geprezen</a:t>
            </a:r>
            <a:r>
              <a:rPr lang="nl-NL" sz="24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er heel negatief over spreken of schrijven</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Zijn werk wordt </a:t>
            </a:r>
            <a:r>
              <a:rPr lang="nl-NL" sz="2400" i="1" u="sng" dirty="0">
                <a:solidFill>
                  <a:srgbClr val="387038"/>
                </a:solidFill>
                <a:effectLst/>
                <a:latin typeface="Century Gothic" panose="020B0502020202020204" pitchFamily="34" charset="0"/>
                <a:ea typeface="Calibri"/>
                <a:cs typeface="Times New Roman"/>
              </a:rPr>
              <a:t>afgekraakt</a:t>
            </a:r>
            <a:r>
              <a:rPr lang="nl-NL" sz="2400" i="1" dirty="0">
                <a:solidFill>
                  <a:srgbClr val="387038"/>
                </a:solidFill>
                <a:effectLst/>
                <a:latin typeface="Century Gothic" panose="020B0502020202020204" pitchFamily="34" charset="0"/>
                <a:ea typeface="Calibri"/>
                <a:cs typeface="Times New Roman"/>
              </a:rPr>
              <a:t> door zijn baas.</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8" name="Afbeelding 7">
            <a:extLst>
              <a:ext uri="{FF2B5EF4-FFF2-40B4-BE49-F238E27FC236}">
                <a16:creationId xmlns:a16="http://schemas.microsoft.com/office/drawing/2014/main" xmlns="" id="{E7180E8A-6A68-48E5-8414-A08EFB70D60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0375" y="2636912"/>
            <a:ext cx="3629528" cy="2218464"/>
          </a:xfrm>
          <a:prstGeom prst="rect">
            <a:avLst/>
          </a:prstGeom>
        </p:spPr>
      </p:pic>
      <p:pic>
        <p:nvPicPr>
          <p:cNvPr id="10" name="Afbeelding 9" descr="Afbeelding met persoon, person, kostuum, binnen&#10;&#10;Automatisch gegenereerde beschrijving">
            <a:extLst>
              <a:ext uri="{FF2B5EF4-FFF2-40B4-BE49-F238E27FC236}">
                <a16:creationId xmlns:a16="http://schemas.microsoft.com/office/drawing/2014/main" xmlns="" id="{9560B2C1-AEB3-437D-AD3B-A994CF96E9C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80112" y="2666999"/>
            <a:ext cx="1584176" cy="2371521"/>
          </a:xfrm>
          <a:prstGeom prst="rect">
            <a:avLst/>
          </a:prstGeom>
        </p:spPr>
      </p:pic>
    </p:spTree>
    <p:extLst>
      <p:ext uri="{BB962C8B-B14F-4D97-AF65-F5344CB8AC3E}">
        <p14:creationId xmlns:p14="http://schemas.microsoft.com/office/powerpoint/2010/main" val="438965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klassiek</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modern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van vroeger</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endParaRPr lang="nl-NL" sz="2400" i="1" dirty="0" smtClean="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smtClean="0">
                <a:solidFill>
                  <a:srgbClr val="387038"/>
                </a:solidFill>
                <a:latin typeface="Century Gothic" panose="020B0502020202020204" pitchFamily="34" charset="0"/>
                <a:ea typeface="Calibri"/>
                <a:cs typeface="Times New Roman"/>
              </a:rPr>
              <a:t>Paalzitten </a:t>
            </a:r>
            <a:r>
              <a:rPr lang="nl-NL" sz="2400" i="1" dirty="0">
                <a:solidFill>
                  <a:srgbClr val="387038"/>
                </a:solidFill>
                <a:latin typeface="Century Gothic" panose="020B0502020202020204" pitchFamily="34" charset="0"/>
                <a:ea typeface="Calibri"/>
                <a:cs typeface="Times New Roman"/>
              </a:rPr>
              <a:t>is een </a:t>
            </a:r>
            <a:r>
              <a:rPr lang="nl-NL" sz="2400" i="1" u="sng" dirty="0">
                <a:solidFill>
                  <a:srgbClr val="387038"/>
                </a:solidFill>
                <a:latin typeface="Century Gothic" panose="020B0502020202020204" pitchFamily="34" charset="0"/>
                <a:ea typeface="Calibri"/>
                <a:cs typeface="Times New Roman"/>
              </a:rPr>
              <a:t>klassieke</a:t>
            </a:r>
            <a:r>
              <a:rPr lang="nl-NL" sz="2400" i="1" dirty="0">
                <a:solidFill>
                  <a:srgbClr val="387038"/>
                </a:solidFill>
                <a:latin typeface="Century Gothic" panose="020B0502020202020204" pitchFamily="34" charset="0"/>
                <a:ea typeface="Calibri"/>
                <a:cs typeface="Times New Roman"/>
              </a:rPr>
              <a:t> sport.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wat nu gebruikelijk of in de mode is</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Freerunning is een </a:t>
            </a:r>
            <a:r>
              <a:rPr lang="nl-NL" sz="2400" i="1" u="sng" dirty="0">
                <a:solidFill>
                  <a:srgbClr val="387038"/>
                </a:solidFill>
                <a:latin typeface="Century Gothic" panose="020B0502020202020204" pitchFamily="34" charset="0"/>
                <a:ea typeface="Calibri"/>
                <a:cs typeface="Times New Roman"/>
              </a:rPr>
              <a:t>moderne</a:t>
            </a:r>
            <a:r>
              <a:rPr lang="nl-NL" sz="2400" i="1" dirty="0">
                <a:solidFill>
                  <a:srgbClr val="387038"/>
                </a:solidFill>
                <a:latin typeface="Century Gothic" panose="020B0502020202020204" pitchFamily="34" charset="0"/>
                <a:ea typeface="Calibri"/>
                <a:cs typeface="Times New Roman"/>
              </a:rPr>
              <a:t> sport.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8" name="Afbeelding 7">
            <a:extLst>
              <a:ext uri="{FF2B5EF4-FFF2-40B4-BE49-F238E27FC236}">
                <a16:creationId xmlns:a16="http://schemas.microsoft.com/office/drawing/2014/main" xmlns="" id="{3580B857-B0AC-4B24-8C06-0EB3BBC4E0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5081" y="2492896"/>
            <a:ext cx="3872849" cy="2490635"/>
          </a:xfrm>
          <a:prstGeom prst="rect">
            <a:avLst/>
          </a:prstGeom>
        </p:spPr>
      </p:pic>
      <p:pic>
        <p:nvPicPr>
          <p:cNvPr id="10" name="Afbeelding 9" descr="Afbeelding met buiten, person, springen, rijden&#10;&#10;Automatisch gegenereerde beschrijving">
            <a:extLst>
              <a:ext uri="{FF2B5EF4-FFF2-40B4-BE49-F238E27FC236}">
                <a16:creationId xmlns:a16="http://schemas.microsoft.com/office/drawing/2014/main" xmlns="" id="{093966D0-9C85-4BDF-8976-260CF33B134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9815" r="15784" b="6757"/>
          <a:stretch/>
        </p:blipFill>
        <p:spPr>
          <a:xfrm>
            <a:off x="4913784" y="2632236"/>
            <a:ext cx="3816424" cy="2525486"/>
          </a:xfrm>
          <a:prstGeom prst="rect">
            <a:avLst/>
          </a:prstGeom>
        </p:spPr>
      </p:pic>
    </p:spTree>
    <p:extLst>
      <p:ext uri="{BB962C8B-B14F-4D97-AF65-F5344CB8AC3E}">
        <p14:creationId xmlns:p14="http://schemas.microsoft.com/office/powerpoint/2010/main" val="1103175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86272" y="452778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Century Gothic" panose="020B0502020202020204" pitchFamily="34" charset="0"/>
                <a:ea typeface="Calibri"/>
                <a:cs typeface="Times New Roman"/>
              </a:rPr>
              <a:t>slank</a:t>
            </a:r>
            <a:endParaRPr lang="nl-NL" sz="1100" dirty="0">
              <a:effectLst/>
              <a:latin typeface="Century Gothic" panose="020B0502020202020204" pitchFamily="34" charset="0"/>
              <a:ea typeface="Calibri"/>
              <a:cs typeface="Times New Roman"/>
            </a:endParaRPr>
          </a:p>
        </p:txBody>
      </p:sp>
      <p:sp>
        <p:nvSpPr>
          <p:cNvPr id="9" name="Text Box 14"/>
          <p:cNvSpPr txBox="1"/>
          <p:nvPr/>
        </p:nvSpPr>
        <p:spPr>
          <a:xfrm>
            <a:off x="2966594" y="3898384"/>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effectLst/>
                <a:latin typeface="Century Gothic" panose="020B0502020202020204" pitchFamily="34" charset="0"/>
                <a:ea typeface="Calibri"/>
                <a:cs typeface="Times New Roman"/>
              </a:rPr>
              <a:t>mollig</a:t>
            </a:r>
            <a:endParaRPr lang="nl-NL" sz="1100" dirty="0">
              <a:effectLst/>
              <a:latin typeface="Century Gothic" panose="020B0502020202020204" pitchFamily="34" charset="0"/>
              <a:ea typeface="Calibri"/>
              <a:cs typeface="Times New Roman"/>
            </a:endParaRPr>
          </a:p>
        </p:txBody>
      </p:sp>
      <p:sp>
        <p:nvSpPr>
          <p:cNvPr id="10" name="Text Box 14"/>
          <p:cNvSpPr txBox="1"/>
          <p:nvPr/>
        </p:nvSpPr>
        <p:spPr>
          <a:xfrm>
            <a:off x="5969699" y="341336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effectLst/>
                <a:latin typeface="Century Gothic" panose="020B0502020202020204" pitchFamily="34" charset="0"/>
                <a:ea typeface="Calibri"/>
                <a:cs typeface="Times New Roman"/>
              </a:rPr>
              <a:t>dik</a:t>
            </a:r>
            <a:endParaRPr lang="nl-NL" sz="1100" dirty="0">
              <a:effectLst/>
              <a:latin typeface="Century Gothic" panose="020B0502020202020204" pitchFamily="34" charset="0"/>
              <a:ea typeface="Calibri"/>
              <a:cs typeface="Times New Roman"/>
            </a:endParaRPr>
          </a:p>
        </p:txBody>
      </p:sp>
      <p:sp>
        <p:nvSpPr>
          <p:cNvPr id="11" name="Text Box 14"/>
          <p:cNvSpPr txBox="1"/>
          <p:nvPr/>
        </p:nvSpPr>
        <p:spPr>
          <a:xfrm>
            <a:off x="482880" y="352782"/>
            <a:ext cx="5524344"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latin typeface="Century Gothic" panose="020B0502020202020204" pitchFamily="34" charset="0"/>
                <a:ea typeface="Calibri"/>
                <a:cs typeface="Times New Roman"/>
              </a:rPr>
              <a:t>Dik, dun of </a:t>
            </a:r>
            <a:r>
              <a:rPr lang="nl-NL" sz="2000" i="1" u="sng" dirty="0">
                <a:solidFill>
                  <a:srgbClr val="387038"/>
                </a:solidFill>
                <a:latin typeface="Century Gothic" panose="020B0502020202020204" pitchFamily="34" charset="0"/>
                <a:ea typeface="Calibri"/>
                <a:cs typeface="Times New Roman"/>
              </a:rPr>
              <a:t>mollig</a:t>
            </a:r>
            <a:r>
              <a:rPr lang="nl-NL" sz="2000" i="1" dirty="0">
                <a:solidFill>
                  <a:srgbClr val="387038"/>
                </a:solidFill>
                <a:latin typeface="Century Gothic" panose="020B0502020202020204" pitchFamily="34" charset="0"/>
                <a:ea typeface="Calibri"/>
                <a:cs typeface="Times New Roman"/>
              </a:rPr>
              <a:t>, het maakt niet uit. Iedereen kan meedoen aan </a:t>
            </a:r>
            <a:r>
              <a:rPr lang="nl-NL" sz="2000" i="1" dirty="0" smtClean="0">
                <a:solidFill>
                  <a:srgbClr val="387038"/>
                </a:solidFill>
                <a:latin typeface="Century Gothic" panose="020B0502020202020204" pitchFamily="34" charset="0"/>
                <a:ea typeface="Calibri"/>
                <a:cs typeface="Times New Roman"/>
              </a:rPr>
              <a:t>paalzitten</a:t>
            </a:r>
            <a:r>
              <a:rPr lang="nl-NL" sz="20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152113" y="4833970"/>
            <a:ext cx="4156191" cy="103782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3173545" y="4838991"/>
            <a:ext cx="4248472" cy="103133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zacht door wat vet, maar niet echt dik</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xmlns="" id="{C5DF7E09-FD61-4B8A-B8C6-BA8CD9CCBB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152449" y="1594842"/>
            <a:ext cx="1055187" cy="2959616"/>
          </a:xfrm>
          <a:prstGeom prst="rect">
            <a:avLst/>
          </a:prstGeom>
        </p:spPr>
      </p:pic>
      <p:pic>
        <p:nvPicPr>
          <p:cNvPr id="20" name="Afbeelding 19">
            <a:extLst>
              <a:ext uri="{FF2B5EF4-FFF2-40B4-BE49-F238E27FC236}">
                <a16:creationId xmlns:a16="http://schemas.microsoft.com/office/drawing/2014/main" xmlns="" id="{F24E92B3-CAF6-4B83-9401-BA32964EF03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11792" y="986201"/>
            <a:ext cx="1115008" cy="2959617"/>
          </a:xfrm>
          <a:prstGeom prst="rect">
            <a:avLst/>
          </a:prstGeom>
        </p:spPr>
      </p:pic>
      <p:pic>
        <p:nvPicPr>
          <p:cNvPr id="21" name="Afbeelding 20">
            <a:extLst>
              <a:ext uri="{FF2B5EF4-FFF2-40B4-BE49-F238E27FC236}">
                <a16:creationId xmlns:a16="http://schemas.microsoft.com/office/drawing/2014/main" xmlns="" id="{3A708B68-619F-447A-9823-F733B6EBEE6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32240" y="503991"/>
            <a:ext cx="1224136" cy="2835230"/>
          </a:xfrm>
          <a:prstGeom prst="rect">
            <a:avLst/>
          </a:prstGeom>
        </p:spPr>
      </p:pic>
    </p:spTree>
    <p:extLst>
      <p:ext uri="{BB962C8B-B14F-4D97-AF65-F5344CB8AC3E}">
        <p14:creationId xmlns:p14="http://schemas.microsoft.com/office/powerpoint/2010/main" val="3984373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1014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627784" y="2504861"/>
            <a:ext cx="3364190"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195736" y="2472378"/>
            <a:ext cx="4101173"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b="1" dirty="0">
                <a:latin typeface="Century Gothic" panose="020B0502020202020204" pitchFamily="34" charset="0"/>
                <a:ea typeface="Calibri"/>
                <a:cs typeface="Times New Roman"/>
              </a:rPr>
              <a:t>d</a:t>
            </a:r>
            <a:r>
              <a:rPr lang="nl-NL" sz="4400" b="1" dirty="0">
                <a:effectLst/>
                <a:latin typeface="Century Gothic" panose="020B0502020202020204" pitchFamily="34" charset="0"/>
                <a:ea typeface="Calibri"/>
                <a:cs typeface="Times New Roman"/>
              </a:rPr>
              <a:t>e editie</a:t>
            </a:r>
            <a:endParaRPr lang="nl-NL" sz="105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076056" y="4156807"/>
            <a:ext cx="3672408" cy="124764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968303" y="4149080"/>
            <a:ext cx="3852169" cy="113488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laatste editie van de krant</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201624" y="825813"/>
            <a:ext cx="3394712" cy="118269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296931" y="819113"/>
            <a:ext cx="3443421" cy="128552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45</a:t>
            </a:r>
            <a:r>
              <a:rPr lang="nl-NL" sz="3600" baseline="30000" dirty="0">
                <a:effectLst/>
                <a:latin typeface="Century Gothic" panose="020B0502020202020204" pitchFamily="34" charset="0"/>
                <a:ea typeface="Calibri"/>
                <a:cs typeface="Times New Roman"/>
              </a:rPr>
              <a:t>ste</a:t>
            </a:r>
            <a:r>
              <a:rPr lang="nl-NL" sz="3600" dirty="0">
                <a:effectLst/>
                <a:latin typeface="Century Gothic" panose="020B0502020202020204" pitchFamily="34" charset="0"/>
                <a:ea typeface="Calibri"/>
                <a:cs typeface="Times New Roman"/>
              </a:rPr>
              <a:t> editie paalzitten</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461078" y="3978311"/>
            <a:ext cx="3901364"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395536" y="3949397"/>
            <a:ext cx="4098417"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a:t>
            </a:r>
            <a:r>
              <a:rPr lang="nl-NL" sz="3600" dirty="0" err="1">
                <a:effectLst/>
                <a:latin typeface="Century Gothic" panose="020B0502020202020204" pitchFamily="34" charset="0"/>
                <a:ea typeface="Calibri"/>
                <a:cs typeface="Times New Roman"/>
              </a:rPr>
              <a:t>Fortnite</a:t>
            </a:r>
            <a:r>
              <a:rPr lang="nl-NL" sz="3600" dirty="0">
                <a:latin typeface="Century Gothic" panose="020B0502020202020204" pitchFamily="34" charset="0"/>
                <a:ea typeface="Calibri"/>
                <a:cs typeface="Times New Roman"/>
              </a:rPr>
              <a:t>-editie</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627784" y="3212976"/>
            <a:ext cx="3747739" cy="4963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654451" y="3188321"/>
            <a:ext cx="3721072"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de versie</a:t>
            </a:r>
            <a:endParaRPr lang="nl-NL" sz="1100" dirty="0">
              <a:effectLst/>
              <a:latin typeface="Century Gothic" panose="020B0502020202020204" pitchFamily="34" charset="0"/>
              <a:ea typeface="Calibri"/>
              <a:cs typeface="Times New Roman"/>
            </a:endParaRPr>
          </a:p>
        </p:txBody>
      </p:sp>
      <p:pic>
        <p:nvPicPr>
          <p:cNvPr id="19" name="Picture 2">
            <a:extLst>
              <a:ext uri="{FF2B5EF4-FFF2-40B4-BE49-F238E27FC236}">
                <a16:creationId xmlns:a16="http://schemas.microsoft.com/office/drawing/2014/main" xmlns="" id="{B6FBB1C7-3F82-4032-A8D8-342F66B6873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84472" y="1052736"/>
            <a:ext cx="2288697" cy="996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Afbeelding 1">
            <a:extLst>
              <a:ext uri="{FF2B5EF4-FFF2-40B4-BE49-F238E27FC236}">
                <a16:creationId xmlns:a16="http://schemas.microsoft.com/office/drawing/2014/main" xmlns="" id="{92EF0FF6-ABCA-44DE-8416-24BF0BF5A0F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51575" y="605696"/>
            <a:ext cx="902395" cy="552629"/>
          </a:xfrm>
          <a:prstGeom prst="rect">
            <a:avLst/>
          </a:prstGeom>
        </p:spPr>
      </p:pic>
      <p:pic>
        <p:nvPicPr>
          <p:cNvPr id="3" name="Afbeelding 2">
            <a:extLst>
              <a:ext uri="{FF2B5EF4-FFF2-40B4-BE49-F238E27FC236}">
                <a16:creationId xmlns:a16="http://schemas.microsoft.com/office/drawing/2014/main" xmlns="" id="{514371A2-1F3C-4537-9390-C30EDEC8BB0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80039" y="2722809"/>
            <a:ext cx="1720626" cy="1368965"/>
          </a:xfrm>
          <a:prstGeom prst="rect">
            <a:avLst/>
          </a:prstGeom>
        </p:spPr>
      </p:pic>
      <p:pic>
        <p:nvPicPr>
          <p:cNvPr id="4" name="Afbeelding 3">
            <a:extLst>
              <a:ext uri="{FF2B5EF4-FFF2-40B4-BE49-F238E27FC236}">
                <a16:creationId xmlns:a16="http://schemas.microsoft.com/office/drawing/2014/main" xmlns="" id="{7FC4F88B-9E2F-437F-9DB4-E285A947980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47664" y="4613447"/>
            <a:ext cx="1727504" cy="1247642"/>
          </a:xfrm>
          <a:prstGeom prst="rect">
            <a:avLst/>
          </a:prstGeom>
        </p:spPr>
      </p:pic>
    </p:spTree>
    <p:extLst>
      <p:ext uri="{BB962C8B-B14F-4D97-AF65-F5344CB8AC3E}">
        <p14:creationId xmlns:p14="http://schemas.microsoft.com/office/powerpoint/2010/main" val="4195661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4"/>
          <p:cNvSpPr txBox="1"/>
          <p:nvPr/>
        </p:nvSpPr>
        <p:spPr>
          <a:xfrm>
            <a:off x="2339752" y="2504861"/>
            <a:ext cx="5976664"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1979712" y="2472378"/>
            <a:ext cx="6732240"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b="1" dirty="0">
                <a:latin typeface="Century Gothic" panose="020B0502020202020204" pitchFamily="34" charset="0"/>
                <a:ea typeface="Calibri"/>
                <a:cs typeface="Times New Roman"/>
              </a:rPr>
              <a:t>de hoofdrol spelen in</a:t>
            </a:r>
          </a:p>
        </p:txBody>
      </p:sp>
      <p:cxnSp>
        <p:nvCxnSpPr>
          <p:cNvPr id="8" name="Rechte verbindingslijn 7"/>
          <p:cNvCxnSpPr>
            <a:cxnSpLocks/>
            <a:stCxn id="5" idx="1"/>
          </p:cNvCxnSpPr>
          <p:nvPr/>
        </p:nvCxnSpPr>
        <p:spPr>
          <a:xfrm flipH="1" flipV="1">
            <a:off x="1168352" y="2432853"/>
            <a:ext cx="1171400" cy="426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5408503" y="3212976"/>
            <a:ext cx="437515" cy="12232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Afbeelding 31"/>
          <p:cNvPicPr/>
          <p:nvPr/>
        </p:nvPicPr>
        <p:blipFill>
          <a:blip r:embed="rId2"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627784" y="3212976"/>
            <a:ext cx="5688632" cy="85302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701969" y="3249703"/>
            <a:ext cx="5614447" cy="76994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000" dirty="0">
                <a:effectLst/>
                <a:latin typeface="Century Gothic" panose="020B0502020202020204" pitchFamily="34" charset="0"/>
                <a:ea typeface="Calibri"/>
                <a:cs typeface="Times New Roman"/>
              </a:rPr>
              <a:t>= </a:t>
            </a:r>
            <a:r>
              <a:rPr lang="nl-NL" sz="2000" dirty="0">
                <a:latin typeface="Century Gothic" panose="020B0502020202020204" pitchFamily="34" charset="0"/>
                <a:ea typeface="Calibri"/>
                <a:cs typeface="Times New Roman"/>
              </a:rPr>
              <a:t>de belangrijkste persoon zijn, bijvoorbeeld in een boek, film, toneelstuk of game</a:t>
            </a:r>
            <a:endParaRPr lang="nl-NL" sz="1000" dirty="0">
              <a:effectLst/>
              <a:latin typeface="Century Gothic" panose="020B0502020202020204" pitchFamily="34" charset="0"/>
              <a:ea typeface="Calibri"/>
              <a:cs typeface="Times New Roman"/>
            </a:endParaRPr>
          </a:p>
        </p:txBody>
      </p:sp>
      <p:sp>
        <p:nvSpPr>
          <p:cNvPr id="19" name="Tekstvak 18">
            <a:extLst>
              <a:ext uri="{FF2B5EF4-FFF2-40B4-BE49-F238E27FC236}">
                <a16:creationId xmlns:a16="http://schemas.microsoft.com/office/drawing/2014/main" xmlns="" id="{7D8DC343-7BF2-41AF-B555-DAB37070E10F}"/>
              </a:ext>
            </a:extLst>
          </p:cNvPr>
          <p:cNvSpPr txBox="1"/>
          <p:nvPr/>
        </p:nvSpPr>
        <p:spPr>
          <a:xfrm>
            <a:off x="5846018" y="44624"/>
            <a:ext cx="2748441" cy="2400657"/>
          </a:xfrm>
          <a:prstGeom prst="rect">
            <a:avLst/>
          </a:prstGeom>
          <a:solidFill>
            <a:schemeClr val="bg1"/>
          </a:solidFill>
          <a:ln w="25400">
            <a:solidFill>
              <a:schemeClr val="tx1"/>
            </a:solidFill>
          </a:ln>
        </p:spPr>
        <p:txBody>
          <a:bodyPr wrap="square" rtlCol="0">
            <a:spAutoFit/>
          </a:bodyPr>
          <a:lstStyle/>
          <a:p>
            <a:pPr algn="ctr"/>
            <a:r>
              <a:rPr lang="nl-NL" sz="2000" dirty="0">
                <a:latin typeface="Century Gothic" panose="020B0502020202020204" pitchFamily="34" charset="0"/>
              </a:rPr>
              <a:t>in een film of toneelstuk</a:t>
            </a:r>
          </a:p>
          <a:p>
            <a:endParaRPr lang="nl-NL" sz="2000" dirty="0">
              <a:latin typeface="Century Gothic" panose="020B0502020202020204" pitchFamily="34" charset="0"/>
            </a:endParaRPr>
          </a:p>
          <a:p>
            <a:endParaRPr lang="nl-NL" dirty="0">
              <a:latin typeface="Century Gothic" panose="020B0502020202020204" pitchFamily="34" charset="0"/>
            </a:endParaRPr>
          </a:p>
          <a:p>
            <a:endParaRPr lang="nl-NL" dirty="0">
              <a:latin typeface="Century Gothic" panose="020B0502020202020204" pitchFamily="34" charset="0"/>
            </a:endParaRPr>
          </a:p>
          <a:p>
            <a:endParaRPr lang="nl-NL" dirty="0">
              <a:latin typeface="Century Gothic" panose="020B0502020202020204" pitchFamily="34" charset="0"/>
            </a:endParaRPr>
          </a:p>
          <a:p>
            <a:endParaRPr lang="nl-NL" dirty="0">
              <a:latin typeface="Century Gothic" panose="020B0502020202020204" pitchFamily="34" charset="0"/>
            </a:endParaRPr>
          </a:p>
          <a:p>
            <a:endParaRPr lang="nl-NL" dirty="0">
              <a:latin typeface="Century Gothic" panose="020B0502020202020204" pitchFamily="34" charset="0"/>
            </a:endParaRPr>
          </a:p>
        </p:txBody>
      </p:sp>
      <p:pic>
        <p:nvPicPr>
          <p:cNvPr id="25" name="Afbeelding 24">
            <a:extLst>
              <a:ext uri="{FF2B5EF4-FFF2-40B4-BE49-F238E27FC236}">
                <a16:creationId xmlns:a16="http://schemas.microsoft.com/office/drawing/2014/main" xmlns="" id="{A8242408-1220-406C-A72D-FADE5DE1F0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80069" y="1096622"/>
            <a:ext cx="975133" cy="1265204"/>
          </a:xfrm>
          <a:prstGeom prst="rect">
            <a:avLst/>
          </a:prstGeom>
        </p:spPr>
      </p:pic>
      <p:sp>
        <p:nvSpPr>
          <p:cNvPr id="28" name="Tekstvak 27">
            <a:extLst>
              <a:ext uri="{FF2B5EF4-FFF2-40B4-BE49-F238E27FC236}">
                <a16:creationId xmlns:a16="http://schemas.microsoft.com/office/drawing/2014/main" xmlns="" id="{EF730016-2651-4A9F-827F-F0BC4648EC0E}"/>
              </a:ext>
            </a:extLst>
          </p:cNvPr>
          <p:cNvSpPr txBox="1"/>
          <p:nvPr/>
        </p:nvSpPr>
        <p:spPr>
          <a:xfrm>
            <a:off x="535200" y="339972"/>
            <a:ext cx="2748442" cy="2092881"/>
          </a:xfrm>
          <a:prstGeom prst="rect">
            <a:avLst/>
          </a:prstGeom>
          <a:solidFill>
            <a:schemeClr val="bg1"/>
          </a:solidFill>
          <a:ln w="25400">
            <a:solidFill>
              <a:schemeClr val="tx1"/>
            </a:solidFill>
          </a:ln>
        </p:spPr>
        <p:txBody>
          <a:bodyPr wrap="square" rtlCol="0">
            <a:spAutoFit/>
          </a:bodyPr>
          <a:lstStyle/>
          <a:p>
            <a:pPr algn="ctr"/>
            <a:r>
              <a:rPr lang="nl-NL" sz="2000" dirty="0">
                <a:latin typeface="Century Gothic" panose="020B0502020202020204" pitchFamily="34" charset="0"/>
              </a:rPr>
              <a:t>in een boek</a:t>
            </a:r>
          </a:p>
          <a:p>
            <a:endParaRPr lang="nl-NL" sz="2000" dirty="0">
              <a:latin typeface="Century Gothic" panose="020B0502020202020204" pitchFamily="34" charset="0"/>
            </a:endParaRPr>
          </a:p>
          <a:p>
            <a:endParaRPr lang="nl-NL" dirty="0">
              <a:latin typeface="Century Gothic" panose="020B0502020202020204" pitchFamily="34" charset="0"/>
            </a:endParaRPr>
          </a:p>
          <a:p>
            <a:endParaRPr lang="nl-NL" dirty="0">
              <a:latin typeface="Century Gothic" panose="020B0502020202020204" pitchFamily="34" charset="0"/>
            </a:endParaRPr>
          </a:p>
          <a:p>
            <a:endParaRPr lang="nl-NL" dirty="0">
              <a:latin typeface="Century Gothic" panose="020B0502020202020204" pitchFamily="34" charset="0"/>
            </a:endParaRPr>
          </a:p>
          <a:p>
            <a:endParaRPr lang="nl-NL" dirty="0">
              <a:latin typeface="Century Gothic" panose="020B0502020202020204" pitchFamily="34" charset="0"/>
            </a:endParaRPr>
          </a:p>
          <a:p>
            <a:endParaRPr lang="nl-NL" dirty="0">
              <a:latin typeface="Century Gothic" panose="020B0502020202020204" pitchFamily="34" charset="0"/>
            </a:endParaRPr>
          </a:p>
        </p:txBody>
      </p:sp>
      <p:pic>
        <p:nvPicPr>
          <p:cNvPr id="2052" name="Afbeelding 2051" descr="Afbeelding met bedekt, veel, foto, kleurrijk&#10;&#10;Automatisch gegenereerde beschrijving">
            <a:extLst>
              <a:ext uri="{FF2B5EF4-FFF2-40B4-BE49-F238E27FC236}">
                <a16:creationId xmlns:a16="http://schemas.microsoft.com/office/drawing/2014/main" xmlns="" id="{D63CFFAC-66C0-4A00-99B1-4E19AE213F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97906" y="1218506"/>
            <a:ext cx="1529097" cy="1021437"/>
          </a:xfrm>
          <a:prstGeom prst="rect">
            <a:avLst/>
          </a:prstGeom>
        </p:spPr>
      </p:pic>
      <p:pic>
        <p:nvPicPr>
          <p:cNvPr id="2049" name="Afbeelding 2048" descr="Afbeelding met binnen, speelgoed, kleurrijk, tafel&#10;&#10;Automatisch gegenereerde beschrijving">
            <a:extLst>
              <a:ext uri="{FF2B5EF4-FFF2-40B4-BE49-F238E27FC236}">
                <a16:creationId xmlns:a16="http://schemas.microsoft.com/office/drawing/2014/main" xmlns="" id="{55F8CC80-C7B5-43F5-BCB7-31162832C03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6701" y="756222"/>
            <a:ext cx="903301" cy="1352247"/>
          </a:xfrm>
          <a:prstGeom prst="rect">
            <a:avLst/>
          </a:prstGeom>
        </p:spPr>
      </p:pic>
      <p:pic>
        <p:nvPicPr>
          <p:cNvPr id="2053" name="Afbeelding 2052">
            <a:extLst>
              <a:ext uri="{FF2B5EF4-FFF2-40B4-BE49-F238E27FC236}">
                <a16:creationId xmlns:a16="http://schemas.microsoft.com/office/drawing/2014/main" xmlns="" id="{5BB70818-A2C1-452C-8953-D21D4C9FC28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43350" y="717673"/>
            <a:ext cx="1597462" cy="1559199"/>
          </a:xfrm>
          <a:prstGeom prst="rect">
            <a:avLst/>
          </a:prstGeom>
        </p:spPr>
      </p:pic>
      <p:sp>
        <p:nvSpPr>
          <p:cNvPr id="41" name="Tekstvak 40">
            <a:extLst>
              <a:ext uri="{FF2B5EF4-FFF2-40B4-BE49-F238E27FC236}">
                <a16:creationId xmlns:a16="http://schemas.microsoft.com/office/drawing/2014/main" xmlns="" id="{E4D203F4-9619-4FF9-8220-F6FCE601EB70}"/>
              </a:ext>
            </a:extLst>
          </p:cNvPr>
          <p:cNvSpPr txBox="1"/>
          <p:nvPr/>
        </p:nvSpPr>
        <p:spPr>
          <a:xfrm>
            <a:off x="4097879" y="4436217"/>
            <a:ext cx="2748441" cy="2092881"/>
          </a:xfrm>
          <a:prstGeom prst="rect">
            <a:avLst/>
          </a:prstGeom>
          <a:solidFill>
            <a:schemeClr val="bg1"/>
          </a:solidFill>
          <a:ln w="25400">
            <a:solidFill>
              <a:schemeClr val="tx1"/>
            </a:solidFill>
          </a:ln>
        </p:spPr>
        <p:txBody>
          <a:bodyPr wrap="square" rtlCol="0">
            <a:spAutoFit/>
          </a:bodyPr>
          <a:lstStyle/>
          <a:p>
            <a:pPr algn="ctr"/>
            <a:r>
              <a:rPr lang="nl-NL" sz="2000" dirty="0">
                <a:latin typeface="Century Gothic" panose="020B0502020202020204" pitchFamily="34" charset="0"/>
              </a:rPr>
              <a:t>in een game</a:t>
            </a:r>
          </a:p>
          <a:p>
            <a:endParaRPr lang="nl-NL" sz="2000" dirty="0">
              <a:latin typeface="Century Gothic" panose="020B0502020202020204" pitchFamily="34" charset="0"/>
            </a:endParaRPr>
          </a:p>
          <a:p>
            <a:endParaRPr lang="nl-NL" dirty="0">
              <a:latin typeface="Century Gothic" panose="020B0502020202020204" pitchFamily="34" charset="0"/>
            </a:endParaRPr>
          </a:p>
          <a:p>
            <a:endParaRPr lang="nl-NL" dirty="0">
              <a:latin typeface="Century Gothic" panose="020B0502020202020204" pitchFamily="34" charset="0"/>
            </a:endParaRPr>
          </a:p>
          <a:p>
            <a:endParaRPr lang="nl-NL" dirty="0">
              <a:latin typeface="Century Gothic" panose="020B0502020202020204" pitchFamily="34" charset="0"/>
            </a:endParaRPr>
          </a:p>
          <a:p>
            <a:endParaRPr lang="nl-NL" dirty="0">
              <a:latin typeface="Century Gothic" panose="020B0502020202020204" pitchFamily="34" charset="0"/>
            </a:endParaRPr>
          </a:p>
          <a:p>
            <a:endParaRPr lang="nl-NL" dirty="0">
              <a:latin typeface="Century Gothic" panose="020B0502020202020204" pitchFamily="34" charset="0"/>
            </a:endParaRPr>
          </a:p>
        </p:txBody>
      </p:sp>
      <p:pic>
        <p:nvPicPr>
          <p:cNvPr id="2058" name="Afbeelding 2057" descr="Afbeelding met pop, tekening&#10;&#10;Automatisch gegenereerde beschrijving">
            <a:extLst>
              <a:ext uri="{FF2B5EF4-FFF2-40B4-BE49-F238E27FC236}">
                <a16:creationId xmlns:a16="http://schemas.microsoft.com/office/drawing/2014/main" xmlns="" id="{C0305C8F-E259-4287-AEE7-DBF5418DB94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22017" y="4857194"/>
            <a:ext cx="2420063" cy="1616602"/>
          </a:xfrm>
          <a:prstGeom prst="rect">
            <a:avLst/>
          </a:prstGeom>
        </p:spPr>
      </p:pic>
    </p:spTree>
    <p:extLst>
      <p:ext uri="{BB962C8B-B14F-4D97-AF65-F5344CB8AC3E}">
        <p14:creationId xmlns:p14="http://schemas.microsoft.com/office/powerpoint/2010/main" val="1102773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39 – 22 september 2020</a:t>
            </a:r>
          </a:p>
          <a:p>
            <a:r>
              <a:rPr lang="nl-NL" dirty="0">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Mariët Bolding-Koster</a:t>
            </a:r>
            <a:br>
              <a:rPr lang="nl-NL" sz="1100" i="1" dirty="0">
                <a:solidFill>
                  <a:srgbClr val="00B050"/>
                </a:solidFill>
                <a:latin typeface="Century Gothic" panose="020B0502020202020204" pitchFamily="34" charset="0"/>
              </a:rPr>
            </a:br>
            <a:r>
              <a:rPr lang="nl-NL" sz="1100" i="1" dirty="0">
                <a:solidFill>
                  <a:srgbClr val="00B050"/>
                </a:solidFill>
                <a:latin typeface="Century Gothic" panose="020B0502020202020204" pitchFamily="34" charset="0"/>
              </a:rPr>
              <a:t>Gerarda Das</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a:extLst>
              <a:ext uri="{FF2B5EF4-FFF2-40B4-BE49-F238E27FC236}">
                <a16:creationId xmlns:a16="http://schemas.microsoft.com/office/drawing/2014/main" xmlns="" id="{A6139820-A494-47BC-A2D9-1B0293EA53AC}"/>
              </a:ext>
            </a:extLst>
          </p:cNvPr>
          <p:cNvSpPr txBox="1"/>
          <p:nvPr/>
        </p:nvSpPr>
        <p:spPr>
          <a:xfrm>
            <a:off x="0" y="0"/>
            <a:ext cx="9144067" cy="3077766"/>
          </a:xfrm>
          <a:prstGeom prst="rect">
            <a:avLst/>
          </a:prstGeom>
          <a:noFill/>
        </p:spPr>
        <p:txBody>
          <a:bodyPr wrap="square" rtlCol="0">
            <a:spAutoFit/>
          </a:bodyPr>
          <a:lstStyle/>
          <a:p>
            <a:pPr fontAlgn="t"/>
            <a:r>
              <a:rPr lang="nl-NL" sz="8000" b="1" u="sng" dirty="0">
                <a:solidFill>
                  <a:prstClr val="black"/>
                </a:solidFill>
                <a:latin typeface="Century Gothic" panose="020B0502020202020204" pitchFamily="34" charset="0"/>
              </a:rPr>
              <a:t>het plateau</a:t>
            </a:r>
            <a:r>
              <a:rPr lang="nl-NL" sz="8000" b="1" dirty="0">
                <a:solidFill>
                  <a:prstClr val="black"/>
                </a:solidFill>
                <a:latin typeface="Century Gothic" panose="020B0502020202020204" pitchFamily="34" charset="0"/>
              </a:rPr>
              <a:t> =</a:t>
            </a:r>
            <a:r>
              <a:rPr lang="nl-NL" sz="8000" b="1" u="sng" dirty="0">
                <a:solidFill>
                  <a:prstClr val="black"/>
                </a:solidFill>
                <a:latin typeface="Century Gothic" panose="020B0502020202020204" pitchFamily="34" charset="0"/>
              </a:rPr>
              <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de verhoging</a:t>
            </a:r>
          </a:p>
          <a:p>
            <a:pPr lvl="0"/>
            <a:endParaRPr lang="nl-NL" sz="600" i="1" dirty="0">
              <a:solidFill>
                <a:srgbClr val="00B050"/>
              </a:solidFill>
              <a:latin typeface="Century Gothic" panose="020B0502020202020204" pitchFamily="34" charset="0"/>
            </a:endParaRPr>
          </a:p>
          <a:p>
            <a:pPr lvl="0"/>
            <a:r>
              <a:rPr lang="nl-NL" sz="3000" i="1" dirty="0">
                <a:solidFill>
                  <a:srgbClr val="00B050"/>
                </a:solidFill>
                <a:latin typeface="Century Gothic" panose="020B0502020202020204" pitchFamily="34" charset="0"/>
              </a:rPr>
              <a:t>Bij paalzitten moeten mensen zo lang mogelijk op </a:t>
            </a:r>
            <a:r>
              <a:rPr lang="nl-NL" sz="3000" i="1" u="sng" dirty="0">
                <a:solidFill>
                  <a:srgbClr val="00B050"/>
                </a:solidFill>
                <a:latin typeface="Century Gothic" panose="020B0502020202020204" pitchFamily="34" charset="0"/>
              </a:rPr>
              <a:t>een plateau</a:t>
            </a:r>
            <a:r>
              <a:rPr lang="nl-NL" sz="3000" i="1" dirty="0">
                <a:solidFill>
                  <a:srgbClr val="00B050"/>
                </a:solidFill>
                <a:latin typeface="Century Gothic" panose="020B0502020202020204" pitchFamily="34" charset="0"/>
              </a:rPr>
              <a:t> </a:t>
            </a:r>
            <a:r>
              <a:rPr lang="nl-NL" sz="3000" i="1" dirty="0" smtClean="0">
                <a:solidFill>
                  <a:srgbClr val="00B050"/>
                </a:solidFill>
                <a:latin typeface="Century Gothic" panose="020B0502020202020204" pitchFamily="34" charset="0"/>
              </a:rPr>
              <a:t>blijven </a:t>
            </a:r>
            <a:r>
              <a:rPr lang="nl-NL" sz="3000" i="1" dirty="0">
                <a:solidFill>
                  <a:srgbClr val="00B050"/>
                </a:solidFill>
                <a:latin typeface="Century Gothic" panose="020B0502020202020204" pitchFamily="34" charset="0"/>
              </a:rPr>
              <a:t>zitten.</a:t>
            </a:r>
            <a:endParaRPr lang="nl-NL" sz="2800" i="1" dirty="0">
              <a:solidFill>
                <a:srgbClr val="00B050"/>
              </a:solidFill>
              <a:latin typeface="Century Gothic" panose="020B0502020202020204" pitchFamily="34" charset="0"/>
            </a:endParaRPr>
          </a:p>
        </p:txBody>
      </p:sp>
      <p:sp>
        <p:nvSpPr>
          <p:cNvPr id="12" name="Tekstvak 11">
            <a:extLst>
              <a:ext uri="{FF2B5EF4-FFF2-40B4-BE49-F238E27FC236}">
                <a16:creationId xmlns:a16="http://schemas.microsoft.com/office/drawing/2014/main" xmlns="" id="{A6139820-A494-47BC-A2D9-1B0293EA53AC}"/>
              </a:ext>
            </a:extLst>
          </p:cNvPr>
          <p:cNvSpPr txBox="1"/>
          <p:nvPr/>
        </p:nvSpPr>
        <p:spPr>
          <a:xfrm>
            <a:off x="-36512" y="2924944"/>
            <a:ext cx="9180579" cy="3585597"/>
          </a:xfrm>
          <a:prstGeom prst="rect">
            <a:avLst/>
          </a:prstGeom>
          <a:noFill/>
        </p:spPr>
        <p:txBody>
          <a:bodyPr wrap="square" rtlCol="0">
            <a:spAutoFit/>
          </a:bodyPr>
          <a:lstStyle/>
          <a:p>
            <a:pPr fontAlgn="t"/>
            <a:r>
              <a:rPr lang="nl-NL" sz="8000" b="1" u="sng" dirty="0">
                <a:solidFill>
                  <a:prstClr val="black"/>
                </a:solidFill>
                <a:latin typeface="Century Gothic" panose="020B0502020202020204" pitchFamily="34" charset="0"/>
              </a:rPr>
              <a:t>de mascotte</a:t>
            </a:r>
            <a:r>
              <a:rPr lang="nl-NL" sz="8000" dirty="0">
                <a:solidFill>
                  <a:prstClr val="black"/>
                </a:solidFill>
                <a:latin typeface="Century Gothic" panose="020B0502020202020204" pitchFamily="34" charset="0"/>
              </a:rPr>
              <a:t> </a:t>
            </a:r>
            <a:r>
              <a:rPr lang="nl-NL" sz="8000" b="1" dirty="0">
                <a:solidFill>
                  <a:prstClr val="black"/>
                </a:solidFill>
                <a:latin typeface="Century Gothic" panose="020B0502020202020204" pitchFamily="34" charset="0"/>
              </a:rPr>
              <a:t>= </a:t>
            </a:r>
          </a:p>
          <a:p>
            <a:pPr fontAlgn="t"/>
            <a:r>
              <a:rPr lang="nl-NL" sz="4800" dirty="0">
                <a:solidFill>
                  <a:prstClr val="black"/>
                </a:solidFill>
                <a:latin typeface="Century Gothic" panose="020B0502020202020204" pitchFamily="34" charset="0"/>
              </a:rPr>
              <a:t>het gelukspoppetje</a:t>
            </a:r>
          </a:p>
          <a:p>
            <a:pPr lvl="0"/>
            <a:endParaRPr lang="nl-NL" sz="900" i="1" dirty="0">
              <a:solidFill>
                <a:srgbClr val="00B050"/>
              </a:solidFill>
              <a:latin typeface="Century Gothic" panose="020B0502020202020204" pitchFamily="34" charset="0"/>
            </a:endParaRPr>
          </a:p>
          <a:p>
            <a:pPr lvl="0"/>
            <a:endParaRPr lang="nl-NL" sz="3000" i="1" dirty="0">
              <a:solidFill>
                <a:srgbClr val="00B050"/>
              </a:solidFill>
              <a:latin typeface="Century Gothic" panose="020B0502020202020204" pitchFamily="34" charset="0"/>
            </a:endParaRPr>
          </a:p>
          <a:p>
            <a:pPr lvl="0"/>
            <a:r>
              <a:rPr lang="nl-NL" sz="3000" i="1" dirty="0">
                <a:solidFill>
                  <a:srgbClr val="00B050"/>
                </a:solidFill>
                <a:latin typeface="Century Gothic" panose="020B0502020202020204" pitchFamily="34" charset="0"/>
              </a:rPr>
              <a:t>Misschien hebben sommige </a:t>
            </a:r>
            <a:r>
              <a:rPr lang="nl-NL" sz="3000" i="1" dirty="0" err="1">
                <a:solidFill>
                  <a:srgbClr val="00B050"/>
                </a:solidFill>
                <a:latin typeface="Century Gothic" panose="020B0502020202020204" pitchFamily="34" charset="0"/>
              </a:rPr>
              <a:t>paalzitters</a:t>
            </a:r>
            <a:r>
              <a:rPr lang="nl-NL" sz="3000" i="1" dirty="0">
                <a:solidFill>
                  <a:srgbClr val="00B050"/>
                </a:solidFill>
                <a:latin typeface="Century Gothic" panose="020B0502020202020204" pitchFamily="34" charset="0"/>
              </a:rPr>
              <a:t> wel </a:t>
            </a:r>
            <a:r>
              <a:rPr lang="nl-NL" sz="3000" i="1" u="sng" dirty="0">
                <a:solidFill>
                  <a:srgbClr val="00B050"/>
                </a:solidFill>
                <a:latin typeface="Century Gothic" panose="020B0502020202020204" pitchFamily="34" charset="0"/>
              </a:rPr>
              <a:t>een mascotte</a:t>
            </a:r>
            <a:r>
              <a:rPr lang="nl-NL" sz="3000" i="1" dirty="0">
                <a:solidFill>
                  <a:srgbClr val="00B050"/>
                </a:solidFill>
                <a:latin typeface="Century Gothic" panose="020B0502020202020204" pitchFamily="34" charset="0"/>
              </a:rPr>
              <a:t> mee.</a:t>
            </a:r>
            <a:endParaRPr lang="nl-NL" sz="2800" i="1" u="sng" dirty="0">
              <a:solidFill>
                <a:srgbClr val="00B050"/>
              </a:solidFill>
              <a:latin typeface="Century Gothic" panose="020B0502020202020204" pitchFamily="34" charset="0"/>
            </a:endParaRPr>
          </a:p>
        </p:txBody>
      </p:sp>
      <p:pic>
        <p:nvPicPr>
          <p:cNvPr id="2" name="Afbeelding 1">
            <a:extLst>
              <a:ext uri="{FF2B5EF4-FFF2-40B4-BE49-F238E27FC236}">
                <a16:creationId xmlns:a16="http://schemas.microsoft.com/office/drawing/2014/main" xmlns="" id="{A44EF3AB-395F-48B0-9DDE-91DD0E86A77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48264" y="142605"/>
            <a:ext cx="2052458" cy="1728192"/>
          </a:xfrm>
          <a:prstGeom prst="rect">
            <a:avLst/>
          </a:prstGeom>
        </p:spPr>
      </p:pic>
      <p:pic>
        <p:nvPicPr>
          <p:cNvPr id="3" name="Afbeelding 2">
            <a:extLst>
              <a:ext uri="{FF2B5EF4-FFF2-40B4-BE49-F238E27FC236}">
                <a16:creationId xmlns:a16="http://schemas.microsoft.com/office/drawing/2014/main" xmlns="" id="{B41C92EE-7E0C-41C5-96E7-2D773922AF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44208" y="3953952"/>
            <a:ext cx="2675749" cy="1347256"/>
          </a:xfrm>
          <a:prstGeom prst="rect">
            <a:avLst/>
          </a:prstGeom>
        </p:spPr>
      </p:pic>
    </p:spTree>
    <p:extLst>
      <p:ext uri="{BB962C8B-B14F-4D97-AF65-F5344CB8AC3E}">
        <p14:creationId xmlns:p14="http://schemas.microsoft.com/office/powerpoint/2010/main" val="1410243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a:extLst>
              <a:ext uri="{FF2B5EF4-FFF2-40B4-BE49-F238E27FC236}">
                <a16:creationId xmlns:a16="http://schemas.microsoft.com/office/drawing/2014/main" xmlns="" id="{A6139820-A494-47BC-A2D9-1B0293EA53AC}"/>
              </a:ext>
            </a:extLst>
          </p:cNvPr>
          <p:cNvSpPr txBox="1"/>
          <p:nvPr/>
        </p:nvSpPr>
        <p:spPr>
          <a:xfrm>
            <a:off x="0" y="0"/>
            <a:ext cx="9144067" cy="2616101"/>
          </a:xfrm>
          <a:prstGeom prst="rect">
            <a:avLst/>
          </a:prstGeom>
          <a:noFill/>
        </p:spPr>
        <p:txBody>
          <a:bodyPr wrap="square" rtlCol="0">
            <a:spAutoFit/>
          </a:bodyPr>
          <a:lstStyle/>
          <a:p>
            <a:pPr fontAlgn="t"/>
            <a:r>
              <a:rPr lang="nl-NL" sz="8000" b="1" u="sng" dirty="0">
                <a:solidFill>
                  <a:prstClr val="black"/>
                </a:solidFill>
                <a:latin typeface="Century Gothic" panose="020B0502020202020204" pitchFamily="34" charset="0"/>
              </a:rPr>
              <a:t>koddig </a:t>
            </a:r>
            <a:r>
              <a:rPr lang="nl-NL" sz="8000" b="1" dirty="0">
                <a:solidFill>
                  <a:prstClr val="black"/>
                </a:solidFill>
                <a:latin typeface="Century Gothic" panose="020B0502020202020204" pitchFamily="34" charset="0"/>
              </a:rPr>
              <a:t>=</a:t>
            </a:r>
            <a:r>
              <a:rPr lang="nl-NL" sz="8000" b="1" u="sng" dirty="0">
                <a:solidFill>
                  <a:prstClr val="black"/>
                </a:solidFill>
                <a:latin typeface="Century Gothic" panose="020B0502020202020204" pitchFamily="34" charset="0"/>
              </a:rPr>
              <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gek en grappig</a:t>
            </a:r>
          </a:p>
          <a:p>
            <a:pPr lvl="0"/>
            <a:endParaRPr lang="nl-NL" sz="600" i="1" dirty="0">
              <a:solidFill>
                <a:srgbClr val="00B050"/>
              </a:solidFill>
              <a:latin typeface="Century Gothic" panose="020B0502020202020204" pitchFamily="34" charset="0"/>
            </a:endParaRPr>
          </a:p>
          <a:p>
            <a:pPr lvl="0"/>
            <a:r>
              <a:rPr lang="nl-NL" sz="3000" i="1" dirty="0">
                <a:solidFill>
                  <a:srgbClr val="00B050"/>
                </a:solidFill>
                <a:latin typeface="Century Gothic" panose="020B0502020202020204" pitchFamily="34" charset="0"/>
              </a:rPr>
              <a:t>Het </a:t>
            </a:r>
            <a:r>
              <a:rPr lang="nl-NL" sz="3000" i="1" dirty="0" smtClean="0">
                <a:solidFill>
                  <a:srgbClr val="00B050"/>
                </a:solidFill>
                <a:latin typeface="Century Gothic" panose="020B0502020202020204" pitchFamily="34" charset="0"/>
              </a:rPr>
              <a:t>ziet er </a:t>
            </a:r>
            <a:r>
              <a:rPr lang="nl-NL" sz="3000" i="1" u="sng" dirty="0" smtClean="0">
                <a:solidFill>
                  <a:srgbClr val="00B050"/>
                </a:solidFill>
                <a:latin typeface="Century Gothic" panose="020B0502020202020204" pitchFamily="34" charset="0"/>
              </a:rPr>
              <a:t>koddig</a:t>
            </a:r>
            <a:r>
              <a:rPr lang="nl-NL" sz="3000" i="1" dirty="0" smtClean="0">
                <a:solidFill>
                  <a:srgbClr val="00B050"/>
                </a:solidFill>
                <a:latin typeface="Century Gothic" panose="020B0502020202020204" pitchFamily="34" charset="0"/>
              </a:rPr>
              <a:t> uit. Als die mensen </a:t>
            </a:r>
            <a:r>
              <a:rPr lang="nl-NL" sz="3000" i="1" dirty="0">
                <a:solidFill>
                  <a:srgbClr val="00B050"/>
                </a:solidFill>
                <a:latin typeface="Century Gothic" panose="020B0502020202020204" pitchFamily="34" charset="0"/>
              </a:rPr>
              <a:t>op </a:t>
            </a:r>
            <a:r>
              <a:rPr lang="nl-NL" sz="3000" i="1" dirty="0" smtClean="0">
                <a:solidFill>
                  <a:srgbClr val="00B050"/>
                </a:solidFill>
                <a:latin typeface="Century Gothic" panose="020B0502020202020204" pitchFamily="34" charset="0"/>
              </a:rPr>
              <a:t>palen.</a:t>
            </a:r>
            <a:endParaRPr lang="nl-NL" sz="2800" i="1" dirty="0">
              <a:solidFill>
                <a:srgbClr val="00B050"/>
              </a:solidFill>
              <a:latin typeface="Century Gothic" panose="020B0502020202020204" pitchFamily="34" charset="0"/>
            </a:endParaRPr>
          </a:p>
        </p:txBody>
      </p:sp>
      <p:pic>
        <p:nvPicPr>
          <p:cNvPr id="4" name="Afbeelding 3">
            <a:extLst>
              <a:ext uri="{FF2B5EF4-FFF2-40B4-BE49-F238E27FC236}">
                <a16:creationId xmlns:a16="http://schemas.microsoft.com/office/drawing/2014/main" xmlns="" id="{9BE56592-937B-41A0-A6B5-841DCB18F0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56176" y="188640"/>
            <a:ext cx="2757859" cy="1724440"/>
          </a:xfrm>
          <a:prstGeom prst="rect">
            <a:avLst/>
          </a:prstGeom>
        </p:spPr>
      </p:pic>
      <p:sp>
        <p:nvSpPr>
          <p:cNvPr id="9" name="Tekstvak 8">
            <a:extLst>
              <a:ext uri="{FF2B5EF4-FFF2-40B4-BE49-F238E27FC236}">
                <a16:creationId xmlns:a16="http://schemas.microsoft.com/office/drawing/2014/main" xmlns="" id="{AF9D67C4-D807-4A14-A242-468986C779DF}"/>
              </a:ext>
            </a:extLst>
          </p:cNvPr>
          <p:cNvSpPr txBox="1"/>
          <p:nvPr/>
        </p:nvSpPr>
        <p:spPr>
          <a:xfrm>
            <a:off x="-36512" y="2924944"/>
            <a:ext cx="9180579" cy="3724096"/>
          </a:xfrm>
          <a:prstGeom prst="rect">
            <a:avLst/>
          </a:prstGeom>
          <a:noFill/>
        </p:spPr>
        <p:txBody>
          <a:bodyPr wrap="square" rtlCol="0">
            <a:spAutoFit/>
          </a:bodyPr>
          <a:lstStyle/>
          <a:p>
            <a:pPr fontAlgn="t"/>
            <a:r>
              <a:rPr lang="nl-NL" sz="8000" b="1" u="sng" dirty="0">
                <a:solidFill>
                  <a:prstClr val="black"/>
                </a:solidFill>
                <a:latin typeface="Century Gothic" panose="020B0502020202020204" pitchFamily="34" charset="0"/>
              </a:rPr>
              <a:t>de hindernis</a:t>
            </a:r>
            <a:r>
              <a:rPr lang="nl-NL" sz="8000" dirty="0">
                <a:solidFill>
                  <a:prstClr val="black"/>
                </a:solidFill>
                <a:latin typeface="Century Gothic" panose="020B0502020202020204" pitchFamily="34" charset="0"/>
              </a:rPr>
              <a:t> </a:t>
            </a:r>
            <a:r>
              <a:rPr lang="nl-NL" sz="8000" b="1" dirty="0">
                <a:solidFill>
                  <a:prstClr val="black"/>
                </a:solidFill>
                <a:latin typeface="Century Gothic" panose="020B0502020202020204" pitchFamily="34" charset="0"/>
              </a:rPr>
              <a:t>= </a:t>
            </a:r>
          </a:p>
          <a:p>
            <a:pPr fontAlgn="t"/>
            <a:r>
              <a:rPr lang="nl-NL" sz="4800" dirty="0">
                <a:solidFill>
                  <a:prstClr val="black"/>
                </a:solidFill>
                <a:latin typeface="Century Gothic" panose="020B0502020202020204" pitchFamily="34" charset="0"/>
              </a:rPr>
              <a:t>iets wat ervoor zorgt dat je niet zomaar verder kunt</a:t>
            </a:r>
            <a:endParaRPr lang="nl-NL" sz="900" i="1" dirty="0">
              <a:solidFill>
                <a:srgbClr val="00B050"/>
              </a:solidFill>
              <a:latin typeface="Century Gothic" panose="020B0502020202020204" pitchFamily="34" charset="0"/>
            </a:endParaRPr>
          </a:p>
          <a:p>
            <a:pPr lvl="0"/>
            <a:endParaRPr lang="nl-NL" sz="3000" i="1" dirty="0">
              <a:solidFill>
                <a:srgbClr val="00B050"/>
              </a:solidFill>
              <a:latin typeface="Century Gothic" panose="020B0502020202020204" pitchFamily="34" charset="0"/>
            </a:endParaRPr>
          </a:p>
          <a:p>
            <a:pPr lvl="0"/>
            <a:r>
              <a:rPr lang="nl-NL" sz="3000" i="1" dirty="0">
                <a:solidFill>
                  <a:srgbClr val="00B050"/>
                </a:solidFill>
                <a:latin typeface="Century Gothic" panose="020B0502020202020204" pitchFamily="34" charset="0"/>
              </a:rPr>
              <a:t>Best lastig, het lijkt wel </a:t>
            </a:r>
            <a:r>
              <a:rPr lang="nl-NL" sz="3000" i="1" u="sng" dirty="0">
                <a:solidFill>
                  <a:srgbClr val="00B050"/>
                </a:solidFill>
                <a:latin typeface="Century Gothic" panose="020B0502020202020204" pitchFamily="34" charset="0"/>
              </a:rPr>
              <a:t>een hindernis</a:t>
            </a:r>
            <a:r>
              <a:rPr lang="nl-NL" sz="3000" i="1" dirty="0">
                <a:solidFill>
                  <a:srgbClr val="00B050"/>
                </a:solidFill>
                <a:latin typeface="Century Gothic" panose="020B0502020202020204" pitchFamily="34" charset="0"/>
              </a:rPr>
              <a:t>.</a:t>
            </a:r>
            <a:endParaRPr lang="nl-NL" sz="2800" i="1" u="sng" dirty="0">
              <a:solidFill>
                <a:srgbClr val="00B050"/>
              </a:solidFill>
              <a:latin typeface="Century Gothic" panose="020B0502020202020204" pitchFamily="34" charset="0"/>
            </a:endParaRPr>
          </a:p>
        </p:txBody>
      </p:sp>
      <p:pic>
        <p:nvPicPr>
          <p:cNvPr id="6" name="Afbeelding 5">
            <a:extLst>
              <a:ext uri="{FF2B5EF4-FFF2-40B4-BE49-F238E27FC236}">
                <a16:creationId xmlns:a16="http://schemas.microsoft.com/office/drawing/2014/main" xmlns="" id="{F18B72A4-5274-48B2-9ECC-44B1D1F5572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35061" y="2564904"/>
            <a:ext cx="2098474" cy="1724440"/>
          </a:xfrm>
          <a:prstGeom prst="rect">
            <a:avLst/>
          </a:prstGeom>
        </p:spPr>
      </p:pic>
    </p:spTree>
    <p:extLst>
      <p:ext uri="{BB962C8B-B14F-4D97-AF65-F5344CB8AC3E}">
        <p14:creationId xmlns:p14="http://schemas.microsoft.com/office/powerpoint/2010/main" val="698509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het plateau</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sp>
        <p:nvSpPr>
          <p:cNvPr id="3" name="Rechthoek 2"/>
          <p:cNvSpPr/>
          <p:nvPr/>
        </p:nvSpPr>
        <p:spPr>
          <a:xfrm>
            <a:off x="1835696" y="6444044"/>
            <a:ext cx="7164288" cy="369332"/>
          </a:xfrm>
          <a:prstGeom prst="rect">
            <a:avLst/>
          </a:prstGeom>
        </p:spPr>
        <p:txBody>
          <a:bodyPr wrap="square">
            <a:spAutoFit/>
          </a:bodyPr>
          <a:lstStyle/>
          <a:p>
            <a:r>
              <a:rPr lang="nl-NL" dirty="0">
                <a:hlinkClick r:id="rId3"/>
              </a:rPr>
              <a:t>https://www.youtube.com/watch?v=0SfAfxe2780</a:t>
            </a:r>
            <a:endParaRPr lang="nl-NL" dirty="0"/>
          </a:p>
        </p:txBody>
      </p:sp>
      <p:sp>
        <p:nvSpPr>
          <p:cNvPr id="4" name="Pijl: rechts 3">
            <a:extLst>
              <a:ext uri="{FF2B5EF4-FFF2-40B4-BE49-F238E27FC236}">
                <a16:creationId xmlns:a16="http://schemas.microsoft.com/office/drawing/2014/main" xmlns="" id="{29B23869-F757-47D0-92AC-4A31EBB91ADC}"/>
              </a:ext>
            </a:extLst>
          </p:cNvPr>
          <p:cNvSpPr/>
          <p:nvPr/>
        </p:nvSpPr>
        <p:spPr>
          <a:xfrm rot="12824309">
            <a:off x="4049688" y="3181859"/>
            <a:ext cx="2736304" cy="46340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Parallellogram 9"/>
          <p:cNvSpPr/>
          <p:nvPr/>
        </p:nvSpPr>
        <p:spPr>
          <a:xfrm>
            <a:off x="1547664" y="2193268"/>
            <a:ext cx="3456384" cy="535476"/>
          </a:xfrm>
          <a:prstGeom prst="parallelogram">
            <a:avLst>
              <a:gd name="adj" fmla="val 205996"/>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p:cNvSpPr/>
          <p:nvPr/>
        </p:nvSpPr>
        <p:spPr>
          <a:xfrm>
            <a:off x="3131840" y="2728744"/>
            <a:ext cx="288032" cy="37153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999661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de hindernis</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254170" y="1948200"/>
            <a:ext cx="3780125" cy="3857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Gekromde PIJL-OMLAAG 2"/>
          <p:cNvSpPr/>
          <p:nvPr/>
        </p:nvSpPr>
        <p:spPr>
          <a:xfrm rot="2435232" flipH="1">
            <a:off x="6819647" y="4710564"/>
            <a:ext cx="2007067" cy="759979"/>
          </a:xfrm>
          <a:prstGeom prst="curvedDownArrow">
            <a:avLst>
              <a:gd name="adj1" fmla="val 25000"/>
              <a:gd name="adj2" fmla="val 72781"/>
              <a:gd name="adj3" fmla="val 2522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9" name="Gekromde PIJL-OMLAAG 8"/>
          <p:cNvSpPr/>
          <p:nvPr/>
        </p:nvSpPr>
        <p:spPr>
          <a:xfrm rot="2435232" flipH="1">
            <a:off x="5573445" y="3894799"/>
            <a:ext cx="1636018" cy="584476"/>
          </a:xfrm>
          <a:prstGeom prst="curvedDownArrow">
            <a:avLst>
              <a:gd name="adj1" fmla="val 25000"/>
              <a:gd name="adj2" fmla="val 72781"/>
              <a:gd name="adj3" fmla="val 2522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pic>
        <p:nvPicPr>
          <p:cNvPr id="3074" name="Picture 2" descr="C:\Users\Kosterm\Downloads\shutterstock_120256207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4799" y="1556792"/>
            <a:ext cx="4680969"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405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klassiek</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3" name="Afbeelding 2">
            <a:extLst>
              <a:ext uri="{FF2B5EF4-FFF2-40B4-BE49-F238E27FC236}">
                <a16:creationId xmlns:a16="http://schemas.microsoft.com/office/drawing/2014/main" xmlns="" id="{69A0055E-117A-4A23-8A4A-8ACBC4FDE35C}"/>
              </a:ext>
            </a:extLst>
          </p:cNvPr>
          <p:cNvPicPr>
            <a:picLocks noChangeAspect="1"/>
          </p:cNvPicPr>
          <p:nvPr/>
        </p:nvPicPr>
        <p:blipFill>
          <a:blip r:embed="rId3"/>
          <a:stretch>
            <a:fillRect/>
          </a:stretch>
        </p:blipFill>
        <p:spPr>
          <a:xfrm>
            <a:off x="755576" y="1327347"/>
            <a:ext cx="7054758" cy="5252345"/>
          </a:xfrm>
          <a:prstGeom prst="rect">
            <a:avLst/>
          </a:prstGeom>
        </p:spPr>
      </p:pic>
      <p:pic>
        <p:nvPicPr>
          <p:cNvPr id="4" name="Afbeelding 3">
            <a:extLst>
              <a:ext uri="{FF2B5EF4-FFF2-40B4-BE49-F238E27FC236}">
                <a16:creationId xmlns:a16="http://schemas.microsoft.com/office/drawing/2014/main" xmlns="" id="{46F78FF4-BF1E-42F1-AF74-4C6B768297B2}"/>
              </a:ext>
            </a:extLst>
          </p:cNvPr>
          <p:cNvPicPr>
            <a:picLocks noChangeAspect="1"/>
          </p:cNvPicPr>
          <p:nvPr/>
        </p:nvPicPr>
        <p:blipFill>
          <a:blip r:embed="rId4"/>
          <a:stretch>
            <a:fillRect/>
          </a:stretch>
        </p:blipFill>
        <p:spPr>
          <a:xfrm>
            <a:off x="7308304" y="4763782"/>
            <a:ext cx="1562100" cy="1828800"/>
          </a:xfrm>
          <a:prstGeom prst="rect">
            <a:avLst/>
          </a:prstGeom>
        </p:spPr>
      </p:pic>
    </p:spTree>
    <p:extLst>
      <p:ext uri="{BB962C8B-B14F-4D97-AF65-F5344CB8AC3E}">
        <p14:creationId xmlns:p14="http://schemas.microsoft.com/office/powerpoint/2010/main" val="2643828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de editie</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sp>
        <p:nvSpPr>
          <p:cNvPr id="3" name="Tekstvak 2">
            <a:extLst>
              <a:ext uri="{FF2B5EF4-FFF2-40B4-BE49-F238E27FC236}">
                <a16:creationId xmlns:a16="http://schemas.microsoft.com/office/drawing/2014/main" xmlns="" id="{D0365B2F-CC5E-4D15-9812-DA64AA2ACBB1}"/>
              </a:ext>
            </a:extLst>
          </p:cNvPr>
          <p:cNvSpPr txBox="1"/>
          <p:nvPr/>
        </p:nvSpPr>
        <p:spPr>
          <a:xfrm>
            <a:off x="6372200" y="908720"/>
            <a:ext cx="2520280" cy="769441"/>
          </a:xfrm>
          <a:prstGeom prst="rect">
            <a:avLst/>
          </a:prstGeom>
          <a:noFill/>
        </p:spPr>
        <p:txBody>
          <a:bodyPr wrap="square" rtlCol="0">
            <a:spAutoFit/>
          </a:bodyPr>
          <a:lstStyle/>
          <a:p>
            <a:r>
              <a:rPr lang="nl-NL" sz="4400" dirty="0">
                <a:highlight>
                  <a:srgbClr val="00FF00"/>
                </a:highlight>
              </a:rPr>
              <a:t>45</a:t>
            </a:r>
            <a:r>
              <a:rPr lang="nl-NL" sz="4400" baseline="30000" dirty="0">
                <a:highlight>
                  <a:srgbClr val="00FF00"/>
                </a:highlight>
              </a:rPr>
              <a:t>e</a:t>
            </a:r>
            <a:r>
              <a:rPr lang="nl-NL" sz="4400" dirty="0">
                <a:highlight>
                  <a:srgbClr val="00FF00"/>
                </a:highlight>
              </a:rPr>
              <a:t> editie</a:t>
            </a:r>
            <a:endParaRPr lang="nl-NL" sz="900" dirty="0">
              <a:highlight>
                <a:srgbClr val="00FF00"/>
              </a:highlight>
            </a:endParaRPr>
          </a:p>
        </p:txBody>
      </p:sp>
      <p:sp>
        <p:nvSpPr>
          <p:cNvPr id="9" name="Tekstvak 8">
            <a:extLst>
              <a:ext uri="{FF2B5EF4-FFF2-40B4-BE49-F238E27FC236}">
                <a16:creationId xmlns:a16="http://schemas.microsoft.com/office/drawing/2014/main" xmlns="" id="{24B63044-E71D-489A-8D5E-32532D273417}"/>
              </a:ext>
            </a:extLst>
          </p:cNvPr>
          <p:cNvSpPr txBox="1"/>
          <p:nvPr/>
        </p:nvSpPr>
        <p:spPr>
          <a:xfrm>
            <a:off x="6913814" y="260648"/>
            <a:ext cx="1497767" cy="769441"/>
          </a:xfrm>
          <a:prstGeom prst="rect">
            <a:avLst/>
          </a:prstGeom>
          <a:noFill/>
        </p:spPr>
        <p:txBody>
          <a:bodyPr wrap="square" rtlCol="0">
            <a:spAutoFit/>
          </a:bodyPr>
          <a:lstStyle/>
          <a:p>
            <a:r>
              <a:rPr lang="nl-NL" sz="4400" dirty="0">
                <a:highlight>
                  <a:srgbClr val="FF0000"/>
                </a:highlight>
              </a:rPr>
              <a:t>2020</a:t>
            </a:r>
            <a:endParaRPr lang="nl-NL" sz="900" dirty="0">
              <a:highlight>
                <a:srgbClr val="FF0000"/>
              </a:highligh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9512" y="1948200"/>
            <a:ext cx="8854784" cy="3857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3495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populair</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8" name="Picture 3" descr="C:\Users\Kosterm\Downloads\shutterstock_11947182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50036" y="1340768"/>
            <a:ext cx="2786460" cy="273630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035468" y="1336575"/>
            <a:ext cx="4186666" cy="5431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6008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mollig</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descr="Afbeelding met speelgoed, pop, poseren, foto&#10;&#10;Automatisch gegenereerde beschrijving">
            <a:extLst>
              <a:ext uri="{FF2B5EF4-FFF2-40B4-BE49-F238E27FC236}">
                <a16:creationId xmlns:a16="http://schemas.microsoft.com/office/drawing/2014/main" xmlns="" id="{4D718C66-5F89-486C-B07D-3F2C01F474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3080" y="1340768"/>
            <a:ext cx="5517232" cy="5517232"/>
          </a:xfrm>
          <a:prstGeom prst="rect">
            <a:avLst/>
          </a:prstGeom>
        </p:spPr>
      </p:pic>
    </p:spTree>
    <p:extLst>
      <p:ext uri="{BB962C8B-B14F-4D97-AF65-F5344CB8AC3E}">
        <p14:creationId xmlns:p14="http://schemas.microsoft.com/office/powerpoint/2010/main" val="2715992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prijzen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descr="Afbeelding met persoon, buiten, poseren, racket&#10;&#10;Automatisch gegenereerde beschrijving">
            <a:extLst>
              <a:ext uri="{FF2B5EF4-FFF2-40B4-BE49-F238E27FC236}">
                <a16:creationId xmlns:a16="http://schemas.microsoft.com/office/drawing/2014/main" xmlns="" id="{0A17A44D-BF6E-4558-81C9-6077409DFB7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3608" y="1349252"/>
            <a:ext cx="7056784" cy="5461951"/>
          </a:xfrm>
          <a:prstGeom prst="rect">
            <a:avLst/>
          </a:prstGeom>
        </p:spPr>
      </p:pic>
      <p:sp>
        <p:nvSpPr>
          <p:cNvPr id="8" name="Tekstballon: ovaal 7">
            <a:extLst>
              <a:ext uri="{FF2B5EF4-FFF2-40B4-BE49-F238E27FC236}">
                <a16:creationId xmlns:a16="http://schemas.microsoft.com/office/drawing/2014/main" xmlns="" id="{371684F4-B5BA-4992-B14F-1D901D6C3184}"/>
              </a:ext>
            </a:extLst>
          </p:cNvPr>
          <p:cNvSpPr/>
          <p:nvPr/>
        </p:nvSpPr>
        <p:spPr>
          <a:xfrm>
            <a:off x="7164288" y="3510299"/>
            <a:ext cx="1979712" cy="1323439"/>
          </a:xfrm>
          <a:prstGeom prst="wedgeEllipseCallout">
            <a:avLst>
              <a:gd name="adj1" fmla="val -173980"/>
              <a:gd name="adj2" fmla="val 2035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a:t>WAUW KNAP GEDAAN!!</a:t>
            </a:r>
          </a:p>
        </p:txBody>
      </p:sp>
      <p:sp>
        <p:nvSpPr>
          <p:cNvPr id="9" name="Tekstballon: rechthoek met afgeronde hoeken 8">
            <a:extLst>
              <a:ext uri="{FF2B5EF4-FFF2-40B4-BE49-F238E27FC236}">
                <a16:creationId xmlns:a16="http://schemas.microsoft.com/office/drawing/2014/main" xmlns="" id="{14FAB4C3-1F5C-4100-9FE7-C250A73F9D33}"/>
              </a:ext>
            </a:extLst>
          </p:cNvPr>
          <p:cNvSpPr/>
          <p:nvPr/>
        </p:nvSpPr>
        <p:spPr>
          <a:xfrm>
            <a:off x="6660232" y="1349252"/>
            <a:ext cx="1728192" cy="1071636"/>
          </a:xfrm>
          <a:prstGeom prst="wedgeRoundRectCallout">
            <a:avLst>
              <a:gd name="adj1" fmla="val -34061"/>
              <a:gd name="adj2" fmla="val 93990"/>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a:t>WAT EEN TOPPER BEN JE!</a:t>
            </a:r>
          </a:p>
        </p:txBody>
      </p:sp>
      <p:sp>
        <p:nvSpPr>
          <p:cNvPr id="10" name="Tekstballon: ovaal 9">
            <a:extLst>
              <a:ext uri="{FF2B5EF4-FFF2-40B4-BE49-F238E27FC236}">
                <a16:creationId xmlns:a16="http://schemas.microsoft.com/office/drawing/2014/main" xmlns="" id="{60CB3E24-D4A4-46D2-B25D-485FEBAB5D4A}"/>
              </a:ext>
            </a:extLst>
          </p:cNvPr>
          <p:cNvSpPr/>
          <p:nvPr/>
        </p:nvSpPr>
        <p:spPr>
          <a:xfrm>
            <a:off x="460375" y="3510299"/>
            <a:ext cx="1663353" cy="926813"/>
          </a:xfrm>
          <a:prstGeom prst="wedgeEllipseCallout">
            <a:avLst>
              <a:gd name="adj1" fmla="val 76679"/>
              <a:gd name="adj2" fmla="val 5780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dirty="0"/>
              <a:t>HELD! </a:t>
            </a:r>
          </a:p>
        </p:txBody>
      </p:sp>
    </p:spTree>
    <p:extLst>
      <p:ext uri="{BB962C8B-B14F-4D97-AF65-F5344CB8AC3E}">
        <p14:creationId xmlns:p14="http://schemas.microsoft.com/office/powerpoint/2010/main" val="3158984605"/>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24055</TotalTime>
  <Words>324</Words>
  <Application>Microsoft Office PowerPoint</Application>
  <PresentationFormat>Diavoorstelling (4:3)</PresentationFormat>
  <Paragraphs>199</Paragraphs>
  <Slides>21</Slides>
  <Notes>14</Notes>
  <HiddenSlides>0</HiddenSlides>
  <MMClips>0</MMClips>
  <ScaleCrop>false</ScaleCrop>
  <HeadingPairs>
    <vt:vector size="4" baseType="variant">
      <vt:variant>
        <vt:lpstr>Thema</vt:lpstr>
      </vt:variant>
      <vt:variant>
        <vt:i4>1</vt:i4>
      </vt:variant>
      <vt:variant>
        <vt:lpstr>Diatitels</vt:lpstr>
      </vt:variant>
      <vt:variant>
        <vt:i4>21</vt:i4>
      </vt:variant>
    </vt:vector>
  </HeadingPairs>
  <TitlesOfParts>
    <vt:vector size="22"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Nieuwsbegrip</dc:title>
  <dc:creator>van der Plas</dc:creator>
  <cp:lastModifiedBy>Koster, Mariët</cp:lastModifiedBy>
  <cp:revision>4439</cp:revision>
  <cp:lastPrinted>2020-09-14T11:15:22Z</cp:lastPrinted>
  <dcterms:created xsi:type="dcterms:W3CDTF">2014-06-10T08:03:16Z</dcterms:created>
  <dcterms:modified xsi:type="dcterms:W3CDTF">2020-09-22T09:00:24Z</dcterms:modified>
</cp:coreProperties>
</file>