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162" r:id="rId2"/>
    <p:sldId id="548" r:id="rId3"/>
    <p:sldId id="1122" r:id="rId4"/>
    <p:sldId id="1121" r:id="rId5"/>
    <p:sldId id="1152" r:id="rId6"/>
    <p:sldId id="1117" r:id="rId7"/>
    <p:sldId id="1106" r:id="rId8"/>
    <p:sldId id="1119" r:id="rId9"/>
    <p:sldId id="1118" r:id="rId10"/>
    <p:sldId id="1125" r:id="rId11"/>
    <p:sldId id="1148" r:id="rId12"/>
    <p:sldId id="1123" r:id="rId13"/>
    <p:sldId id="934" r:id="rId14"/>
    <p:sldId id="1185" r:id="rId15"/>
    <p:sldId id="263" r:id="rId16"/>
    <p:sldId id="1179" r:id="rId17"/>
    <p:sldId id="1182" r:id="rId18"/>
    <p:sldId id="1180" r:id="rId19"/>
    <p:sldId id="1186" r:id="rId20"/>
    <p:sldId id="1183" r:id="rId21"/>
    <p:sldId id="1184" r:id="rId22"/>
    <p:sldId id="1154" r:id="rId23"/>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1162"/>
            <p14:sldId id="548"/>
            <p14:sldId id="1122"/>
            <p14:sldId id="1121"/>
            <p14:sldId id="1152"/>
            <p14:sldId id="1117"/>
            <p14:sldId id="1106"/>
            <p14:sldId id="1119"/>
            <p14:sldId id="1118"/>
            <p14:sldId id="1125"/>
            <p14:sldId id="1148"/>
            <p14:sldId id="1123"/>
            <p14:sldId id="934"/>
            <p14:sldId id="1185"/>
            <p14:sldId id="263"/>
            <p14:sldId id="1179"/>
            <p14:sldId id="1182"/>
            <p14:sldId id="1180"/>
            <p14:sldId id="1186"/>
            <p14:sldId id="1183"/>
            <p14:sldId id="1184"/>
            <p14:sldId id="115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88947" autoAdjust="0"/>
  </p:normalViewPr>
  <p:slideViewPr>
    <p:cSldViewPr>
      <p:cViewPr varScale="1">
        <p:scale>
          <a:sx n="65" d="100"/>
          <a:sy n="65" d="100"/>
        </p:scale>
        <p:origin x="-130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1-9-2020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1-9-2020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200" dirty="0"/>
              <a:t>verleppen = slap hangen van een plant</a:t>
            </a:r>
          </a:p>
          <a:p>
            <a:pPr marL="0" indent="0">
              <a:buNone/>
            </a:pPr>
            <a:r>
              <a:rPr lang="nl-NL" sz="1200" dirty="0"/>
              <a:t>het is zonde = het is jammer en niet nodig</a:t>
            </a:r>
          </a:p>
          <a:p>
            <a:pPr marL="0" indent="0">
              <a:buNone/>
            </a:pPr>
            <a:r>
              <a:rPr lang="nl-NL" sz="1200" dirty="0"/>
              <a:t>verspillen = iets weggooien wat je nog goed kunt gebruiken</a:t>
            </a:r>
          </a:p>
          <a:p>
            <a:pPr marL="0" indent="0">
              <a:buNone/>
            </a:pPr>
            <a:r>
              <a:rPr lang="nl-NL" sz="1200" dirty="0"/>
              <a:t>per persoon = hoeveel ieder mens doet of krijgt</a:t>
            </a:r>
          </a:p>
          <a:p>
            <a:pPr marL="0" indent="0">
              <a:buNone/>
            </a:pPr>
            <a:r>
              <a:rPr lang="nl-NL" sz="1200" dirty="0"/>
              <a:t>de portie = een bepaalde hoeveelheid, meestal voedsel </a:t>
            </a:r>
          </a:p>
          <a:p>
            <a:pPr marL="0" indent="0">
              <a:buNone/>
            </a:pPr>
            <a:r>
              <a:rPr lang="nl-NL" sz="1200" dirty="0"/>
              <a:t>bederven = rotten, vies worden omdat het te oud is</a:t>
            </a:r>
          </a:p>
          <a:p>
            <a:pPr marL="0" indent="0">
              <a:buNone/>
            </a:pPr>
            <a:r>
              <a:rPr lang="nl-NL" sz="1200" dirty="0"/>
              <a:t>besparen = minder uitgeven of gebruiken</a:t>
            </a:r>
          </a:p>
          <a:p>
            <a:pPr marL="0" indent="0">
              <a:buNone/>
            </a:pPr>
            <a:r>
              <a:rPr lang="nl-NL" sz="1200" dirty="0"/>
              <a:t>het product = iets wat gemaakt is of op het land gegroeid is </a:t>
            </a:r>
          </a:p>
          <a:p>
            <a:pPr marL="0" indent="0">
              <a:buNone/>
            </a:pPr>
            <a:r>
              <a:rPr lang="nl-NL" sz="1200" dirty="0"/>
              <a:t>veilig = zonder gevaar</a:t>
            </a:r>
          </a:p>
          <a:p>
            <a:pPr marL="0" indent="0">
              <a:buNone/>
            </a:pPr>
            <a:r>
              <a:rPr lang="nl-NL" sz="1200" dirty="0"/>
              <a:t>inschatten = van tevoren bedenken hoe iets of iemand zal zijn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207188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95131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05755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326496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429093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103631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8712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64631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19879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067571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93280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8.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0.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1950" u="sng" dirty="0"/>
              <a:t>Semantisatieverhaal:</a:t>
            </a:r>
            <a:br>
              <a:rPr lang="nl-NL" sz="1950" u="sng" dirty="0"/>
            </a:br>
            <a:r>
              <a:rPr lang="nl-NL" sz="1950" dirty="0"/>
              <a:t>Weet je wat mijn lievelingsfruit is? Blauwe bessen! De blauwe bes is een gezond </a:t>
            </a:r>
            <a:r>
              <a:rPr lang="nl-NL" sz="1950" b="1" u="sng" dirty="0"/>
              <a:t>product</a:t>
            </a:r>
            <a:r>
              <a:rPr lang="nl-NL" sz="1950" dirty="0"/>
              <a:t>. Het product is </a:t>
            </a:r>
            <a:r>
              <a:rPr lang="nl-NL" sz="1950" b="1" i="1" dirty="0"/>
              <a:t>iets wat gemaakt is of op het land gegroeid is</a:t>
            </a:r>
            <a:r>
              <a:rPr lang="nl-NL" sz="1950" dirty="0"/>
              <a:t>. Bij ons in de buurt is een boerderij waar ze blauwe bessen laten groeien. Daar kan je zien hoe ze dat doen. De struiken krijgen de hele dag water. Als ze niet genoeg water krijgen, gaan de planten </a:t>
            </a:r>
            <a:r>
              <a:rPr lang="nl-NL" sz="1950" b="1" u="sng" dirty="0"/>
              <a:t>verleppen</a:t>
            </a:r>
            <a:r>
              <a:rPr lang="nl-NL" sz="1950" dirty="0"/>
              <a:t>, </a:t>
            </a:r>
            <a:r>
              <a:rPr lang="nl-NL" sz="1950" b="1" i="1" dirty="0"/>
              <a:t>slap hangen</a:t>
            </a:r>
            <a:r>
              <a:rPr lang="nl-NL" sz="1950" dirty="0"/>
              <a:t>. Je kunt bij de boerderij ook bessen kopen. Blauwe bessen zijn in de supermarkt namelijk best duur. Maar bij die boerderij zijn ze een stuk goedkoper. Als ik ze daar koop, kan ik wat geld </a:t>
            </a:r>
            <a:r>
              <a:rPr lang="nl-NL" sz="1950" b="1" u="sng" dirty="0"/>
              <a:t>besparen</a:t>
            </a:r>
            <a:r>
              <a:rPr lang="nl-NL" sz="1950" dirty="0"/>
              <a:t>. Besparen betekent </a:t>
            </a:r>
            <a:r>
              <a:rPr lang="nl-NL" sz="1950" b="1" i="1" dirty="0"/>
              <a:t>minder uitgeven of gebruiken</a:t>
            </a:r>
            <a:r>
              <a:rPr lang="nl-NL" sz="1950" dirty="0"/>
              <a:t>. Ik vind het heel fijn als ik geld kan besparen. Ik hou niet van geld </a:t>
            </a:r>
            <a:r>
              <a:rPr lang="nl-NL" sz="1950" b="1" u="sng" dirty="0"/>
              <a:t>verspillen</a:t>
            </a:r>
            <a:r>
              <a:rPr lang="nl-NL" sz="1950" dirty="0"/>
              <a:t>. Verspillen betekent </a:t>
            </a:r>
            <a:r>
              <a:rPr lang="nl-NL" sz="1950" b="1" i="1" dirty="0"/>
              <a:t>iets weggooien wat je nog goed kunt gebruiken</a:t>
            </a:r>
            <a:r>
              <a:rPr lang="nl-NL" sz="1950" dirty="0"/>
              <a:t>. Dat vind ik echt </a:t>
            </a:r>
            <a:r>
              <a:rPr lang="nl-NL" sz="1950" b="1" u="sng" dirty="0"/>
              <a:t>zonde</a:t>
            </a:r>
            <a:r>
              <a:rPr lang="nl-NL" sz="1950" dirty="0"/>
              <a:t>, dat vind ik </a:t>
            </a:r>
            <a:r>
              <a:rPr lang="nl-NL" sz="1950" b="1" i="1" dirty="0"/>
              <a:t>jammer en niet nodig</a:t>
            </a:r>
            <a:r>
              <a:rPr lang="nl-NL" sz="1950" dirty="0"/>
              <a:t>. Toen ik op de boerderij met blauwe bessen was, zag ik dat er ook veel bessen op de grond vallen. Dat is ook zonde toch? Die bessen kan je dan niet meer eten. Als de bessen een tijdje op de grond liggen, gaan ze </a:t>
            </a:r>
            <a:r>
              <a:rPr lang="nl-NL" sz="1950" b="1" u="sng" dirty="0"/>
              <a:t>bederven</a:t>
            </a:r>
            <a:r>
              <a:rPr lang="nl-NL" sz="1950" dirty="0"/>
              <a:t>. Dan gaan ze </a:t>
            </a:r>
            <a:r>
              <a:rPr lang="nl-NL" sz="1950" b="1" i="1" dirty="0"/>
              <a:t>rotten, vies worden omdat het te oud is</a:t>
            </a:r>
            <a:r>
              <a:rPr lang="nl-NL" sz="1950" dirty="0"/>
              <a:t>. De bessen die aan de struik hangen, zijn </a:t>
            </a:r>
            <a:r>
              <a:rPr lang="nl-NL" sz="1950" b="1" u="sng" dirty="0"/>
              <a:t>veilig</a:t>
            </a:r>
            <a:r>
              <a:rPr lang="nl-NL" sz="1950" dirty="0"/>
              <a:t> om te eten. Veilig betekent </a:t>
            </a:r>
            <a:r>
              <a:rPr lang="nl-NL" sz="1950" b="1" i="1" dirty="0"/>
              <a:t>zonder gevaar</a:t>
            </a:r>
            <a:r>
              <a:rPr lang="nl-NL" sz="1950" dirty="0"/>
              <a:t>. Ik ben afgelopen weekend nog bij de boerderij geweest om blauwe bessen te kopen. Ik had een hele grote bak gekocht en die wilde ik in één keer opeten. Dat lukte me niet hoor, het was veel te veel. Soms heb ik zoveel zin in blauwe bessen, dat ik niet goed kan </a:t>
            </a:r>
            <a:r>
              <a:rPr lang="nl-NL" sz="1950" b="1" u="sng" dirty="0"/>
              <a:t>inschatten</a:t>
            </a:r>
            <a:r>
              <a:rPr lang="nl-NL" sz="1950" dirty="0"/>
              <a:t> hoeveel ik kan eten. Inschatten betekent </a:t>
            </a:r>
            <a:r>
              <a:rPr lang="nl-NL" sz="1950" b="1" i="1" dirty="0"/>
              <a:t>van te voren bedenken hoe iets of iemand zal zijn</a:t>
            </a:r>
            <a:r>
              <a:rPr lang="nl-NL" sz="1950" dirty="0"/>
              <a:t>. Ik neem dan een hele grote </a:t>
            </a:r>
            <a:r>
              <a:rPr lang="nl-NL" sz="1950" b="1" u="sng" dirty="0"/>
              <a:t>portie</a:t>
            </a:r>
            <a:r>
              <a:rPr lang="nl-NL" sz="1950" dirty="0"/>
              <a:t>. De portie is </a:t>
            </a:r>
            <a:r>
              <a:rPr lang="nl-NL" sz="1950" b="1" i="1" dirty="0"/>
              <a:t>een bepaalde hoeveelheid, meestal voedsel</a:t>
            </a:r>
            <a:r>
              <a:rPr lang="nl-NL" sz="1950" dirty="0"/>
              <a:t>. De portie blauwe bessen die ik wilde eten, was veel te groot voor mij. Meestal eten wij thuis </a:t>
            </a:r>
            <a:r>
              <a:rPr lang="nl-NL" sz="1950" b="1" u="sng" dirty="0"/>
              <a:t>per persoon</a:t>
            </a:r>
            <a:r>
              <a:rPr lang="nl-NL" sz="1950" dirty="0"/>
              <a:t> een handje blauwe bessen. Per persoon is </a:t>
            </a:r>
            <a:r>
              <a:rPr lang="nl-NL" sz="1950" b="1" i="1" dirty="0"/>
              <a:t>hoeveel ieder mensen doet of krijgt</a:t>
            </a:r>
            <a:r>
              <a:rPr lang="nl-NL" sz="1950" dirty="0"/>
              <a:t>. </a:t>
            </a:r>
            <a:endParaRPr lang="nl-NL" sz="2000" dirty="0"/>
          </a:p>
        </p:txBody>
      </p:sp>
    </p:spTree>
    <p:extLst>
      <p:ext uri="{BB962C8B-B14F-4D97-AF65-F5344CB8AC3E}">
        <p14:creationId xmlns:p14="http://schemas.microsoft.com/office/powerpoint/2010/main" val="416571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inschatten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7170" name="Picture 2" descr="C:\Users\Kosterm\Downloads\shutterstock_141458684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 y="1556792"/>
            <a:ext cx="4100513" cy="511256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osterm\Downloads\shutterstock_114114013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52913" y="1556792"/>
            <a:ext cx="3800476" cy="318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1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de portie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3" descr="C:\Users\Kosterm\Downloads\shutterstock_114114013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75656" y="1844824"/>
            <a:ext cx="5572646" cy="467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70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428449" cy="1323439"/>
          </a:xfrm>
          <a:prstGeom prst="rect">
            <a:avLst/>
          </a:prstGeom>
          <a:noFill/>
        </p:spPr>
        <p:txBody>
          <a:bodyPr wrap="square" rtlCol="0">
            <a:spAutoFit/>
          </a:bodyPr>
          <a:lstStyle/>
          <a:p>
            <a:r>
              <a:rPr lang="nl-NL" sz="8000" b="1" u="sng" dirty="0"/>
              <a:t>per persoon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194" name="Picture 2" descr="C:\Users\Kosterm\Downloads\shutterstock_22388900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52120" y="900113"/>
            <a:ext cx="3031071" cy="162877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osterm\Downloads\shutterstock_1190344609.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55575" y="1478553"/>
            <a:ext cx="4037164" cy="51187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osterm\Downloads\shutterstock_22388900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675510" y="2843213"/>
            <a:ext cx="3031071" cy="16144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osterm\Downloads\shutterstock_22388900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652119" y="5085184"/>
            <a:ext cx="3031071" cy="162530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p:cNvCxnSpPr/>
          <p:nvPr/>
        </p:nvCxnSpPr>
        <p:spPr>
          <a:xfrm flipH="1">
            <a:off x="1835696" y="1714501"/>
            <a:ext cx="4320480" cy="56237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H="1">
            <a:off x="2123728" y="3691605"/>
            <a:ext cx="4032449" cy="173173"/>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p:cNvCxnSpPr/>
          <p:nvPr/>
        </p:nvCxnSpPr>
        <p:spPr>
          <a:xfrm flipH="1" flipV="1">
            <a:off x="3059832" y="4149080"/>
            <a:ext cx="3096344" cy="157558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67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83768" y="476672"/>
            <a:ext cx="3744416"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483768" y="404664"/>
            <a:ext cx="3888432"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latin typeface="Trebuchet MS" panose="020B0603020202020204" pitchFamily="34" charset="0"/>
                <a:ea typeface="Calibri"/>
                <a:cs typeface="Times New Roman"/>
              </a:rPr>
              <a:t>het product</a:t>
            </a:r>
            <a:endParaRPr lang="nl-NL" sz="48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300192" y="476672"/>
            <a:ext cx="2520280" cy="194421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316996"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effectLst/>
                <a:latin typeface="Trebuchet MS"/>
                <a:ea typeface="Calibri"/>
                <a:cs typeface="Times New Roman"/>
              </a:rPr>
              <a:t>iets wat gemaakt is of op het land gegroeid is</a:t>
            </a:r>
            <a:endParaRPr lang="nl-NL" sz="1100" dirty="0">
              <a:effectLst/>
              <a:latin typeface="Calibri"/>
              <a:ea typeface="Calibri"/>
              <a:cs typeface="Times New Roman"/>
            </a:endParaRPr>
          </a:p>
        </p:txBody>
      </p:sp>
      <p:sp>
        <p:nvSpPr>
          <p:cNvPr id="2" name="Tekstvak 1"/>
          <p:cNvSpPr txBox="1"/>
          <p:nvPr/>
        </p:nvSpPr>
        <p:spPr>
          <a:xfrm>
            <a:off x="395536" y="3851505"/>
            <a:ext cx="2664296" cy="2092881"/>
          </a:xfrm>
          <a:prstGeom prst="rect">
            <a:avLst/>
          </a:prstGeom>
          <a:solidFill>
            <a:schemeClr val="bg1"/>
          </a:solidFill>
          <a:ln w="25400">
            <a:solidFill>
              <a:schemeClr val="tx1"/>
            </a:solidFill>
          </a:ln>
        </p:spPr>
        <p:txBody>
          <a:bodyPr wrap="square" rtlCol="0">
            <a:spAutoFit/>
          </a:bodyPr>
          <a:lstStyle/>
          <a:p>
            <a:pPr algn="ctr"/>
            <a:r>
              <a:rPr lang="nl-NL" sz="2000" dirty="0" smtClean="0"/>
              <a:t>in een fabriek gemaakt</a:t>
            </a:r>
          </a:p>
          <a:p>
            <a:endParaRPr lang="nl-NL" sz="2000" dirty="0"/>
          </a:p>
          <a:p>
            <a:endParaRPr lang="nl-NL" dirty="0" smtClean="0"/>
          </a:p>
          <a:p>
            <a:endParaRPr lang="nl-NL" dirty="0" smtClean="0"/>
          </a:p>
          <a:p>
            <a:endParaRPr lang="nl-NL" dirty="0"/>
          </a:p>
          <a:p>
            <a:endParaRPr lang="nl-NL" dirty="0"/>
          </a:p>
          <a:p>
            <a:endParaRPr lang="nl-NL" dirty="0"/>
          </a:p>
        </p:txBody>
      </p:sp>
      <p:sp>
        <p:nvSpPr>
          <p:cNvPr id="17" name="Tekstvak 16"/>
          <p:cNvSpPr txBox="1"/>
          <p:nvPr/>
        </p:nvSpPr>
        <p:spPr>
          <a:xfrm>
            <a:off x="3191710" y="3851505"/>
            <a:ext cx="2748442" cy="2092881"/>
          </a:xfrm>
          <a:prstGeom prst="rect">
            <a:avLst/>
          </a:prstGeom>
          <a:solidFill>
            <a:schemeClr val="bg1"/>
          </a:solidFill>
          <a:ln w="25400">
            <a:solidFill>
              <a:schemeClr val="tx1"/>
            </a:solidFill>
          </a:ln>
        </p:spPr>
        <p:txBody>
          <a:bodyPr wrap="square" rtlCol="0">
            <a:spAutoFit/>
          </a:bodyPr>
          <a:lstStyle/>
          <a:p>
            <a:pPr algn="ctr"/>
            <a:r>
              <a:rPr lang="nl-NL" sz="2000" dirty="0" smtClean="0"/>
              <a:t>van een plant</a:t>
            </a:r>
          </a:p>
          <a:p>
            <a:endParaRPr lang="nl-NL" sz="2000" dirty="0"/>
          </a:p>
          <a:p>
            <a:endParaRPr lang="nl-NL" dirty="0" smtClean="0"/>
          </a:p>
          <a:p>
            <a:endParaRPr lang="nl-NL" dirty="0" smtClean="0"/>
          </a:p>
          <a:p>
            <a:endParaRPr lang="nl-NL" dirty="0"/>
          </a:p>
          <a:p>
            <a:endParaRPr lang="nl-NL" dirty="0"/>
          </a:p>
          <a:p>
            <a:endParaRPr lang="nl-NL" dirty="0"/>
          </a:p>
        </p:txBody>
      </p:sp>
      <p:sp>
        <p:nvSpPr>
          <p:cNvPr id="18" name="Tekstvak 17"/>
          <p:cNvSpPr txBox="1"/>
          <p:nvPr/>
        </p:nvSpPr>
        <p:spPr>
          <a:xfrm>
            <a:off x="6012160" y="3851505"/>
            <a:ext cx="2762834" cy="2092881"/>
          </a:xfrm>
          <a:prstGeom prst="rect">
            <a:avLst/>
          </a:prstGeom>
          <a:solidFill>
            <a:schemeClr val="bg1"/>
          </a:solidFill>
          <a:ln w="25400">
            <a:solidFill>
              <a:schemeClr val="tx1"/>
            </a:solidFill>
          </a:ln>
        </p:spPr>
        <p:txBody>
          <a:bodyPr wrap="square" rtlCol="0">
            <a:spAutoFit/>
          </a:bodyPr>
          <a:lstStyle/>
          <a:p>
            <a:pPr algn="ctr"/>
            <a:r>
              <a:rPr lang="nl-NL" sz="2000" dirty="0" smtClean="0"/>
              <a:t>van een dier</a:t>
            </a:r>
          </a:p>
          <a:p>
            <a:endParaRPr lang="nl-NL" sz="2000" dirty="0"/>
          </a:p>
          <a:p>
            <a:endParaRPr lang="nl-NL" dirty="0" smtClean="0"/>
          </a:p>
          <a:p>
            <a:endParaRPr lang="nl-NL" dirty="0" smtClean="0"/>
          </a:p>
          <a:p>
            <a:endParaRPr lang="nl-NL" dirty="0"/>
          </a:p>
          <a:p>
            <a:endParaRPr lang="nl-NL" dirty="0"/>
          </a:p>
          <a:p>
            <a:endParaRPr lang="nl-NL" dirty="0"/>
          </a:p>
        </p:txBody>
      </p:sp>
      <p:pic>
        <p:nvPicPr>
          <p:cNvPr id="3" name="Picture 2" descr="C:\Users\Kosterm\Downloads\shutterstock_123902462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95084" y="4221088"/>
            <a:ext cx="764548" cy="8410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osterm\Downloads\shutterstock_172702271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3648" y="4192006"/>
            <a:ext cx="1529097" cy="984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osterm\Downloads\shutterstock_35796848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43384" y="5013176"/>
            <a:ext cx="1320801" cy="8822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osterm\Downloads\shutterstock_1728139390.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79079" y="4280571"/>
            <a:ext cx="1543013" cy="7005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Kosterm\Downloads\shutterstock_166934862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32040" y="4227856"/>
            <a:ext cx="843837" cy="929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Kosterm\Downloads\shutterstock_153871872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824861" y="5157192"/>
            <a:ext cx="1529097" cy="6636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Kosterm\Downloads\shutterstock_496251349.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6156176" y="4250726"/>
            <a:ext cx="1270043" cy="9064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osterm\Downloads\shutterstock_525754399.jp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7698935" y="4149080"/>
            <a:ext cx="833215" cy="10556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osterm\Downloads\shutterstock_350655557.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228184" y="5178256"/>
            <a:ext cx="971607" cy="70344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osterm\Downloads\shutterstock_344681603.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426219" y="5109641"/>
            <a:ext cx="1192970" cy="75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065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Trebuchet MS"/>
                <a:ea typeface="Calibri"/>
                <a:cs typeface="Times New Roman"/>
              </a:rPr>
              <a:t>verspillen</a:t>
            </a:r>
            <a:endParaRPr lang="nl-NL" sz="59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Trebuchet MS"/>
                <a:ea typeface="Calibri"/>
                <a:cs typeface="Times New Roman"/>
              </a:rPr>
              <a:t>besparen</a:t>
            </a:r>
            <a:endParaRPr lang="nl-NL" sz="59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iets weggooien wat je nog goed kunt gebruiken</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Ik hou niet van geld </a:t>
            </a:r>
            <a:r>
              <a:rPr lang="nl-NL" sz="2400" i="1" u="sng" dirty="0">
                <a:solidFill>
                  <a:srgbClr val="387038"/>
                </a:solidFill>
                <a:latin typeface="Trebuchet MS"/>
                <a:ea typeface="Calibri"/>
                <a:cs typeface="Times New Roman"/>
              </a:rPr>
              <a:t>verspillen</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minder uitgeven of verbruiken</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800" dirty="0">
              <a:effectLst/>
              <a:latin typeface="Calibri"/>
              <a:ea typeface="Calibri"/>
              <a:cs typeface="Times New Roman"/>
            </a:endParaRPr>
          </a:p>
          <a:p>
            <a:pPr algn="ctr">
              <a:lnSpc>
                <a:spcPct val="107000"/>
              </a:lnSpc>
            </a:pPr>
            <a:r>
              <a:rPr lang="nl-NL" sz="2400" i="1" dirty="0">
                <a:solidFill>
                  <a:srgbClr val="387038"/>
                </a:solidFill>
                <a:latin typeface="Trebuchet MS"/>
                <a:ea typeface="Calibri"/>
                <a:cs typeface="Times New Roman"/>
              </a:rPr>
              <a:t>Als ik bij de boerderij blauwe bessen koop, kan ik geld </a:t>
            </a:r>
            <a:r>
              <a:rPr lang="nl-NL" sz="2400" i="1" u="sng" dirty="0">
                <a:solidFill>
                  <a:srgbClr val="387038"/>
                </a:solidFill>
                <a:latin typeface="Trebuchet MS"/>
                <a:ea typeface="Calibri"/>
                <a:cs typeface="Times New Roman"/>
              </a:rPr>
              <a:t>besparen</a:t>
            </a:r>
            <a:r>
              <a:rPr lang="nl-NL" sz="2400" i="1" dirty="0">
                <a:solidFill>
                  <a:srgbClr val="387038"/>
                </a:solidFill>
                <a:latin typeface="Trebuchet MS"/>
                <a:ea typeface="Calibri"/>
                <a:cs typeface="Times New Roman"/>
              </a:rPr>
              <a:t>.</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geld besparen">
            <a:extLst>
              <a:ext uri="{FF2B5EF4-FFF2-40B4-BE49-F238E27FC236}">
                <a16:creationId xmlns="" xmlns:a16="http://schemas.microsoft.com/office/drawing/2014/main" id="{561DA3DE-1F22-412D-93BE-162A53365B0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4128" y="2599193"/>
            <a:ext cx="2304256" cy="24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shutterstock_418822102">
            <a:extLst>
              <a:ext uri="{FF2B5EF4-FFF2-40B4-BE49-F238E27FC236}">
                <a16:creationId xmlns="" xmlns:a16="http://schemas.microsoft.com/office/drawing/2014/main" id="{0934FABB-4619-48C3-AA6E-E56ADCF64C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8679" y="2963929"/>
            <a:ext cx="1944216" cy="20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6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12737"/>
            <a:ext cx="4419600"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800" b="1" dirty="0">
                <a:solidFill>
                  <a:srgbClr val="387038"/>
                </a:solidFill>
                <a:latin typeface="Trebuchet MS"/>
                <a:ea typeface="Calibri"/>
                <a:cs typeface="Times New Roman"/>
              </a:rPr>
              <a:t>per persoon</a:t>
            </a:r>
            <a:endParaRPr lang="nl-NL" sz="58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Trebuchet MS"/>
                <a:ea typeface="Calibri"/>
                <a:cs typeface="Times New Roman"/>
              </a:rPr>
              <a:t>p</a:t>
            </a:r>
            <a:r>
              <a:rPr lang="nl-NL" sz="5900" b="1" dirty="0">
                <a:solidFill>
                  <a:srgbClr val="387038"/>
                </a:solidFill>
                <a:effectLst/>
                <a:latin typeface="Trebuchet MS"/>
                <a:ea typeface="Calibri"/>
                <a:cs typeface="Times New Roman"/>
              </a:rPr>
              <a:t>er gezin</a:t>
            </a:r>
            <a:endParaRPr lang="nl-NL" sz="5900" dirty="0">
              <a:effectLst/>
              <a:latin typeface="Calibri"/>
              <a:ea typeface="Calibri"/>
              <a:cs typeface="Times New Roman"/>
            </a:endParaRPr>
          </a:p>
        </p:txBody>
      </p:sp>
      <p:sp>
        <p:nvSpPr>
          <p:cNvPr id="14" name="Tekstvak 2"/>
          <p:cNvSpPr txBox="1">
            <a:spLocks noChangeArrowheads="1"/>
          </p:cNvSpPr>
          <p:nvPr/>
        </p:nvSpPr>
        <p:spPr bwMode="auto">
          <a:xfrm>
            <a:off x="355028" y="1484784"/>
            <a:ext cx="4072956" cy="47799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hoeveel ieder mens doet of krijgt</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Trebuchet MS"/>
                <a:ea typeface="Calibri"/>
                <a:cs typeface="Times New Roman"/>
              </a:rPr>
              <a:t>Meestal eten wij thuis </a:t>
            </a:r>
            <a:r>
              <a:rPr lang="nl-NL" sz="2400" i="1" u="sng" dirty="0">
                <a:solidFill>
                  <a:srgbClr val="387038"/>
                </a:solidFill>
                <a:latin typeface="Trebuchet MS"/>
                <a:ea typeface="Calibri"/>
                <a:cs typeface="Times New Roman"/>
              </a:rPr>
              <a:t>per persoon</a:t>
            </a:r>
            <a:r>
              <a:rPr lang="nl-NL" sz="2400" i="1" dirty="0">
                <a:solidFill>
                  <a:srgbClr val="387038"/>
                </a:solidFill>
                <a:latin typeface="Trebuchet MS"/>
                <a:ea typeface="Calibri"/>
                <a:cs typeface="Times New Roman"/>
              </a:rPr>
              <a:t> een handje blauwe bessen.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484784"/>
            <a:ext cx="4248472" cy="46805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hoeveel je per gezin doet of krijgt</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u="sng" dirty="0">
                <a:solidFill>
                  <a:srgbClr val="387038"/>
                </a:solidFill>
                <a:effectLst/>
                <a:latin typeface="Trebuchet MS"/>
                <a:ea typeface="Calibri"/>
                <a:cs typeface="Times New Roman"/>
              </a:rPr>
              <a:t>Per gezin</a:t>
            </a:r>
            <a:r>
              <a:rPr lang="nl-NL" sz="2400" i="1" dirty="0">
                <a:solidFill>
                  <a:srgbClr val="387038"/>
                </a:solidFill>
                <a:effectLst/>
                <a:latin typeface="Trebuchet MS"/>
                <a:ea typeface="Calibri"/>
                <a:cs typeface="Times New Roman"/>
              </a:rPr>
              <a:t> eet je ongeveer 250gram blauwe bessen per keer.</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8" name="Afbeelding 7">
            <a:extLst>
              <a:ext uri="{FF2B5EF4-FFF2-40B4-BE49-F238E27FC236}">
                <a16:creationId xmlns="" xmlns:a16="http://schemas.microsoft.com/office/drawing/2014/main" id="{461D83EE-E502-42CB-94A7-F676CC5C6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374" y="2464670"/>
            <a:ext cx="3690725" cy="2350640"/>
          </a:xfrm>
          <a:prstGeom prst="rect">
            <a:avLst/>
          </a:prstGeom>
        </p:spPr>
      </p:pic>
      <p:pic>
        <p:nvPicPr>
          <p:cNvPr id="18" name="Picture 3" descr="C:\Users\Kosterm\Downloads\shutterstock_1190344609.jpg">
            <a:extLst>
              <a:ext uri="{FF2B5EF4-FFF2-40B4-BE49-F238E27FC236}">
                <a16:creationId xmlns="" xmlns:a16="http://schemas.microsoft.com/office/drawing/2014/main" id="{4F2CA0E0-3281-41BC-B190-BEE0436E17D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737904" y="2396185"/>
            <a:ext cx="1858432" cy="2356342"/>
          </a:xfrm>
          <a:prstGeom prst="rect">
            <a:avLst/>
          </a:prstGeom>
          <a:noFill/>
          <a:extLst>
            <a:ext uri="{909E8E84-426E-40DD-AFC4-6F175D3DCCD1}">
              <a14:hiddenFill xmlns:a14="http://schemas.microsoft.com/office/drawing/2010/main">
                <a:solidFill>
                  <a:srgbClr val="FFFFFF"/>
                </a:solidFill>
              </a14:hiddenFill>
            </a:ext>
          </a:extLst>
        </p:spPr>
      </p:pic>
      <p:sp>
        <p:nvSpPr>
          <p:cNvPr id="16" name="Ovaal 15"/>
          <p:cNvSpPr/>
          <p:nvPr/>
        </p:nvSpPr>
        <p:spPr>
          <a:xfrm>
            <a:off x="4860032" y="2420888"/>
            <a:ext cx="3539540" cy="18598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34221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Trebuchet MS"/>
                <a:ea typeface="Calibri"/>
                <a:cs typeface="Times New Roman"/>
              </a:rPr>
              <a:t>veilig</a:t>
            </a:r>
            <a:endParaRPr lang="nl-NL" sz="59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Trebuchet MS"/>
                <a:ea typeface="Calibri"/>
                <a:cs typeface="Times New Roman"/>
              </a:rPr>
              <a:t>riskant</a:t>
            </a:r>
            <a:endParaRPr lang="nl-NL" sz="59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Trebuchet MS"/>
                <a:ea typeface="Calibri"/>
                <a:cs typeface="Times New Roman"/>
              </a:rPr>
              <a:t>= zonder gevaar</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800" dirty="0">
                <a:effectLst/>
                <a:latin typeface="Trebuchet MS"/>
                <a:ea typeface="Calibri"/>
                <a:cs typeface="Times New Roman"/>
              </a:rPr>
              <a:t>   </a:t>
            </a:r>
            <a:r>
              <a:rPr lang="nl-NL" sz="2400" i="1" dirty="0">
                <a:solidFill>
                  <a:srgbClr val="387038"/>
                </a:solidFill>
                <a:latin typeface="Trebuchet MS"/>
                <a:ea typeface="Calibri"/>
                <a:cs typeface="Times New Roman"/>
              </a:rPr>
              <a:t>De bessen die aan de struik hangen, zijn </a:t>
            </a:r>
            <a:r>
              <a:rPr lang="nl-NL" sz="2400" i="1" u="sng" dirty="0">
                <a:solidFill>
                  <a:srgbClr val="387038"/>
                </a:solidFill>
                <a:latin typeface="Trebuchet MS"/>
                <a:ea typeface="Calibri"/>
                <a:cs typeface="Times New Roman"/>
              </a:rPr>
              <a:t>veilig</a:t>
            </a:r>
            <a:r>
              <a:rPr lang="nl-NL" sz="2400" i="1" dirty="0">
                <a:solidFill>
                  <a:srgbClr val="387038"/>
                </a:solidFill>
                <a:latin typeface="Trebuchet MS"/>
                <a:ea typeface="Calibri"/>
                <a:cs typeface="Times New Roman"/>
              </a:rPr>
              <a:t> om te eten.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gevaarlijk</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effectLst/>
                <a:latin typeface="Trebuchet MS"/>
                <a:ea typeface="Calibri"/>
                <a:cs typeface="Times New Roman"/>
              </a:rPr>
              <a:t>Het is erg </a:t>
            </a:r>
            <a:r>
              <a:rPr lang="nl-NL" sz="2400" i="1" u="sng" dirty="0">
                <a:solidFill>
                  <a:srgbClr val="387038"/>
                </a:solidFill>
                <a:effectLst/>
                <a:latin typeface="Trebuchet MS"/>
                <a:ea typeface="Calibri"/>
                <a:cs typeface="Times New Roman"/>
              </a:rPr>
              <a:t>riskant</a:t>
            </a:r>
            <a:r>
              <a:rPr lang="nl-NL" sz="2400" i="1" dirty="0">
                <a:solidFill>
                  <a:srgbClr val="387038"/>
                </a:solidFill>
                <a:effectLst/>
                <a:latin typeface="Trebuchet MS"/>
                <a:ea typeface="Calibri"/>
                <a:cs typeface="Times New Roman"/>
              </a:rPr>
              <a:t> om bedorven bessen te eten.</a:t>
            </a:r>
            <a:endParaRPr lang="nl-NL" sz="24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descr="C:\Users\Kosterm\Downloads\shutterstock_1192870126.jpg">
            <a:extLst>
              <a:ext uri="{FF2B5EF4-FFF2-40B4-BE49-F238E27FC236}">
                <a16:creationId xmlns="" xmlns:a16="http://schemas.microsoft.com/office/drawing/2014/main" id="{6BFBDD15-0610-4213-814F-F560178EA98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8427" y="3140969"/>
            <a:ext cx="1883333" cy="17404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Kosterm\Downloads\shutterstock_555065020.jpg">
            <a:extLst>
              <a:ext uri="{FF2B5EF4-FFF2-40B4-BE49-F238E27FC236}">
                <a16:creationId xmlns="" xmlns:a16="http://schemas.microsoft.com/office/drawing/2014/main" id="{F288C618-C33B-4959-91D2-F6C38718BB0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66838" y="2235159"/>
            <a:ext cx="1773114" cy="1908907"/>
          </a:xfrm>
          <a:prstGeom prst="rect">
            <a:avLst/>
          </a:prstGeom>
          <a:noFill/>
          <a:extLst>
            <a:ext uri="{909E8E84-426E-40DD-AFC4-6F175D3DCCD1}">
              <a14:hiddenFill xmlns:a14="http://schemas.microsoft.com/office/drawing/2010/main">
                <a:solidFill>
                  <a:srgbClr val="FFFFFF"/>
                </a:solidFill>
              </a14:hiddenFill>
            </a:ext>
          </a:extLst>
        </p:spPr>
      </p:pic>
      <p:pic>
        <p:nvPicPr>
          <p:cNvPr id="19" name="Afbeelding 18" descr="Afbeelding met persoon, binnen, bed, neerleggen&#10;&#10;Automatisch gegenereerde beschrijving">
            <a:extLst>
              <a:ext uri="{FF2B5EF4-FFF2-40B4-BE49-F238E27FC236}">
                <a16:creationId xmlns="" xmlns:a16="http://schemas.microsoft.com/office/drawing/2014/main" id="{789BA629-BDC8-4F5C-9F84-3C7B06E03F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16351" y="2270928"/>
            <a:ext cx="2272622" cy="1518112"/>
          </a:xfrm>
          <a:prstGeom prst="rect">
            <a:avLst/>
          </a:prstGeom>
        </p:spPr>
      </p:pic>
      <p:pic>
        <p:nvPicPr>
          <p:cNvPr id="18" name="Picture 2" descr="C:\Users\Kosterm\Downloads\shutterstock_1186488718.jpg">
            <a:extLst>
              <a:ext uri="{FF2B5EF4-FFF2-40B4-BE49-F238E27FC236}">
                <a16:creationId xmlns="" xmlns:a16="http://schemas.microsoft.com/office/drawing/2014/main" id="{840CC447-A32E-4CA3-81CF-5570426725B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50614" y="3573016"/>
            <a:ext cx="2005918" cy="133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5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021" y="29952"/>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67544" y="4581128"/>
            <a:ext cx="275753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467544" y="4493488"/>
            <a:ext cx="2757533"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vers</a:t>
            </a:r>
            <a:endParaRPr lang="nl-NL" sz="1100" dirty="0">
              <a:effectLst/>
              <a:ea typeface="Calibri"/>
              <a:cs typeface="Times New Roman"/>
            </a:endParaRPr>
          </a:p>
        </p:txBody>
      </p:sp>
      <p:sp>
        <p:nvSpPr>
          <p:cNvPr id="10" name="Text Box 14"/>
          <p:cNvSpPr txBox="1"/>
          <p:nvPr/>
        </p:nvSpPr>
        <p:spPr>
          <a:xfrm>
            <a:off x="5796136" y="335699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 bederven</a:t>
            </a:r>
            <a:endParaRPr lang="nl-NL" sz="1100" dirty="0">
              <a:effectLst/>
              <a:ea typeface="Calibri"/>
              <a:cs typeface="Times New Roman"/>
            </a:endParaRPr>
          </a:p>
        </p:txBody>
      </p:sp>
      <p:sp>
        <p:nvSpPr>
          <p:cNvPr id="11" name="Text Box 14"/>
          <p:cNvSpPr txBox="1"/>
          <p:nvPr/>
        </p:nvSpPr>
        <p:spPr>
          <a:xfrm>
            <a:off x="467544" y="476672"/>
            <a:ext cx="7745288" cy="50784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Trebuchet MS"/>
                <a:ea typeface="Calibri"/>
                <a:cs typeface="Times New Roman"/>
              </a:rPr>
              <a:t>Als de bessen een tijdje op de grond liggen, gaan ze </a:t>
            </a:r>
            <a:r>
              <a:rPr lang="nl-NL" sz="2000" i="1" u="sng" dirty="0">
                <a:solidFill>
                  <a:srgbClr val="387038"/>
                </a:solidFill>
                <a:latin typeface="Trebuchet MS"/>
                <a:ea typeface="Calibri"/>
                <a:cs typeface="Times New Roman"/>
              </a:rPr>
              <a:t>bederven</a:t>
            </a:r>
            <a:r>
              <a:rPr lang="nl-NL" sz="2000" i="1" dirty="0">
                <a:solidFill>
                  <a:srgbClr val="387038"/>
                </a:solidFill>
                <a:latin typeface="Trebuchet MS"/>
                <a:ea typeface="Calibri"/>
                <a:cs typeface="Times New Roman"/>
              </a:rPr>
              <a:t>.</a:t>
            </a:r>
            <a:endParaRPr lang="nl-NL" sz="1100" dirty="0">
              <a:effectLst/>
              <a:ea typeface="Calibri"/>
              <a:cs typeface="Times New Roman"/>
            </a:endParaRPr>
          </a:p>
        </p:txBody>
      </p:sp>
      <p:pic>
        <p:nvPicPr>
          <p:cNvPr id="16" name="Picture 2" descr="C:\Users\Kosterm\Downloads\shutterstock_1186488718.jpg">
            <a:extLst>
              <a:ext uri="{FF2B5EF4-FFF2-40B4-BE49-F238E27FC236}">
                <a16:creationId xmlns="" xmlns:a16="http://schemas.microsoft.com/office/drawing/2014/main" id="{9A629BDF-D9FD-4830-8CBA-623E11AFCBF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1859" y="1196752"/>
            <a:ext cx="3170177" cy="211767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4">
            <a:extLst>
              <a:ext uri="{FF2B5EF4-FFF2-40B4-BE49-F238E27FC236}">
                <a16:creationId xmlns="" xmlns:a16="http://schemas.microsoft.com/office/drawing/2014/main" id="{3A0F2E48-4D8F-42F0-A5DF-CF69CC1EBAAF}"/>
              </a:ext>
            </a:extLst>
          </p:cNvPr>
          <p:cNvSpPr txBox="1"/>
          <p:nvPr/>
        </p:nvSpPr>
        <p:spPr>
          <a:xfrm>
            <a:off x="6207463" y="4293096"/>
            <a:ext cx="2973049" cy="12961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a:extLst>
              <a:ext uri="{FF2B5EF4-FFF2-40B4-BE49-F238E27FC236}">
                <a16:creationId xmlns="" xmlns:a16="http://schemas.microsoft.com/office/drawing/2014/main" id="{B6C93C5E-A7D7-486A-850F-3142466D26BC}"/>
              </a:ext>
            </a:extLst>
          </p:cNvPr>
          <p:cNvSpPr txBox="1">
            <a:spLocks noChangeArrowheads="1"/>
          </p:cNvSpPr>
          <p:nvPr/>
        </p:nvSpPr>
        <p:spPr bwMode="auto">
          <a:xfrm>
            <a:off x="6228184" y="4304428"/>
            <a:ext cx="2987824" cy="12848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rotten, </a:t>
            </a:r>
            <a:r>
              <a:rPr lang="nl-NL" sz="2400" dirty="0">
                <a:latin typeface="Trebuchet MS"/>
                <a:ea typeface="Calibri"/>
                <a:cs typeface="Times New Roman"/>
              </a:rPr>
              <a:t>vies worden omdat het te oud is</a:t>
            </a:r>
            <a:endParaRPr lang="nl-NL" sz="1050" dirty="0">
              <a:effectLst/>
              <a:latin typeface="Calibri"/>
              <a:ea typeface="Calibri"/>
              <a:cs typeface="Times New Roman"/>
            </a:endParaRPr>
          </a:p>
        </p:txBody>
      </p:sp>
      <p:pic>
        <p:nvPicPr>
          <p:cNvPr id="20" name="Picture 2" descr="C:\Users\Kosterm\Downloads\shutterstock_172813939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4" y="3172600"/>
            <a:ext cx="2945268" cy="133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090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0021" y="29952"/>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467544" y="4581128"/>
            <a:ext cx="275753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3272406" y="4041908"/>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467544" y="4493488"/>
            <a:ext cx="2757533"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Trebuchet MS"/>
                <a:ea typeface="Calibri"/>
                <a:cs typeface="Times New Roman"/>
              </a:rPr>
              <a:t>vers</a:t>
            </a:r>
            <a:endParaRPr lang="nl-NL" sz="1100" dirty="0">
              <a:effectLst/>
              <a:ea typeface="Calibri"/>
              <a:cs typeface="Times New Roman"/>
            </a:endParaRPr>
          </a:p>
        </p:txBody>
      </p:sp>
      <p:sp>
        <p:nvSpPr>
          <p:cNvPr id="10" name="Text Box 14"/>
          <p:cNvSpPr txBox="1"/>
          <p:nvPr/>
        </p:nvSpPr>
        <p:spPr>
          <a:xfrm>
            <a:off x="3059832" y="393305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 </a:t>
            </a:r>
            <a:r>
              <a:rPr lang="nl-NL" sz="4800" dirty="0" smtClean="0">
                <a:effectLst/>
                <a:latin typeface="Trebuchet MS"/>
                <a:ea typeface="Calibri"/>
                <a:cs typeface="Times New Roman"/>
              </a:rPr>
              <a:t>verleppen</a:t>
            </a:r>
            <a:endParaRPr lang="nl-NL" sz="1100" dirty="0">
              <a:effectLst/>
              <a:ea typeface="Calibri"/>
              <a:cs typeface="Times New Roman"/>
            </a:endParaRPr>
          </a:p>
        </p:txBody>
      </p:sp>
      <p:sp>
        <p:nvSpPr>
          <p:cNvPr id="11" name="Text Box 14"/>
          <p:cNvSpPr txBox="1"/>
          <p:nvPr/>
        </p:nvSpPr>
        <p:spPr>
          <a:xfrm>
            <a:off x="467544" y="476672"/>
            <a:ext cx="7745288" cy="50784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Trebuchet MS"/>
                <a:ea typeface="Calibri"/>
                <a:cs typeface="Times New Roman"/>
              </a:rPr>
              <a:t>Als </a:t>
            </a:r>
            <a:r>
              <a:rPr lang="nl-NL" sz="2000" i="1" dirty="0" smtClean="0">
                <a:solidFill>
                  <a:srgbClr val="387038"/>
                </a:solidFill>
                <a:latin typeface="Trebuchet MS"/>
                <a:ea typeface="Calibri"/>
                <a:cs typeface="Times New Roman"/>
              </a:rPr>
              <a:t>een plant geen water krijgt, gaat </a:t>
            </a:r>
            <a:r>
              <a:rPr lang="nl-NL" sz="2000" i="1" dirty="0" smtClean="0">
                <a:solidFill>
                  <a:srgbClr val="387038"/>
                </a:solidFill>
                <a:latin typeface="Trebuchet MS"/>
                <a:ea typeface="Calibri"/>
                <a:cs typeface="Times New Roman"/>
              </a:rPr>
              <a:t>ze </a:t>
            </a:r>
            <a:r>
              <a:rPr lang="nl-NL" sz="2000" i="1" u="sng" dirty="0" smtClean="0">
                <a:solidFill>
                  <a:srgbClr val="387038"/>
                </a:solidFill>
                <a:latin typeface="Trebuchet MS"/>
                <a:ea typeface="Calibri"/>
                <a:cs typeface="Times New Roman"/>
              </a:rPr>
              <a:t>verleppen</a:t>
            </a:r>
            <a:r>
              <a:rPr lang="nl-NL" sz="2000" i="1" dirty="0" smtClean="0">
                <a:solidFill>
                  <a:srgbClr val="387038"/>
                </a:solidFill>
                <a:latin typeface="Trebuchet MS"/>
                <a:ea typeface="Calibri"/>
                <a:cs typeface="Times New Roman"/>
              </a:rPr>
              <a:t>.</a:t>
            </a:r>
            <a:endParaRPr lang="nl-NL" sz="1100" dirty="0">
              <a:effectLst/>
              <a:ea typeface="Calibri"/>
              <a:cs typeface="Times New Roman"/>
            </a:endParaRPr>
          </a:p>
        </p:txBody>
      </p:sp>
      <p:sp>
        <p:nvSpPr>
          <p:cNvPr id="19" name="Text Box 14">
            <a:extLst>
              <a:ext uri="{FF2B5EF4-FFF2-40B4-BE49-F238E27FC236}">
                <a16:creationId xmlns="" xmlns:a16="http://schemas.microsoft.com/office/drawing/2014/main" id="{3A0F2E48-4D8F-42F0-A5DF-CF69CC1EBAAF}"/>
              </a:ext>
            </a:extLst>
          </p:cNvPr>
          <p:cNvSpPr txBox="1"/>
          <p:nvPr/>
        </p:nvSpPr>
        <p:spPr>
          <a:xfrm>
            <a:off x="3338377" y="4861608"/>
            <a:ext cx="2973049" cy="10120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a:extLst>
              <a:ext uri="{FF2B5EF4-FFF2-40B4-BE49-F238E27FC236}">
                <a16:creationId xmlns="" xmlns:a16="http://schemas.microsoft.com/office/drawing/2014/main" id="{B6C93C5E-A7D7-486A-850F-3142466D26BC}"/>
              </a:ext>
            </a:extLst>
          </p:cNvPr>
          <p:cNvSpPr txBox="1">
            <a:spLocks noChangeArrowheads="1"/>
          </p:cNvSpPr>
          <p:nvPr/>
        </p:nvSpPr>
        <p:spPr bwMode="auto">
          <a:xfrm>
            <a:off x="3347864" y="4861608"/>
            <a:ext cx="2987891" cy="9818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slap hangen van een plant</a:t>
            </a:r>
            <a:endParaRPr lang="nl-NL" sz="1050" dirty="0">
              <a:effectLst/>
              <a:latin typeface="Calibri"/>
              <a:ea typeface="Calibri"/>
              <a:cs typeface="Times New Roman"/>
            </a:endParaRPr>
          </a:p>
        </p:txBody>
      </p:sp>
      <p:sp>
        <p:nvSpPr>
          <p:cNvPr id="12" name="Text Box 14"/>
          <p:cNvSpPr txBox="1"/>
          <p:nvPr/>
        </p:nvSpPr>
        <p:spPr>
          <a:xfrm>
            <a:off x="5777546" y="334841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 bederven</a:t>
            </a:r>
            <a:endParaRPr lang="nl-NL" sz="1100" dirty="0">
              <a:effectLst/>
              <a:ea typeface="Calibri"/>
              <a:cs typeface="Times New Roman"/>
            </a:endParaRPr>
          </a:p>
        </p:txBody>
      </p:sp>
      <p:sp>
        <p:nvSpPr>
          <p:cNvPr id="13" name="Text Box 14"/>
          <p:cNvSpPr txBox="1"/>
          <p:nvPr/>
        </p:nvSpPr>
        <p:spPr>
          <a:xfrm>
            <a:off x="6185723" y="3459706"/>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p:cNvSpPr txBox="1"/>
          <p:nvPr/>
        </p:nvSpPr>
        <p:spPr>
          <a:xfrm>
            <a:off x="6098941" y="335302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Trebuchet MS"/>
                <a:ea typeface="Calibri"/>
                <a:cs typeface="Times New Roman"/>
              </a:rPr>
              <a:t> </a:t>
            </a:r>
            <a:r>
              <a:rPr lang="nl-NL" sz="4800" dirty="0" smtClean="0">
                <a:effectLst/>
                <a:latin typeface="Trebuchet MS"/>
                <a:ea typeface="Calibri"/>
                <a:cs typeface="Times New Roman"/>
              </a:rPr>
              <a:t>dood</a:t>
            </a:r>
            <a:endParaRPr lang="nl-NL" sz="1100" dirty="0">
              <a:effectLst/>
              <a:ea typeface="Calibri"/>
              <a:cs typeface="Times New Roman"/>
            </a:endParaRPr>
          </a:p>
        </p:txBody>
      </p:sp>
      <p:pic>
        <p:nvPicPr>
          <p:cNvPr id="2052" name="Picture 4" descr="C:\Users\Kosterm\Downloads\shutterstock_177470131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7544" y="1690201"/>
            <a:ext cx="2757533" cy="281891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osterm\Downloads\shutterstock_177470131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00398" y="1690201"/>
            <a:ext cx="2898543" cy="224285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osterm\Downloads\shutterstock_17688283.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07598" y="803545"/>
            <a:ext cx="2756890" cy="255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4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rPr>
              <a:t>Week 36 – 1 september 2020</a:t>
            </a:r>
          </a:p>
          <a:p>
            <a:r>
              <a:rPr lang="nl-NL" dirty="0">
                <a:solidFill>
                  <a:srgbClr val="C00000"/>
                </a:solidFill>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Mariët Bolding-Koster</a:t>
            </a:r>
          </a:p>
          <a:p>
            <a:pPr algn="l"/>
            <a:r>
              <a:rPr lang="nl-NL" sz="1100" i="1" dirty="0">
                <a:solidFill>
                  <a:srgbClr val="00B050"/>
                </a:solidFill>
              </a:rPr>
              <a:t>Gerarda Das</a:t>
            </a:r>
          </a:p>
          <a:p>
            <a:pPr algn="l"/>
            <a:r>
              <a:rPr lang="en-US" sz="1100" i="1" dirty="0">
                <a:solidFill>
                  <a:srgbClr val="00B050"/>
                </a:solidFill>
              </a:rPr>
              <a:t>Mandy Routledge</a:t>
            </a:r>
            <a:endParaRPr lang="nl-NL" sz="1100" i="1" dirty="0">
              <a:solidFill>
                <a:srgbClr val="00B050"/>
              </a:solidFill>
            </a:endParaRPr>
          </a:p>
          <a:p>
            <a:pPr algn="l"/>
            <a:r>
              <a:rPr lang="en-US" sz="1100" i="1" dirty="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004047" y="2504861"/>
            <a:ext cx="3080121"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036617" y="2492896"/>
            <a:ext cx="3119559"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effectLst/>
                <a:latin typeface="Trebuchet MS"/>
                <a:ea typeface="Calibri"/>
                <a:cs typeface="Times New Roman"/>
              </a:rPr>
              <a:t>de portie</a:t>
            </a:r>
            <a:endParaRPr lang="nl-NL" sz="1050" dirty="0">
              <a:effectLst/>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4713813" y="1083583"/>
            <a:ext cx="1" cy="14212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190241"/>
            <a:ext cx="3180517"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163132" y="4139157"/>
            <a:ext cx="341408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a:effectLst/>
                <a:latin typeface="Trebuchet MS"/>
                <a:ea typeface="Calibri"/>
                <a:cs typeface="Times New Roman"/>
              </a:rPr>
              <a:t>et gewicht</a:t>
            </a:r>
            <a:endParaRPr lang="nl-NL" sz="1050" dirty="0">
              <a:effectLst/>
              <a:ea typeface="Calibri"/>
              <a:cs typeface="Times New Roman"/>
            </a:endParaRPr>
          </a:p>
        </p:txBody>
      </p:sp>
      <p:sp>
        <p:nvSpPr>
          <p:cNvPr id="13" name="Text Box 14"/>
          <p:cNvSpPr txBox="1"/>
          <p:nvPr/>
        </p:nvSpPr>
        <p:spPr>
          <a:xfrm>
            <a:off x="3059832" y="476672"/>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059832" y="476672"/>
            <a:ext cx="28186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a:effectLst/>
                <a:latin typeface="Trebuchet MS"/>
                <a:ea typeface="Calibri"/>
                <a:cs typeface="Times New Roman"/>
              </a:rPr>
              <a:t>et </a:t>
            </a:r>
            <a:r>
              <a:rPr lang="nl-NL" sz="3600" dirty="0" smtClean="0">
                <a:latin typeface="Trebuchet MS"/>
                <a:ea typeface="Calibri"/>
                <a:cs typeface="Times New Roman"/>
              </a:rPr>
              <a:t>afwegen</a:t>
            </a:r>
            <a:endParaRPr lang="nl-NL" sz="1050" dirty="0">
              <a:effectLst/>
              <a:ea typeface="Calibri"/>
              <a:cs typeface="Times New Roman"/>
            </a:endParaRPr>
          </a:p>
        </p:txBody>
      </p:sp>
      <p:sp>
        <p:nvSpPr>
          <p:cNvPr id="15" name="Text Box 14"/>
          <p:cNvSpPr txBox="1"/>
          <p:nvPr/>
        </p:nvSpPr>
        <p:spPr>
          <a:xfrm>
            <a:off x="779156" y="4046225"/>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005064"/>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Trebuchet MS"/>
                <a:ea typeface="Calibri"/>
                <a:cs typeface="Times New Roman"/>
              </a:rPr>
              <a:t>h</a:t>
            </a:r>
            <a:r>
              <a:rPr lang="nl-NL" sz="3600" dirty="0">
                <a:effectLst/>
                <a:latin typeface="Trebuchet MS"/>
                <a:ea typeface="Calibri"/>
                <a:cs typeface="Times New Roman"/>
              </a:rPr>
              <a:t>et gerecht</a:t>
            </a:r>
            <a:endParaRPr lang="nl-NL" sz="1050" dirty="0">
              <a:effectLst/>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059832" y="3212976"/>
            <a:ext cx="4824536" cy="8640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086499" y="3188321"/>
            <a:ext cx="5013893" cy="8887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Trebuchet MS"/>
                <a:ea typeface="Calibri"/>
                <a:cs typeface="Times New Roman"/>
              </a:rPr>
              <a:t>een bepaalde hoeveelheid, meestal voedsel</a:t>
            </a:r>
            <a:endParaRPr lang="nl-NL" sz="1100" dirty="0">
              <a:effectLst/>
              <a:latin typeface="Calibri"/>
              <a:ea typeface="Calibri"/>
              <a:cs typeface="Times New Roman"/>
            </a:endParaRPr>
          </a:p>
        </p:txBody>
      </p:sp>
      <p:pic>
        <p:nvPicPr>
          <p:cNvPr id="3" name="Afbeelding 2" descr="Afbeelding met voedsel, tafel, zitten, bord&#10;&#10;Automatisch gegenereerde beschrijving">
            <a:extLst>
              <a:ext uri="{FF2B5EF4-FFF2-40B4-BE49-F238E27FC236}">
                <a16:creationId xmlns="" xmlns:a16="http://schemas.microsoft.com/office/drawing/2014/main" id="{27AA258C-427A-4781-B6A9-1A221D384A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9488" y="4886024"/>
            <a:ext cx="1524000" cy="1018032"/>
          </a:xfrm>
          <a:prstGeom prst="rect">
            <a:avLst/>
          </a:prstGeom>
        </p:spPr>
      </p:pic>
      <p:pic>
        <p:nvPicPr>
          <p:cNvPr id="6" name="Afbeelding 5" descr="Afbeelding met persoon, binnen, voedsel, snijden&#10;&#10;Automatisch gegenereerde beschrijving">
            <a:extLst>
              <a:ext uri="{FF2B5EF4-FFF2-40B4-BE49-F238E27FC236}">
                <a16:creationId xmlns="" xmlns:a16="http://schemas.microsoft.com/office/drawing/2014/main" id="{2C5AE1FB-83BA-4A10-89ED-976E4DBF46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7641" y="332656"/>
            <a:ext cx="2631693" cy="2016224"/>
          </a:xfrm>
          <a:prstGeom prst="rect">
            <a:avLst/>
          </a:prstGeom>
        </p:spPr>
      </p:pic>
      <p:sp>
        <p:nvSpPr>
          <p:cNvPr id="20" name="Pijl: rechts 19">
            <a:extLst>
              <a:ext uri="{FF2B5EF4-FFF2-40B4-BE49-F238E27FC236}">
                <a16:creationId xmlns="" xmlns:a16="http://schemas.microsoft.com/office/drawing/2014/main" id="{4A36FBF8-2915-4049-8981-952DACD77EEF}"/>
              </a:ext>
            </a:extLst>
          </p:cNvPr>
          <p:cNvSpPr/>
          <p:nvPr/>
        </p:nvSpPr>
        <p:spPr>
          <a:xfrm>
            <a:off x="5145591" y="5613161"/>
            <a:ext cx="794561" cy="13206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NL" dirty="0"/>
          </a:p>
        </p:txBody>
      </p:sp>
      <p:pic>
        <p:nvPicPr>
          <p:cNvPr id="22" name="Afbeelding 21" descr="Afbeelding met bord, voedsel, tafel, binnen&#10;&#10;Automatisch gegenereerde beschrijving">
            <a:extLst>
              <a:ext uri="{FF2B5EF4-FFF2-40B4-BE49-F238E27FC236}">
                <a16:creationId xmlns="" xmlns:a16="http://schemas.microsoft.com/office/drawing/2014/main" id="{F62D61AE-DA89-468D-BA18-9B77F450EC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3608" y="4725878"/>
            <a:ext cx="1964774" cy="1226020"/>
          </a:xfrm>
          <a:prstGeom prst="rect">
            <a:avLst/>
          </a:prstGeom>
        </p:spPr>
      </p:pic>
      <p:pic>
        <p:nvPicPr>
          <p:cNvPr id="21" name="Picture 3" descr="C:\Users\Kosterm\Downloads\shutterstock_1141140131.jpg">
            <a:extLst>
              <a:ext uri="{FF2B5EF4-FFF2-40B4-BE49-F238E27FC236}">
                <a16:creationId xmlns="" xmlns:a16="http://schemas.microsoft.com/office/drawing/2014/main" id="{06803DB7-08E6-4829-92C4-D0FA128C397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51086" y="1714317"/>
            <a:ext cx="2189093" cy="183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13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 xmlns:a16="http://schemas.microsoft.com/office/drawing/2014/main" id="{A6139820-A494-47BC-A2D9-1B0293EA53AC}"/>
              </a:ext>
            </a:extLst>
          </p:cNvPr>
          <p:cNvSpPr txBox="1"/>
          <p:nvPr/>
        </p:nvSpPr>
        <p:spPr>
          <a:xfrm>
            <a:off x="0" y="0"/>
            <a:ext cx="9144067" cy="5663089"/>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het is zonde</a:t>
            </a:r>
            <a:r>
              <a:rPr lang="nl-NL" sz="8000" b="1" dirty="0">
                <a:solidFill>
                  <a:prstClr val="black"/>
                </a:solidFill>
                <a:latin typeface="Trebuchet MS" panose="020B0603020202020204" pitchFamily="34" charset="0"/>
              </a:rPr>
              <a:t> = </a:t>
            </a:r>
          </a:p>
          <a:p>
            <a:pPr fontAlgn="t"/>
            <a:r>
              <a:rPr lang="nl-NL" sz="4800" dirty="0">
                <a:solidFill>
                  <a:prstClr val="black"/>
                </a:solidFill>
                <a:latin typeface="Trebuchet MS" panose="020B0603020202020204" pitchFamily="34" charset="0"/>
              </a:rPr>
              <a:t>het is jammer en niet nodig</a:t>
            </a:r>
          </a:p>
          <a:p>
            <a:pPr fontAlgn="t"/>
            <a:endParaRPr lang="nl-NL" sz="4800" i="1" dirty="0">
              <a:solidFill>
                <a:prstClr val="black"/>
              </a:solidFill>
              <a:latin typeface="Trebuchet MS" panose="020B0603020202020204" pitchFamily="34" charset="0"/>
            </a:endParaRPr>
          </a:p>
          <a:p>
            <a:pPr fontAlgn="t"/>
            <a:endParaRPr lang="nl-NL" sz="4800" i="1" dirty="0">
              <a:solidFill>
                <a:prstClr val="black"/>
              </a:solidFill>
              <a:latin typeface="Trebuchet MS" panose="020B0603020202020204" pitchFamily="34" charset="0"/>
            </a:endParaRPr>
          </a:p>
          <a:p>
            <a:pPr fontAlgn="t"/>
            <a:endParaRPr lang="nl-NL" sz="3000" i="1" dirty="0">
              <a:solidFill>
                <a:srgbClr val="00B050"/>
              </a:solidFill>
              <a:latin typeface="Trebuchet MS" panose="020B0603020202020204" pitchFamily="34" charset="0"/>
            </a:endParaRPr>
          </a:p>
          <a:p>
            <a:pPr fontAlgn="t"/>
            <a:endParaRPr lang="nl-NL" sz="2400" i="1" dirty="0">
              <a:solidFill>
                <a:srgbClr val="00B050"/>
              </a:solidFill>
              <a:latin typeface="Trebuchet MS" panose="020B0603020202020204" pitchFamily="34" charset="0"/>
            </a:endParaRPr>
          </a:p>
          <a:p>
            <a:pPr fontAlgn="t"/>
            <a:endParaRPr lang="nl-NL" sz="2400" i="1" dirty="0">
              <a:solidFill>
                <a:srgbClr val="00B050"/>
              </a:solidFill>
              <a:latin typeface="Trebuchet MS" panose="020B0603020202020204" pitchFamily="34" charset="0"/>
            </a:endParaRPr>
          </a:p>
          <a:p>
            <a:pPr fontAlgn="t"/>
            <a:endParaRPr lang="nl-NL" sz="3000" i="1" dirty="0">
              <a:solidFill>
                <a:srgbClr val="00B050"/>
              </a:solidFill>
              <a:latin typeface="Trebuchet MS" panose="020B0603020202020204" pitchFamily="34" charset="0"/>
            </a:endParaRPr>
          </a:p>
          <a:p>
            <a:pPr fontAlgn="t"/>
            <a:r>
              <a:rPr lang="nl-NL" sz="3000" i="1" dirty="0">
                <a:solidFill>
                  <a:srgbClr val="00B050"/>
                </a:solidFill>
                <a:latin typeface="Trebuchet MS" panose="020B0603020202020204" pitchFamily="34" charset="0"/>
              </a:rPr>
              <a:t>Het verspillen van geld vind ik echt </a:t>
            </a:r>
            <a:r>
              <a:rPr lang="nl-NL" sz="3000" i="1" u="sng" dirty="0">
                <a:solidFill>
                  <a:srgbClr val="00B050"/>
                </a:solidFill>
                <a:latin typeface="Trebuchet MS" panose="020B0603020202020204" pitchFamily="34" charset="0"/>
              </a:rPr>
              <a:t>zonde</a:t>
            </a:r>
            <a:r>
              <a:rPr lang="nl-NL" sz="3000" i="1" dirty="0">
                <a:solidFill>
                  <a:srgbClr val="00B050"/>
                </a:solidFill>
                <a:latin typeface="Trebuchet MS" panose="020B0603020202020204" pitchFamily="34" charset="0"/>
              </a:rPr>
              <a:t>.</a:t>
            </a:r>
            <a:endParaRPr lang="nl-NL" sz="2800" i="1" u="sng" dirty="0">
              <a:solidFill>
                <a:srgbClr val="00B050"/>
              </a:solidFill>
              <a:latin typeface="Trebuchet MS" panose="020B0603020202020204" pitchFamily="34" charset="0"/>
            </a:endParaRPr>
          </a:p>
        </p:txBody>
      </p:sp>
      <p:pic>
        <p:nvPicPr>
          <p:cNvPr id="4" name="Picture 2" descr="C:\Users\Kosterm\Downloads\shutterstock_1785161060.jpg">
            <a:extLst>
              <a:ext uri="{FF2B5EF4-FFF2-40B4-BE49-F238E27FC236}">
                <a16:creationId xmlns="" xmlns:a16="http://schemas.microsoft.com/office/drawing/2014/main" id="{7A3994C2-9612-4E0B-9D46-15B041C8232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63688" y="2132856"/>
            <a:ext cx="2088231" cy="280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67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a:extLst>
              <a:ext uri="{FF2B5EF4-FFF2-40B4-BE49-F238E27FC236}">
                <a16:creationId xmlns="" xmlns:a16="http://schemas.microsoft.com/office/drawing/2014/main" id="{A6139820-A494-47BC-A2D9-1B0293EA53AC}"/>
              </a:ext>
            </a:extLst>
          </p:cNvPr>
          <p:cNvSpPr txBox="1"/>
          <p:nvPr/>
        </p:nvSpPr>
        <p:spPr>
          <a:xfrm>
            <a:off x="0" y="0"/>
            <a:ext cx="9144067" cy="6863417"/>
          </a:xfrm>
          <a:prstGeom prst="rect">
            <a:avLst/>
          </a:prstGeom>
          <a:noFill/>
        </p:spPr>
        <p:txBody>
          <a:bodyPr wrap="square" rtlCol="0">
            <a:spAutoFit/>
          </a:bodyPr>
          <a:lstStyle/>
          <a:p>
            <a:pPr fontAlgn="t"/>
            <a:r>
              <a:rPr lang="nl-NL" sz="8000" b="1" u="sng" dirty="0">
                <a:solidFill>
                  <a:prstClr val="black"/>
                </a:solidFill>
                <a:latin typeface="Trebuchet MS" panose="020B0603020202020204" pitchFamily="34" charset="0"/>
              </a:rPr>
              <a:t>inschatten</a:t>
            </a:r>
            <a:r>
              <a:rPr lang="nl-NL" sz="8000" b="1" dirty="0">
                <a:solidFill>
                  <a:prstClr val="black"/>
                </a:solidFill>
                <a:latin typeface="Trebuchet MS" panose="020B0603020202020204" pitchFamily="34" charset="0"/>
              </a:rPr>
              <a:t> = </a:t>
            </a:r>
          </a:p>
          <a:p>
            <a:pPr fontAlgn="t"/>
            <a:r>
              <a:rPr lang="nl-NL" sz="4800" dirty="0">
                <a:solidFill>
                  <a:prstClr val="black"/>
                </a:solidFill>
                <a:latin typeface="Trebuchet MS" panose="020B0603020202020204" pitchFamily="34" charset="0"/>
              </a:rPr>
              <a:t>van tevoren bedenken hoe iets of iemand zal zijn</a:t>
            </a:r>
          </a:p>
          <a:p>
            <a:pPr fontAlgn="t"/>
            <a:endParaRPr lang="nl-NL" sz="4800" i="1" dirty="0">
              <a:solidFill>
                <a:prstClr val="black"/>
              </a:solidFill>
              <a:latin typeface="Trebuchet MS" panose="020B0603020202020204" pitchFamily="34" charset="0"/>
            </a:endParaRPr>
          </a:p>
          <a:p>
            <a:pPr fontAlgn="t"/>
            <a:endParaRPr lang="nl-NL" sz="4800" i="1" dirty="0">
              <a:solidFill>
                <a:prstClr val="black"/>
              </a:solidFill>
              <a:latin typeface="Trebuchet MS" panose="020B0603020202020204" pitchFamily="34" charset="0"/>
            </a:endParaRPr>
          </a:p>
          <a:p>
            <a:pPr fontAlgn="t"/>
            <a:endParaRPr lang="nl-NL" sz="3000" i="1" dirty="0">
              <a:solidFill>
                <a:srgbClr val="00B050"/>
              </a:solidFill>
              <a:latin typeface="Trebuchet MS" panose="020B0603020202020204" pitchFamily="34" charset="0"/>
            </a:endParaRPr>
          </a:p>
          <a:p>
            <a:pPr fontAlgn="t"/>
            <a:endParaRPr lang="nl-NL" sz="2400" i="1" dirty="0">
              <a:solidFill>
                <a:srgbClr val="00B050"/>
              </a:solidFill>
              <a:latin typeface="Trebuchet MS" panose="020B0603020202020204" pitchFamily="34" charset="0"/>
            </a:endParaRPr>
          </a:p>
          <a:p>
            <a:pPr fontAlgn="t"/>
            <a:endParaRPr lang="nl-NL" sz="2400" i="1" dirty="0">
              <a:solidFill>
                <a:srgbClr val="00B050"/>
              </a:solidFill>
              <a:latin typeface="Trebuchet MS" panose="020B0603020202020204" pitchFamily="34" charset="0"/>
            </a:endParaRPr>
          </a:p>
          <a:p>
            <a:pPr fontAlgn="t"/>
            <a:endParaRPr lang="nl-NL" sz="3000" i="1" dirty="0">
              <a:solidFill>
                <a:srgbClr val="00B050"/>
              </a:solidFill>
              <a:latin typeface="Trebuchet MS" panose="020B0603020202020204" pitchFamily="34" charset="0"/>
            </a:endParaRPr>
          </a:p>
          <a:p>
            <a:pPr fontAlgn="t"/>
            <a:r>
              <a:rPr lang="nl-NL" sz="3000" i="1" dirty="0">
                <a:solidFill>
                  <a:srgbClr val="00B050"/>
                </a:solidFill>
                <a:latin typeface="Trebuchet MS" panose="020B0603020202020204" pitchFamily="34" charset="0"/>
              </a:rPr>
              <a:t>Soms heb ik zoveel zin in blauwe bessen, dat ik niet goed kan </a:t>
            </a:r>
            <a:r>
              <a:rPr lang="nl-NL" sz="3000" i="1" u="sng" dirty="0">
                <a:solidFill>
                  <a:srgbClr val="00B050"/>
                </a:solidFill>
                <a:latin typeface="Trebuchet MS" panose="020B0603020202020204" pitchFamily="34" charset="0"/>
              </a:rPr>
              <a:t>inschatten</a:t>
            </a:r>
            <a:r>
              <a:rPr lang="nl-NL" sz="3000" i="1" dirty="0">
                <a:solidFill>
                  <a:srgbClr val="00B050"/>
                </a:solidFill>
                <a:latin typeface="Trebuchet MS" panose="020B0603020202020204" pitchFamily="34" charset="0"/>
              </a:rPr>
              <a:t> hoeveel ik kan eten.</a:t>
            </a:r>
            <a:endParaRPr lang="nl-NL" sz="2800" i="1" u="sng" dirty="0">
              <a:solidFill>
                <a:srgbClr val="00B050"/>
              </a:solidFill>
              <a:latin typeface="Trebuchet MS" panose="020B0603020202020204" pitchFamily="34" charset="0"/>
            </a:endParaRPr>
          </a:p>
        </p:txBody>
      </p:sp>
      <p:pic>
        <p:nvPicPr>
          <p:cNvPr id="3" name="Afbeelding 2">
            <a:extLst>
              <a:ext uri="{FF2B5EF4-FFF2-40B4-BE49-F238E27FC236}">
                <a16:creationId xmlns="" xmlns:a16="http://schemas.microsoft.com/office/drawing/2014/main" id="{D222B857-69D9-4F21-AB20-0CE953E0B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9712" y="2636912"/>
            <a:ext cx="4896544" cy="3180661"/>
          </a:xfrm>
          <a:prstGeom prst="rect">
            <a:avLst/>
          </a:prstGeom>
        </p:spPr>
      </p:pic>
    </p:spTree>
    <p:extLst>
      <p:ext uri="{BB962C8B-B14F-4D97-AF65-F5344CB8AC3E}">
        <p14:creationId xmlns:p14="http://schemas.microsoft.com/office/powerpoint/2010/main" val="215261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het product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Picture 2" descr="C:\Users\Kosterm\Downloads\shutterstock_172813939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6" y="1772816"/>
            <a:ext cx="904065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34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verleppen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1026" name="Picture 2" descr="C:\Users\Kosterm\Downloads\shutterstock_121369683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826" y="1349253"/>
            <a:ext cx="5299931"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67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besparen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2050" name="Picture 2" descr="geld bespar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3550" y="1694200"/>
            <a:ext cx="4494634" cy="470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96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verspillen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3074" name="Picture 2" descr="shutterstock_4188221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6240" y="1557952"/>
            <a:ext cx="4919935" cy="517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00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het is zonde</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098" name="Picture 2" descr="C:\Users\Kosterm\Downloads\shutterstock_178516106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707904" y="1484783"/>
            <a:ext cx="3744415" cy="503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9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bederven</a:t>
            </a:r>
          </a:p>
        </p:txBody>
      </p:sp>
      <p:pic>
        <p:nvPicPr>
          <p:cNvPr id="5122" name="Picture 2" descr="C:\Users\Kosterm\Downloads\shutterstock_118648871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377" y="1484784"/>
            <a:ext cx="7799015" cy="520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5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t>veilig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6146" name="Picture 2" descr="C:\Users\Kosterm\Downloads\shutterstock_119287012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8678" y="2161989"/>
            <a:ext cx="4908915" cy="453650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Kosterm\Downloads\shutterstock_55506502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57227" y="1538677"/>
            <a:ext cx="3662737" cy="3943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28976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23329</TotalTime>
  <Words>331</Words>
  <Application>Microsoft Office PowerPoint</Application>
  <PresentationFormat>Diavoorstelling (4:3)</PresentationFormat>
  <Paragraphs>201</Paragraphs>
  <Slides>22</Slides>
  <Notes>14</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4285</cp:revision>
  <cp:lastPrinted>2019-12-03T10:56:39Z</cp:lastPrinted>
  <dcterms:created xsi:type="dcterms:W3CDTF">2014-06-10T08:03:16Z</dcterms:created>
  <dcterms:modified xsi:type="dcterms:W3CDTF">2020-09-01T10:12:11Z</dcterms:modified>
</cp:coreProperties>
</file>