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823" r:id="rId2"/>
    <p:sldId id="548" r:id="rId3"/>
    <p:sldId id="832" r:id="rId4"/>
    <p:sldId id="1170" r:id="rId5"/>
    <p:sldId id="1169" r:id="rId6"/>
    <p:sldId id="1171" r:id="rId7"/>
    <p:sldId id="834" r:id="rId8"/>
    <p:sldId id="1168" r:id="rId9"/>
    <p:sldId id="698" r:id="rId10"/>
    <p:sldId id="405" r:id="rId11"/>
    <p:sldId id="1172" r:id="rId12"/>
    <p:sldId id="1173" r:id="rId13"/>
    <p:sldId id="1174" r:id="rId14"/>
    <p:sldId id="1175" r:id="rId15"/>
    <p:sldId id="1176" r:id="rId16"/>
    <p:sldId id="1177" r:id="rId17"/>
    <p:sldId id="883" r:id="rId18"/>
  </p:sldIdLst>
  <p:sldSz cx="9144000" cy="6858000" type="screen4x3"/>
  <p:notesSz cx="6742113" cy="98726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111DA999-E7D2-4F2D-9803-822E117D492D}">
          <p14:sldIdLst>
            <p14:sldId id="823"/>
            <p14:sldId id="548"/>
            <p14:sldId id="832"/>
            <p14:sldId id="1170"/>
            <p14:sldId id="1169"/>
            <p14:sldId id="1171"/>
            <p14:sldId id="834"/>
            <p14:sldId id="1168"/>
            <p14:sldId id="698"/>
            <p14:sldId id="405"/>
            <p14:sldId id="1172"/>
            <p14:sldId id="1173"/>
            <p14:sldId id="1174"/>
            <p14:sldId id="1175"/>
            <p14:sldId id="1176"/>
            <p14:sldId id="1177"/>
            <p14:sldId id="88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044" autoAdjust="0"/>
    <p:restoredTop sz="93525" autoAdjust="0"/>
  </p:normalViewPr>
  <p:slideViewPr>
    <p:cSldViewPr>
      <p:cViewPr varScale="1">
        <p:scale>
          <a:sx n="75" d="100"/>
          <a:sy n="75" d="100"/>
        </p:scale>
        <p:origin x="-186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9525" y="2"/>
            <a:ext cx="29210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9072A-D64F-4BD7-8E3D-8268BB93A7ED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B568E-8D6D-4B3A-B6C1-A6B37AAA6E39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969258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8971" y="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01AE0-AD1A-4608-AACD-4A44537BCCC3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871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8971" y="9377337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364B7-A1BB-4DB8-BFB0-D334F87005C8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37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Tegenwoordig: nu,</a:t>
            </a:r>
            <a:r>
              <a:rPr lang="nl-NL" baseline="0" dirty="0"/>
              <a:t> in deze tijd</a:t>
            </a:r>
          </a:p>
          <a:p>
            <a:r>
              <a:rPr lang="nl-NL" baseline="0" dirty="0"/>
              <a:t>Het voedsel: het eten</a:t>
            </a:r>
          </a:p>
          <a:p>
            <a:r>
              <a:rPr lang="nl-NL" baseline="0" dirty="0"/>
              <a:t>De antenne: de voelspriet, een dun ding op de kop van een dier waar hij mee voelt</a:t>
            </a:r>
          </a:p>
          <a:p>
            <a:r>
              <a:rPr lang="nl-NL" baseline="0" dirty="0"/>
              <a:t>Iets beu zijn: iets niet meer leuk vinden</a:t>
            </a:r>
          </a:p>
          <a:p>
            <a:r>
              <a:rPr lang="nl-NL" baseline="0" dirty="0"/>
              <a:t>Het jong: het jonge dier</a:t>
            </a:r>
          </a:p>
          <a:p>
            <a:r>
              <a:rPr lang="nl-NL" baseline="0" dirty="0"/>
              <a:t>De natuur: de wereld van de planten en dieren</a:t>
            </a:r>
          </a:p>
          <a:p>
            <a:r>
              <a:rPr lang="nl-NL" baseline="0" dirty="0"/>
              <a:t>De oplossing: het antwoord op een vraag of een probleem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1</a:t>
            </a:fld>
            <a:endParaRPr lang="nl-NL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8208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3552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7252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8952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774896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2364B7-A1BB-4DB8-BFB0-D334F87005C8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37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7516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9183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6212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719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0333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744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1603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69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33546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3507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4637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DE57F-8325-458E-8D52-C029C9799A4B}" type="datetimeFigureOut">
              <a:rPr lang="nl-NL" smtClean="0"/>
              <a:pPr/>
              <a:t>25-8-2020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FF233-AB27-4114-B24D-691BAAF647D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2722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d.nl/video/kanalen/rotterdams-dagblad~c434/series/verhaal-van-de-dag~s1049/dick-de-slakkenman~p80849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lvl="0" indent="0">
              <a:spcBef>
                <a:spcPts val="200"/>
              </a:spcBef>
              <a:spcAft>
                <a:spcPts val="200"/>
              </a:spcAft>
              <a:buNone/>
            </a:pPr>
            <a:r>
              <a:rPr lang="nl-NL" sz="2200" u="sng" dirty="0" err="1"/>
              <a:t>Semantisatieverhaal</a:t>
            </a:r>
            <a:r>
              <a:rPr lang="nl-NL" sz="2200" u="sng" dirty="0"/>
              <a:t>: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800" b="1" u="sng" dirty="0">
                <a:cs typeface="Arial" charset="0"/>
              </a:rPr>
              <a:t>Tegenwoordig</a:t>
            </a:r>
            <a:r>
              <a:rPr lang="nl-NL" altLang="nl-NL" sz="1800" u="sng" dirty="0">
                <a:cs typeface="Arial" charset="0"/>
              </a:rPr>
              <a:t>,</a:t>
            </a:r>
            <a:r>
              <a:rPr lang="nl-NL" altLang="nl-NL" sz="1800" dirty="0">
                <a:cs typeface="Arial" charset="0"/>
              </a:rPr>
              <a:t> dat  betekent </a:t>
            </a:r>
            <a:r>
              <a:rPr lang="nl-NL" altLang="nl-NL" sz="1800" b="1" i="1" dirty="0">
                <a:cs typeface="Arial" charset="0"/>
              </a:rPr>
              <a:t>nu, in deze tijd</a:t>
            </a:r>
            <a:r>
              <a:rPr lang="nl-NL" altLang="nl-NL" sz="1800" dirty="0">
                <a:cs typeface="Arial" charset="0"/>
              </a:rPr>
              <a:t>, zijn er </a:t>
            </a:r>
            <a:r>
              <a:rPr lang="nl-NL" altLang="nl-NL" sz="1800" dirty="0" smtClean="0">
                <a:cs typeface="Arial" charset="0"/>
              </a:rPr>
              <a:t>veel mensen die een </a:t>
            </a:r>
            <a:r>
              <a:rPr lang="nl-NL" altLang="nl-NL" sz="1800" dirty="0">
                <a:cs typeface="Arial" charset="0"/>
              </a:rPr>
              <a:t>huisdier hebben. </a:t>
            </a:r>
            <a:r>
              <a:rPr lang="nl-NL" altLang="nl-NL" sz="1800" dirty="0" smtClean="0">
                <a:cs typeface="Arial" charset="0"/>
              </a:rPr>
              <a:t>Vaak is dat een hond of een kat. In </a:t>
            </a:r>
            <a:r>
              <a:rPr lang="nl-NL" altLang="nl-NL" sz="1800" dirty="0">
                <a:cs typeface="Arial" charset="0"/>
              </a:rPr>
              <a:t>veel gezinnen hebben ze een hond of een poes. </a:t>
            </a:r>
            <a:r>
              <a:rPr lang="nl-NL" altLang="nl-NL" sz="1800" dirty="0" smtClean="0">
                <a:cs typeface="Arial" charset="0"/>
              </a:rPr>
              <a:t>Veel mensen vinden het leuk om een huisdier te nemen als het </a:t>
            </a:r>
            <a:r>
              <a:rPr lang="nl-NL" altLang="nl-NL" sz="1800" dirty="0">
                <a:cs typeface="Arial" charset="0"/>
              </a:rPr>
              <a:t>nog </a:t>
            </a:r>
            <a:r>
              <a:rPr lang="nl-NL" altLang="nl-NL" sz="1800" b="1" u="sng" dirty="0">
                <a:cs typeface="Arial" charset="0"/>
              </a:rPr>
              <a:t>een jong</a:t>
            </a:r>
            <a:r>
              <a:rPr lang="nl-NL" altLang="nl-NL" sz="1800" b="1" dirty="0">
                <a:cs typeface="Arial" charset="0"/>
              </a:rPr>
              <a:t> </a:t>
            </a:r>
            <a:r>
              <a:rPr lang="nl-NL" altLang="nl-NL" sz="1800" dirty="0">
                <a:cs typeface="Arial" charset="0"/>
              </a:rPr>
              <a:t>is. </a:t>
            </a:r>
            <a:r>
              <a:rPr lang="nl-NL" altLang="nl-NL" sz="1800" dirty="0" smtClean="0">
                <a:cs typeface="Arial" charset="0"/>
              </a:rPr>
              <a:t>Het </a:t>
            </a:r>
            <a:r>
              <a:rPr lang="nl-NL" altLang="nl-NL" sz="1800" dirty="0">
                <a:cs typeface="Arial" charset="0"/>
              </a:rPr>
              <a:t>jong is </a:t>
            </a:r>
            <a:r>
              <a:rPr lang="nl-NL" altLang="nl-NL" sz="1800" b="1" i="1" dirty="0">
                <a:cs typeface="Arial" charset="0"/>
              </a:rPr>
              <a:t>het jonge dier. </a:t>
            </a:r>
            <a:r>
              <a:rPr lang="nl-NL" altLang="nl-NL" sz="1800" dirty="0">
                <a:cs typeface="Arial" charset="0"/>
              </a:rPr>
              <a:t>Dus een puppy of een kitten. Hartstikke leuk en lief natuurlijk. Toch zijn er ook mensen die </a:t>
            </a:r>
            <a:r>
              <a:rPr lang="nl-NL" altLang="nl-NL" sz="1800" b="1" u="sng" dirty="0">
                <a:cs typeface="Arial" charset="0"/>
              </a:rPr>
              <a:t>het beu zijn </a:t>
            </a:r>
            <a:r>
              <a:rPr lang="nl-NL" altLang="nl-NL" sz="1800" dirty="0">
                <a:cs typeface="Arial" charset="0"/>
              </a:rPr>
              <a:t>om elke dag met een hond te wandelen of de kattenbak te verschonen. Iets beu zijn betekent </a:t>
            </a:r>
            <a:r>
              <a:rPr lang="nl-NL" altLang="nl-NL" sz="1800" b="1" i="1" dirty="0">
                <a:cs typeface="Arial" charset="0"/>
              </a:rPr>
              <a:t>iets niet meer leuk vinden</a:t>
            </a:r>
            <a:r>
              <a:rPr lang="nl-NL" altLang="nl-NL" sz="1800" dirty="0">
                <a:cs typeface="Arial" charset="0"/>
              </a:rPr>
              <a:t>. </a:t>
            </a:r>
            <a:r>
              <a:rPr lang="nl-NL" altLang="nl-NL" sz="1800" b="1" u="sng" dirty="0">
                <a:cs typeface="Arial" charset="0"/>
              </a:rPr>
              <a:t>De oplossing </a:t>
            </a:r>
            <a:r>
              <a:rPr lang="nl-NL" altLang="nl-NL" sz="1800" dirty="0">
                <a:cs typeface="Arial" charset="0"/>
              </a:rPr>
              <a:t>hiervoor is eenvoudig. De oplossing  is  </a:t>
            </a:r>
            <a:r>
              <a:rPr lang="nl-NL" altLang="nl-NL" sz="1800" b="1" i="1" dirty="0">
                <a:cs typeface="Arial" charset="0"/>
              </a:rPr>
              <a:t>het antwoord op een vraag of een probleem</a:t>
            </a:r>
            <a:r>
              <a:rPr lang="nl-NL" altLang="nl-NL" sz="1800" dirty="0">
                <a:cs typeface="Arial" charset="0"/>
              </a:rPr>
              <a:t>. </a:t>
            </a:r>
            <a:r>
              <a:rPr lang="nl-NL" altLang="nl-NL" sz="1800" dirty="0" smtClean="0">
                <a:cs typeface="Arial" charset="0"/>
              </a:rPr>
              <a:t>Neem een dier dat niet uitgelaten hoef te worden en die geen kattenbak nodig heeft. Neem een hagedis of een aap! Maar… </a:t>
            </a:r>
            <a:r>
              <a:rPr lang="nl-NL" altLang="nl-NL" sz="1800" dirty="0">
                <a:cs typeface="Arial" charset="0"/>
              </a:rPr>
              <a:t>deze dieren </a:t>
            </a:r>
            <a:r>
              <a:rPr lang="nl-NL" altLang="nl-NL" sz="1800" dirty="0" smtClean="0">
                <a:cs typeface="Arial" charset="0"/>
              </a:rPr>
              <a:t>horen eigenlijk </a:t>
            </a:r>
            <a:r>
              <a:rPr lang="nl-NL" altLang="nl-NL" sz="1800" dirty="0">
                <a:cs typeface="Arial" charset="0"/>
              </a:rPr>
              <a:t>vooral thuis in </a:t>
            </a:r>
            <a:r>
              <a:rPr lang="nl-NL" altLang="nl-NL" sz="1800" b="1" dirty="0">
                <a:cs typeface="Arial" charset="0"/>
              </a:rPr>
              <a:t>de </a:t>
            </a:r>
            <a:r>
              <a:rPr lang="nl-NL" altLang="nl-NL" sz="1800" b="1" dirty="0" smtClean="0">
                <a:cs typeface="Arial" charset="0"/>
              </a:rPr>
              <a:t>natuur </a:t>
            </a:r>
            <a:r>
              <a:rPr lang="nl-NL" altLang="nl-NL" sz="1800" dirty="0" smtClean="0">
                <a:cs typeface="Arial" charset="0"/>
              </a:rPr>
              <a:t>hè, </a:t>
            </a:r>
            <a:r>
              <a:rPr lang="nl-NL" altLang="nl-NL" sz="1800" dirty="0">
                <a:cs typeface="Arial" charset="0"/>
              </a:rPr>
              <a:t>dat is </a:t>
            </a:r>
            <a:r>
              <a:rPr lang="nl-NL" altLang="nl-NL" sz="1800" b="1" i="1" dirty="0">
                <a:cs typeface="Arial" charset="0"/>
              </a:rPr>
              <a:t>de wereld van planten en dieren. </a:t>
            </a:r>
            <a:r>
              <a:rPr lang="nl-NL" altLang="nl-NL" sz="1800" dirty="0">
                <a:cs typeface="Arial" charset="0"/>
              </a:rPr>
              <a:t>En daar moeten ze ook blijven. Het is zelfs verboden om een aap in huis te houden. </a:t>
            </a:r>
            <a:r>
              <a:rPr lang="nl-NL" altLang="nl-NL" sz="1800" dirty="0" smtClean="0">
                <a:cs typeface="Arial" charset="0"/>
              </a:rPr>
              <a:t/>
            </a:r>
            <a:br>
              <a:rPr lang="nl-NL" altLang="nl-NL" sz="1800" dirty="0" smtClean="0">
                <a:cs typeface="Arial" charset="0"/>
              </a:rPr>
            </a:br>
            <a:r>
              <a:rPr lang="nl-NL" altLang="nl-NL" sz="1800" dirty="0" smtClean="0">
                <a:cs typeface="Arial" charset="0"/>
              </a:rPr>
              <a:t>Het </a:t>
            </a:r>
            <a:r>
              <a:rPr lang="nl-NL" altLang="nl-NL" sz="1800" dirty="0">
                <a:cs typeface="Arial" charset="0"/>
              </a:rPr>
              <a:t>meest bijzondere huisdier dat ik ken is </a:t>
            </a:r>
            <a:r>
              <a:rPr lang="nl-NL" altLang="nl-NL" sz="1800" dirty="0" smtClean="0">
                <a:cs typeface="Arial" charset="0"/>
              </a:rPr>
              <a:t>de </a:t>
            </a:r>
            <a:r>
              <a:rPr lang="nl-NL" altLang="nl-NL" sz="1800" dirty="0">
                <a:cs typeface="Arial" charset="0"/>
              </a:rPr>
              <a:t>Afrikaanse reuzenslak. Hij ziet eruit als een gewone slak zoals we die kennen. Met een huisje op zijn rug en 2 </a:t>
            </a:r>
            <a:r>
              <a:rPr lang="nl-NL" altLang="nl-NL" sz="1800" b="1" u="sng" dirty="0">
                <a:cs typeface="Arial" charset="0"/>
              </a:rPr>
              <a:t>antennes</a:t>
            </a:r>
            <a:r>
              <a:rPr lang="nl-NL" altLang="nl-NL" sz="1800" dirty="0">
                <a:cs typeface="Arial" charset="0"/>
              </a:rPr>
              <a:t> op zijn hoofd. De antenne is </a:t>
            </a:r>
            <a:r>
              <a:rPr lang="nl-NL" altLang="nl-NL" sz="1800" b="1" i="1" dirty="0">
                <a:cs typeface="Arial" charset="0"/>
              </a:rPr>
              <a:t>de voelspriet, een dun ding op de kop van een dier waar hij mee voelt</a:t>
            </a:r>
            <a:r>
              <a:rPr lang="nl-NL" altLang="nl-NL" sz="1800" dirty="0">
                <a:cs typeface="Arial" charset="0"/>
              </a:rPr>
              <a:t>. De Afrikaanse reuzenslak is alleen veel groter. Je kan hem oppakken en met hem knuffelen. Hij heeft niet veel extra zorg nodig. </a:t>
            </a:r>
            <a:r>
              <a:rPr lang="nl-NL" altLang="nl-NL" sz="1800" dirty="0" smtClean="0">
                <a:cs typeface="Arial" charset="0"/>
              </a:rPr>
              <a:t>Je moet hem af </a:t>
            </a:r>
            <a:r>
              <a:rPr lang="nl-NL" altLang="nl-NL" sz="1800" dirty="0">
                <a:cs typeface="Arial" charset="0"/>
              </a:rPr>
              <a:t>en toe nat </a:t>
            </a:r>
            <a:r>
              <a:rPr lang="nl-NL" altLang="nl-NL" sz="1800" dirty="0" smtClean="0">
                <a:cs typeface="Arial" charset="0"/>
              </a:rPr>
              <a:t>sproeien met water </a:t>
            </a:r>
            <a:r>
              <a:rPr lang="nl-NL" altLang="nl-NL" sz="1800" dirty="0">
                <a:cs typeface="Arial" charset="0"/>
              </a:rPr>
              <a:t>en het is belangrijk goed op zijn </a:t>
            </a:r>
            <a:r>
              <a:rPr lang="nl-NL" altLang="nl-NL" sz="1800" b="1" u="sng" dirty="0">
                <a:cs typeface="Arial" charset="0"/>
              </a:rPr>
              <a:t>voedsel</a:t>
            </a:r>
            <a:r>
              <a:rPr lang="nl-NL" altLang="nl-NL" sz="1800" dirty="0">
                <a:cs typeface="Arial" charset="0"/>
              </a:rPr>
              <a:t>, op </a:t>
            </a:r>
            <a:r>
              <a:rPr lang="nl-NL" altLang="nl-NL" sz="1800" b="1" i="1" dirty="0">
                <a:cs typeface="Arial" charset="0"/>
              </a:rPr>
              <a:t>het eten </a:t>
            </a:r>
            <a:r>
              <a:rPr lang="nl-NL" altLang="nl-NL" sz="1800" dirty="0">
                <a:cs typeface="Arial" charset="0"/>
              </a:rPr>
              <a:t>te </a:t>
            </a:r>
            <a:r>
              <a:rPr lang="nl-NL" altLang="nl-NL" sz="1800" dirty="0" smtClean="0">
                <a:cs typeface="Arial" charset="0"/>
              </a:rPr>
              <a:t>letten. Hij </a:t>
            </a:r>
            <a:r>
              <a:rPr lang="nl-NL" altLang="nl-NL" sz="1800" dirty="0">
                <a:cs typeface="Arial" charset="0"/>
              </a:rPr>
              <a:t>kan geen groenten eten uit de </a:t>
            </a:r>
            <a:r>
              <a:rPr lang="nl-NL" altLang="nl-NL" sz="1800" dirty="0" smtClean="0">
                <a:cs typeface="Arial" charset="0"/>
              </a:rPr>
              <a:t>supermarkt want die </a:t>
            </a:r>
            <a:r>
              <a:rPr lang="nl-NL" altLang="nl-NL" sz="1800" dirty="0">
                <a:cs typeface="Arial" charset="0"/>
              </a:rPr>
              <a:t>zijn giftig voor hem. De Afrikaanse reuzenslak is een vrolijk en interessant dier. Dit vertelt “de Slakkenman” op zijn website. Kijk straks ook maar eens goed naar het filmpje. </a:t>
            </a:r>
            <a:r>
              <a:rPr lang="nl-NL" altLang="nl-NL" sz="1800" dirty="0" smtClean="0">
                <a:cs typeface="Arial" charset="0"/>
              </a:rPr>
              <a:t>Wat </a:t>
            </a:r>
            <a:r>
              <a:rPr lang="nl-NL" altLang="nl-NL" sz="1800" dirty="0">
                <a:cs typeface="Arial" charset="0"/>
              </a:rPr>
              <a:t>denken jullie: is de Afrikaanse reuzenslak ook jullie ideale huisdier?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1600" b="1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1600" dirty="0">
                <a:hlinkClick r:id="rId3"/>
              </a:rPr>
              <a:t>https://www.ad.nl/video/kanalen/rotterdams-dagblad~c434/series/verhaal-van-de-dag~s1049/dick-de-slakkenman~p80849</a:t>
            </a:r>
            <a:endParaRPr lang="nl-NL" sz="16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nl-NL" altLang="nl-NL" sz="1600" b="1" dirty="0">
              <a:cs typeface="Arial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nl-NL" altLang="nl-NL" sz="1600" dirty="0">
                <a:cs typeface="Arial" charset="0"/>
              </a:rPr>
              <a:t>Let op: Zet het filmpje van tevoren even klaar. Er is reclame voor.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-1527925"/>
            <a:ext cx="9217024" cy="411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23805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nl-NL" altLang="nl-NL" b="1" dirty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altLang="nl-NL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0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r>
              <a:rPr lang="nl-NL" dirty="0"/>
              <a:t>Op de woordmuur:</a:t>
            </a:r>
            <a:br>
              <a:rPr lang="nl-NL" dirty="0"/>
            </a:br>
            <a:r>
              <a:rPr lang="nl-NL" sz="1050" dirty="0"/>
              <a:t/>
            </a:r>
            <a:br>
              <a:rPr lang="nl-NL" sz="1050" dirty="0"/>
            </a:br>
            <a:r>
              <a:rPr lang="nl-NL" sz="1050" dirty="0"/>
              <a:t>      </a:t>
            </a:r>
            <a:br>
              <a:rPr lang="nl-NL" sz="1050" dirty="0"/>
            </a:br>
            <a:r>
              <a:rPr lang="nl-NL" sz="1050" dirty="0"/>
              <a:t/>
            </a:r>
            <a:br>
              <a:rPr lang="nl-NL" sz="1050" dirty="0"/>
            </a:br>
            <a:r>
              <a:rPr lang="nl-NL" sz="1050" dirty="0"/>
              <a:t/>
            </a:r>
            <a:br>
              <a:rPr lang="nl-NL" sz="1050" dirty="0"/>
            </a:br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05E42A76-2434-4257-A8E1-58087D41F9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288015" cy="69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54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ABD520DB-EC92-45D5-AA1B-951A0B0F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34633"/>
            <a:ext cx="8784976" cy="65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7714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D5E5FF25-F70B-445F-B7C1-3DD51CDA5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09" y="260648"/>
            <a:ext cx="8640959" cy="64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27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B3295C3F-2F87-4BB9-8BCE-3CB37EE3B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473" y="116632"/>
            <a:ext cx="9276521" cy="695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F5E04437-6DA8-4D1E-982F-7F9D73178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06" y="-65146"/>
            <a:ext cx="9192005" cy="689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0316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="" xmlns:a16="http://schemas.microsoft.com/office/drawing/2014/main" id="{C0C41C5B-F732-4464-93B2-78B397CA7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629"/>
            <a:ext cx="8880987" cy="666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86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6244427"/>
            <a:ext cx="1475723" cy="58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179512" y="-24981"/>
            <a:ext cx="9624843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t"/>
            <a:r>
              <a:rPr lang="nl-NL" sz="7200" b="1" u="sng" dirty="0">
                <a:solidFill>
                  <a:prstClr val="black"/>
                </a:solidFill>
                <a:latin typeface="Trebuchet MS" panose="020B0603020202020204" pitchFamily="34" charset="0"/>
              </a:rPr>
              <a:t>de antenne</a:t>
            </a:r>
            <a:endParaRPr lang="nl-NL" sz="8000" b="1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fontAlgn="t"/>
            <a:r>
              <a:rPr lang="nl-NL" sz="6000" dirty="0">
                <a:solidFill>
                  <a:prstClr val="black"/>
                </a:solidFill>
                <a:latin typeface="Trebuchet MS" panose="020B0603020202020204" pitchFamily="34" charset="0"/>
              </a:rPr>
              <a:t>= de voelspriet, een dun ding op de kop van een dier waar hij mee voelt</a:t>
            </a:r>
            <a:endParaRPr lang="nl-NL" sz="6000" dirty="0">
              <a:latin typeface="Trebuchet MS" panose="020B0603020202020204" pitchFamily="34" charset="0"/>
            </a:endParaRPr>
          </a:p>
          <a:p>
            <a:pPr lvl="0" fontAlgn="t"/>
            <a:endParaRPr lang="nl-NL" sz="36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r>
              <a:rPr lang="nl-NL" sz="2800" i="1" dirty="0">
                <a:solidFill>
                  <a:srgbClr val="00B050"/>
                </a:solidFill>
                <a:latin typeface="Trebuchet MS" panose="020B0603020202020204" pitchFamily="34" charset="0"/>
              </a:rPr>
              <a:t>De slak heeft 2 antennes op zijn hoofd.</a:t>
            </a:r>
            <a:endParaRPr lang="nl-NL" sz="32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="" xmlns:a16="http://schemas.microsoft.com/office/drawing/2014/main" id="{5E18DE08-06D2-4A08-82E1-0C4046D75CC2}"/>
              </a:ext>
            </a:extLst>
          </p:cNvPr>
          <p:cNvSpPr/>
          <p:nvPr/>
        </p:nvSpPr>
        <p:spPr>
          <a:xfrm>
            <a:off x="179512" y="735955"/>
            <a:ext cx="888543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/>
            <a:endParaRPr lang="nl-NL" sz="7200" b="1" u="sng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7200" b="1" u="sng" dirty="0">
              <a:solidFill>
                <a:prstClr val="black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  <a:p>
            <a:pPr lvl="0" fontAlgn="t"/>
            <a:endParaRPr lang="nl-NL" sz="2800" i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848056"/>
            <a:ext cx="4482277" cy="20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9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87624" y="5013176"/>
            <a:ext cx="7016824" cy="1296144"/>
          </a:xfrm>
        </p:spPr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Week 35 – 25 augustus 2020</a:t>
            </a:r>
          </a:p>
          <a:p>
            <a:r>
              <a:rPr lang="nl-NL" dirty="0">
                <a:solidFill>
                  <a:srgbClr val="C00000"/>
                </a:solidFill>
              </a:rPr>
              <a:t>Niveau AA</a:t>
            </a:r>
          </a:p>
        </p:txBody>
      </p:sp>
      <p:sp>
        <p:nvSpPr>
          <p:cNvPr id="4" name="Ondertitel 2"/>
          <p:cNvSpPr txBox="1">
            <a:spLocks/>
          </p:cNvSpPr>
          <p:nvPr/>
        </p:nvSpPr>
        <p:spPr>
          <a:xfrm>
            <a:off x="0" y="0"/>
            <a:ext cx="2555776" cy="11967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100" i="1" dirty="0">
                <a:solidFill>
                  <a:srgbClr val="00B050"/>
                </a:solidFill>
              </a:rPr>
              <a:t>Mariët  Bolder-Koster</a:t>
            </a:r>
          </a:p>
          <a:p>
            <a:pPr algn="l"/>
            <a:r>
              <a:rPr lang="nl-NL" sz="1100" i="1" dirty="0">
                <a:solidFill>
                  <a:srgbClr val="00B050"/>
                </a:solidFill>
              </a:rPr>
              <a:t>Gerarda Das</a:t>
            </a: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Mandy Routledge</a:t>
            </a:r>
            <a:endParaRPr lang="nl-NL" sz="1100" i="1" dirty="0">
              <a:solidFill>
                <a:srgbClr val="00B050"/>
              </a:solidFill>
            </a:endParaRPr>
          </a:p>
          <a:p>
            <a:pPr algn="l"/>
            <a:r>
              <a:rPr lang="en-US" sz="1100" i="1" dirty="0">
                <a:solidFill>
                  <a:srgbClr val="00B050"/>
                </a:solidFill>
              </a:rPr>
              <a:t>Francis Vrielink</a:t>
            </a:r>
          </a:p>
        </p:txBody>
      </p:sp>
      <p:pic>
        <p:nvPicPr>
          <p:cNvPr id="1026" name="Picture 2" descr="http://www.ikenkentalis.nl/public/images/logo-225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608" y="1"/>
            <a:ext cx="1385391" cy="69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79511"/>
            <a:ext cx="7164288" cy="367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898" y="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tegenwoordig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E1716AEA-D23E-442A-8973-E8606A18CA8A}"/>
              </a:ext>
            </a:extLst>
          </p:cNvPr>
          <p:cNvSpPr/>
          <p:nvPr/>
        </p:nvSpPr>
        <p:spPr>
          <a:xfrm>
            <a:off x="1115616" y="2708920"/>
            <a:ext cx="689290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BB845FEE-12AB-4B8A-85C9-66277F3DDE9C}"/>
              </a:ext>
            </a:extLst>
          </p:cNvPr>
          <p:cNvSpPr/>
          <p:nvPr/>
        </p:nvSpPr>
        <p:spPr>
          <a:xfrm>
            <a:off x="971600" y="3717032"/>
            <a:ext cx="689290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226502A7-991D-4EDD-96C4-3E655574E834}"/>
              </a:ext>
            </a:extLst>
          </p:cNvPr>
          <p:cNvSpPr/>
          <p:nvPr/>
        </p:nvSpPr>
        <p:spPr>
          <a:xfrm>
            <a:off x="1135479" y="4941168"/>
            <a:ext cx="687304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65AC2FA6-AD56-4064-B68B-60CC79C86078}"/>
              </a:ext>
            </a:extLst>
          </p:cNvPr>
          <p:cNvSpPr/>
          <p:nvPr/>
        </p:nvSpPr>
        <p:spPr>
          <a:xfrm>
            <a:off x="1259632" y="5877272"/>
            <a:ext cx="6748889" cy="35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194" name="Picture 2" descr="C:\Users\vrielinf\Downloads\shutterstock_7529655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9153" y="1714090"/>
            <a:ext cx="6257797" cy="418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0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898" y="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het jong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E1716AEA-D23E-442A-8973-E8606A18CA8A}"/>
              </a:ext>
            </a:extLst>
          </p:cNvPr>
          <p:cNvSpPr/>
          <p:nvPr/>
        </p:nvSpPr>
        <p:spPr>
          <a:xfrm>
            <a:off x="1115616" y="2708920"/>
            <a:ext cx="6892905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="" xmlns:a16="http://schemas.microsoft.com/office/drawing/2014/main" id="{BB845FEE-12AB-4B8A-85C9-66277F3DDE9C}"/>
              </a:ext>
            </a:extLst>
          </p:cNvPr>
          <p:cNvSpPr/>
          <p:nvPr/>
        </p:nvSpPr>
        <p:spPr>
          <a:xfrm>
            <a:off x="971600" y="3717032"/>
            <a:ext cx="6892905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="" xmlns:a16="http://schemas.microsoft.com/office/drawing/2014/main" id="{226502A7-991D-4EDD-96C4-3E655574E834}"/>
              </a:ext>
            </a:extLst>
          </p:cNvPr>
          <p:cNvSpPr/>
          <p:nvPr/>
        </p:nvSpPr>
        <p:spPr>
          <a:xfrm>
            <a:off x="1135479" y="4941168"/>
            <a:ext cx="687304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="" xmlns:a16="http://schemas.microsoft.com/office/drawing/2014/main" id="{65AC2FA6-AD56-4064-B68B-60CC79C86078}"/>
              </a:ext>
            </a:extLst>
          </p:cNvPr>
          <p:cNvSpPr/>
          <p:nvPr/>
        </p:nvSpPr>
        <p:spPr>
          <a:xfrm>
            <a:off x="1259632" y="5877272"/>
            <a:ext cx="6748889" cy="359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098" name="Picture 2" descr="C:\Users\vrielinf\Downloads\shutterstock_5215319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2763" y="1427609"/>
            <a:ext cx="7682625" cy="4578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26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1022" y="-11043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iets beu zijn</a:t>
            </a:r>
          </a:p>
        </p:txBody>
      </p:sp>
      <p:pic>
        <p:nvPicPr>
          <p:cNvPr id="5122" name="Picture 2" descr="C:\Users\vrielinf\Downloads\shutterstock_74010716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57289"/>
            <a:ext cx="3071489" cy="19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vrielinf\Downloads\shutterstock_49888370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874003"/>
            <a:ext cx="2952328" cy="196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rielinf\Downloads\shutterstock_28714832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7689" y="4653136"/>
            <a:ext cx="3096343" cy="2062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lkvormige toelichting 2"/>
          <p:cNvSpPr/>
          <p:nvPr/>
        </p:nvSpPr>
        <p:spPr>
          <a:xfrm>
            <a:off x="4535995" y="676857"/>
            <a:ext cx="4736878" cy="3688247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Wolkvormige toelichting 8"/>
          <p:cNvSpPr/>
          <p:nvPr/>
        </p:nvSpPr>
        <p:spPr>
          <a:xfrm flipH="1">
            <a:off x="155575" y="1196752"/>
            <a:ext cx="4532820" cy="3320752"/>
          </a:xfrm>
          <a:prstGeom prst="cloud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400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277898" y="0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de oplossing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="" xmlns:a16="http://schemas.microsoft.com/office/drawing/2014/main" id="{4A14B8AE-1E14-4660-AB06-510884E0C6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16" y="2492896"/>
            <a:ext cx="7527168" cy="2514074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="" xmlns:a16="http://schemas.microsoft.com/office/drawing/2014/main" id="{672A1D75-016A-41D5-A538-192150C7F05F}"/>
              </a:ext>
            </a:extLst>
          </p:cNvPr>
          <p:cNvSpPr/>
          <p:nvPr/>
        </p:nvSpPr>
        <p:spPr>
          <a:xfrm>
            <a:off x="5292080" y="2021741"/>
            <a:ext cx="3384376" cy="34563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598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4800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u="sng" dirty="0"/>
              <a:t>de </a:t>
            </a:r>
            <a:r>
              <a:rPr lang="en-US" sz="8000" b="1" u="sng" dirty="0" err="1"/>
              <a:t>natuur</a:t>
            </a:r>
            <a:endParaRPr lang="nl-NL" sz="8000" b="1" u="sng" dirty="0"/>
          </a:p>
        </p:txBody>
      </p:sp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84568" y="1052736"/>
            <a:ext cx="1628775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 descr="C:\Users\vrielinf\Downloads\shutterstock_16126586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00808"/>
            <a:ext cx="701675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3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7975" y="25814"/>
            <a:ext cx="91204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de antenne</a:t>
            </a:r>
            <a:endParaRPr lang="nl-NL" sz="7200" b="1" u="sng" dirty="0"/>
          </a:p>
        </p:txBody>
      </p:sp>
      <p:pic>
        <p:nvPicPr>
          <p:cNvPr id="2050" name="Picture 2" descr="C:\Users\vrielinf\Downloads\shutterstock_16472668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761421" cy="45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al 2"/>
          <p:cNvSpPr/>
          <p:nvPr/>
        </p:nvSpPr>
        <p:spPr>
          <a:xfrm>
            <a:off x="2339752" y="3068960"/>
            <a:ext cx="1159297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744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Afbeeldingsresultaat voor jongen 14 kebabza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2" descr="Afbeeldingsresultaat voor vijver schoonmake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" name="Tekstvak 5"/>
          <p:cNvSpPr txBox="1"/>
          <p:nvPr/>
        </p:nvSpPr>
        <p:spPr>
          <a:xfrm>
            <a:off x="304800" y="30778"/>
            <a:ext cx="9088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8000" b="1" u="sng" dirty="0"/>
              <a:t>het voedsel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907704" y="4005064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6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074" name="Picture 2" descr="C:\Users\vrielinf\Downloads\shutterstock_2241856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7272808" cy="44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828043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18486</TotalTime>
  <Words>331</Words>
  <Application>Microsoft Office PowerPoint</Application>
  <PresentationFormat>Diavoorstelling (4:3)</PresentationFormat>
  <Paragraphs>59</Paragraphs>
  <Slides>17</Slides>
  <Notes>8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Op de woordmuur:           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Koninklijke Kentalis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Nieuwsbegrip</dc:title>
  <dc:creator>van der Plas</dc:creator>
  <cp:lastModifiedBy>Plas - Das, Gerarda van der</cp:lastModifiedBy>
  <cp:revision>3102</cp:revision>
  <cp:lastPrinted>2020-06-02T09:27:38Z</cp:lastPrinted>
  <dcterms:created xsi:type="dcterms:W3CDTF">2014-06-10T08:03:16Z</dcterms:created>
  <dcterms:modified xsi:type="dcterms:W3CDTF">2020-08-25T10:02:17Z</dcterms:modified>
</cp:coreProperties>
</file>