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875" r:id="rId2"/>
    <p:sldId id="823" r:id="rId3"/>
    <p:sldId id="548" r:id="rId4"/>
    <p:sldId id="793" r:id="rId5"/>
    <p:sldId id="884" r:id="rId6"/>
    <p:sldId id="865" r:id="rId7"/>
    <p:sldId id="832" r:id="rId8"/>
    <p:sldId id="874" r:id="rId9"/>
    <p:sldId id="834" r:id="rId10"/>
    <p:sldId id="755" r:id="rId11"/>
    <p:sldId id="698" r:id="rId12"/>
    <p:sldId id="405" r:id="rId13"/>
    <p:sldId id="263" r:id="rId14"/>
    <p:sldId id="264" r:id="rId15"/>
    <p:sldId id="265" r:id="rId16"/>
    <p:sldId id="259" r:id="rId17"/>
    <p:sldId id="883" r:id="rId18"/>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875"/>
            <p14:sldId id="823"/>
            <p14:sldId id="548"/>
            <p14:sldId id="793"/>
            <p14:sldId id="884"/>
            <p14:sldId id="865"/>
            <p14:sldId id="832"/>
            <p14:sldId id="874"/>
            <p14:sldId id="834"/>
            <p14:sldId id="755"/>
            <p14:sldId id="698"/>
            <p14:sldId id="405"/>
            <p14:sldId id="263"/>
            <p14:sldId id="264"/>
            <p14:sldId id="265"/>
            <p14:sldId id="259"/>
            <p14:sldId id="8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3525" autoAdjust="0"/>
  </p:normalViewPr>
  <p:slideViewPr>
    <p:cSldViewPr>
      <p:cViewPr varScale="1">
        <p:scale>
          <a:sx n="96" d="100"/>
          <a:sy n="96" d="100"/>
        </p:scale>
        <p:origin x="6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9-6-2020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9-6-2020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4623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9-6-2020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289582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voorkomen</a:t>
            </a:r>
            <a:endParaRPr lang="nl-NL" sz="7200" b="1" u="sng" dirty="0"/>
          </a:p>
        </p:txBody>
      </p:sp>
      <p:sp>
        <p:nvSpPr>
          <p:cNvPr id="4" name="Tekstvak 3"/>
          <p:cNvSpPr txBox="1"/>
          <p:nvPr/>
        </p:nvSpPr>
        <p:spPr>
          <a:xfrm>
            <a:off x="980567" y="1772816"/>
            <a:ext cx="2583321" cy="1077218"/>
          </a:xfrm>
          <a:prstGeom prst="rect">
            <a:avLst/>
          </a:prstGeom>
          <a:noFill/>
        </p:spPr>
        <p:txBody>
          <a:bodyPr wrap="square" rtlCol="0">
            <a:spAutoFit/>
          </a:bodyPr>
          <a:lstStyle/>
          <a:p>
            <a:r>
              <a:rPr lang="nl-NL" sz="3200" dirty="0">
                <a:solidFill>
                  <a:schemeClr val="bg1"/>
                </a:solidFill>
              </a:rPr>
              <a:t>Wat is het hier prachtig!</a:t>
            </a:r>
          </a:p>
        </p:txBody>
      </p:sp>
      <p:sp>
        <p:nvSpPr>
          <p:cNvPr id="8" name="Tekstvak 7"/>
          <p:cNvSpPr txBox="1"/>
          <p:nvPr/>
        </p:nvSpPr>
        <p:spPr>
          <a:xfrm>
            <a:off x="5220072" y="1921187"/>
            <a:ext cx="3464306" cy="584775"/>
          </a:xfrm>
          <a:prstGeom prst="rect">
            <a:avLst/>
          </a:prstGeom>
          <a:noFill/>
        </p:spPr>
        <p:txBody>
          <a:bodyPr wrap="square" rtlCol="0">
            <a:spAutoFit/>
          </a:bodyPr>
          <a:lstStyle/>
          <a:p>
            <a:r>
              <a:rPr lang="nl-NL" sz="3200" dirty="0">
                <a:solidFill>
                  <a:schemeClr val="bg1"/>
                </a:solidFill>
              </a:rPr>
              <a:t>Dat vind ik ook!</a:t>
            </a:r>
          </a:p>
        </p:txBody>
      </p:sp>
      <p:pic>
        <p:nvPicPr>
          <p:cNvPr id="8195" name="Picture 3" descr="C:\Users\vrielinf\Downloads\shutterstock_130725091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5696" y="2708920"/>
            <a:ext cx="5324747" cy="355693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4139952" y="1721132"/>
            <a:ext cx="3168352" cy="1569660"/>
          </a:xfrm>
          <a:prstGeom prst="rect">
            <a:avLst/>
          </a:prstGeom>
          <a:noFill/>
        </p:spPr>
        <p:txBody>
          <a:bodyPr wrap="square" rtlCol="0">
            <a:spAutoFit/>
          </a:bodyPr>
          <a:lstStyle/>
          <a:p>
            <a:r>
              <a:rPr lang="nl-NL" sz="9600" dirty="0"/>
              <a:t>2020</a:t>
            </a:r>
          </a:p>
        </p:txBody>
      </p:sp>
    </p:spTree>
    <p:extLst>
      <p:ext uri="{BB962C8B-B14F-4D97-AF65-F5344CB8AC3E}">
        <p14:creationId xmlns:p14="http://schemas.microsoft.com/office/powerpoint/2010/main" val="375054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protesteren </a:t>
            </a:r>
          </a:p>
        </p:txBody>
      </p:sp>
      <p:sp>
        <p:nvSpPr>
          <p:cNvPr id="3" name="Tekstvak 2"/>
          <p:cNvSpPr txBox="1"/>
          <p:nvPr/>
        </p:nvSpPr>
        <p:spPr>
          <a:xfrm>
            <a:off x="1907704" y="4005064"/>
            <a:ext cx="1584176" cy="1569660"/>
          </a:xfrm>
          <a:prstGeom prst="rect">
            <a:avLst/>
          </a:prstGeom>
          <a:noFill/>
        </p:spPr>
        <p:txBody>
          <a:bodyPr wrap="square" rtlCol="0">
            <a:spAutoFit/>
          </a:bodyPr>
          <a:lstStyle/>
          <a:p>
            <a:r>
              <a:rPr lang="nl-NL" sz="9600" dirty="0">
                <a:solidFill>
                  <a:srgbClr val="FF0000"/>
                </a:solidFill>
              </a:rPr>
              <a:t>  </a:t>
            </a:r>
          </a:p>
        </p:txBody>
      </p:sp>
      <p:pic>
        <p:nvPicPr>
          <p:cNvPr id="2050" name="Picture 2" descr="C:\Users\vrielinf\Downloads\shutterstock_175068207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700808"/>
            <a:ext cx="7747838" cy="387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8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18658"/>
          </a:xfrm>
        </p:spPr>
        <p:txBody>
          <a:bodyPr>
            <a:normAutofit/>
          </a:bodyPr>
          <a:lstStyle/>
          <a:p>
            <a:r>
              <a:rPr lang="nl-NL" dirty="0"/>
              <a:t>Op de woordmuur:</a:t>
            </a:r>
            <a:br>
              <a:rPr lang="nl-NL" dirty="0"/>
            </a:br>
            <a:br>
              <a:rPr lang="nl-NL" sz="1050" dirty="0"/>
            </a:br>
            <a:r>
              <a:rPr lang="nl-NL" sz="1050" dirty="0"/>
              <a:t>      </a:t>
            </a:r>
            <a:br>
              <a:rPr lang="nl-NL" sz="1050" dirty="0"/>
            </a:br>
            <a:br>
              <a:rPr lang="nl-NL" sz="1050" dirty="0"/>
            </a:br>
            <a:br>
              <a:rPr lang="nl-NL" sz="1050" dirty="0"/>
            </a:br>
            <a:br>
              <a:rPr lang="nl-NL" dirty="0"/>
            </a:br>
            <a:endParaRPr 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5900" b="1" i="0" u="none" strike="noStrike" kern="1200" cap="none" spc="0" normalizeH="0" baseline="0" noProof="0" dirty="0">
                <a:ln>
                  <a:noFill/>
                </a:ln>
                <a:solidFill>
                  <a:srgbClr val="387038"/>
                </a:solidFill>
                <a:effectLst/>
                <a:uLnTx/>
                <a:uFillTx/>
                <a:latin typeface="Trebuchet MS"/>
                <a:ea typeface="Calibri"/>
                <a:cs typeface="Times New Roman"/>
              </a:rPr>
              <a:t>het geweld</a:t>
            </a:r>
            <a:endParaRPr kumimoji="0" lang="nl-NL" sz="59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5900" b="1" i="0" u="none" strike="noStrike" kern="1200" cap="none" spc="0" normalizeH="0" baseline="0" noProof="0" dirty="0">
                <a:ln>
                  <a:noFill/>
                </a:ln>
                <a:solidFill>
                  <a:srgbClr val="387038"/>
                </a:solidFill>
                <a:effectLst/>
                <a:uLnTx/>
                <a:uFillTx/>
                <a:latin typeface="Trebuchet MS"/>
                <a:ea typeface="Calibri"/>
                <a:cs typeface="Times New Roman"/>
              </a:rPr>
              <a:t>de liefde </a:t>
            </a:r>
            <a:endParaRPr kumimoji="0" lang="nl-NL" sz="59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4" name="Tekstvak 2"/>
          <p:cNvSpPr txBox="1">
            <a:spLocks noChangeArrowheads="1"/>
          </p:cNvSpPr>
          <p:nvPr/>
        </p:nvSpPr>
        <p:spPr bwMode="auto">
          <a:xfrm>
            <a:off x="355028" y="1700808"/>
            <a:ext cx="4072956" cy="475252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de kracht waarmee je mensen pijn doet (of dingen kapot maakt)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De mensen worden met </a:t>
            </a:r>
            <a:r>
              <a:rPr kumimoji="0" lang="nl-NL" sz="2400" b="0" i="1" u="sng" strike="noStrike" kern="1200" cap="none" spc="0" normalizeH="0" baseline="0" noProof="0" dirty="0">
                <a:ln>
                  <a:noFill/>
                </a:ln>
                <a:solidFill>
                  <a:srgbClr val="387038"/>
                </a:solidFill>
                <a:effectLst/>
                <a:uLnTx/>
                <a:uFillTx/>
                <a:latin typeface="Trebuchet MS"/>
                <a:ea typeface="Calibri"/>
                <a:cs typeface="Times New Roman"/>
              </a:rPr>
              <a:t>geweld</a:t>
            </a: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 weggejaagd. </a:t>
            </a: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5" name="Tekstvak 2"/>
          <p:cNvSpPr txBox="1">
            <a:spLocks noChangeArrowheads="1"/>
          </p:cNvSpPr>
          <p:nvPr/>
        </p:nvSpPr>
        <p:spPr bwMode="auto">
          <a:xfrm>
            <a:off x="4716017" y="1678796"/>
            <a:ext cx="4248472" cy="434249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de kracht waarmee je mensen lief hebt (of dingen repareert)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Trebuchet MS"/>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De mensen worden met veel </a:t>
            </a:r>
            <a:r>
              <a:rPr kumimoji="0" lang="nl-NL" sz="2400" b="0" i="1" u="sng" strike="noStrike" kern="1200" cap="none" spc="0" normalizeH="0" baseline="0" noProof="0" dirty="0">
                <a:ln>
                  <a:noFill/>
                </a:ln>
                <a:solidFill>
                  <a:srgbClr val="387038"/>
                </a:solidFill>
                <a:effectLst/>
                <a:uLnTx/>
                <a:uFillTx/>
                <a:latin typeface="Trebuchet MS"/>
                <a:ea typeface="Calibri"/>
                <a:cs typeface="Times New Roman"/>
              </a:rPr>
              <a:t>liefde</a:t>
            </a: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 opgevangen.</a:t>
            </a:r>
            <a:endParaRPr kumimoji="0" lang="nl-NL" sz="24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8" name="Afbeelding 7">
            <a:extLst>
              <a:ext uri="{FF2B5EF4-FFF2-40B4-BE49-F238E27FC236}">
                <a16:creationId xmlns:a16="http://schemas.microsoft.com/office/drawing/2014/main" id="{0CAB460E-4058-4E82-B897-0606B7E80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622" y="3428581"/>
            <a:ext cx="3529142" cy="1548173"/>
          </a:xfrm>
          <a:prstGeom prst="rect">
            <a:avLst/>
          </a:prstGeom>
        </p:spPr>
      </p:pic>
      <p:pic>
        <p:nvPicPr>
          <p:cNvPr id="10" name="Afbeelding 9" descr="Afbeelding met persoon, buiten, sport, spel&#10;&#10;Automatisch gegenereerde beschrijving">
            <a:extLst>
              <a:ext uri="{FF2B5EF4-FFF2-40B4-BE49-F238E27FC236}">
                <a16:creationId xmlns:a16="http://schemas.microsoft.com/office/drawing/2014/main" id="{88D61433-6F6A-4B41-915C-6B2DBA15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9798" y="3161333"/>
            <a:ext cx="3312368" cy="1868176"/>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geleden</a:t>
            </a:r>
            <a:endParaRPr lang="nl-NL" sz="44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huidig</a:t>
            </a:r>
            <a:endParaRPr lang="nl-NL" sz="4400" dirty="0">
              <a:effectLst/>
              <a:ea typeface="Calibri"/>
              <a:cs typeface="Times New Roman"/>
            </a:endParaRPr>
          </a:p>
        </p:txBody>
      </p:sp>
      <p:sp>
        <p:nvSpPr>
          <p:cNvPr id="10" name="Text Box 14"/>
          <p:cNvSpPr txBox="1"/>
          <p:nvPr/>
        </p:nvSpPr>
        <p:spPr>
          <a:xfrm>
            <a:off x="5868143" y="341235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Trebuchet MS"/>
                <a:ea typeface="Calibri"/>
                <a:cs typeface="Times New Roman"/>
              </a:rPr>
              <a:t>toekomstig</a:t>
            </a:r>
            <a:endParaRPr lang="nl-NL" sz="4400" dirty="0">
              <a:effectLst/>
              <a:ea typeface="Calibri"/>
              <a:cs typeface="Times New Roman"/>
            </a:endParaRPr>
          </a:p>
        </p:txBody>
      </p:sp>
      <p:sp>
        <p:nvSpPr>
          <p:cNvPr id="11" name="Text Box 14"/>
          <p:cNvSpPr txBox="1"/>
          <p:nvPr/>
        </p:nvSpPr>
        <p:spPr>
          <a:xfrm>
            <a:off x="299742" y="548680"/>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Een paar jaar </a:t>
            </a:r>
            <a:r>
              <a:rPr lang="nl-NL" sz="2000" i="1" u="sng" dirty="0">
                <a:solidFill>
                  <a:srgbClr val="387038"/>
                </a:solidFill>
                <a:effectLst/>
                <a:latin typeface="Trebuchet MS"/>
                <a:ea typeface="Calibri"/>
                <a:cs typeface="Times New Roman"/>
              </a:rPr>
              <a:t>geleden</a:t>
            </a:r>
            <a:r>
              <a:rPr lang="nl-NL" sz="2000" i="1" dirty="0">
                <a:solidFill>
                  <a:srgbClr val="387038"/>
                </a:solidFill>
                <a:effectLst/>
                <a:latin typeface="Trebuchet MS"/>
                <a:ea typeface="Calibri"/>
                <a:cs typeface="Times New Roman"/>
              </a:rPr>
              <a:t> was ik op vakantie in Australië.</a:t>
            </a:r>
            <a:endParaRPr lang="nl-NL" sz="1100" dirty="0">
              <a:effectLst/>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95535" y="5433412"/>
            <a:ext cx="276074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een tijd terug</a:t>
            </a:r>
            <a:endParaRPr lang="nl-NL" sz="1100" dirty="0">
              <a:effectLst/>
              <a:latin typeface="Calibri"/>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tegenwoordig</a:t>
            </a:r>
            <a:endParaRPr lang="nl-NL" sz="1100" dirty="0">
              <a:effectLst/>
              <a:latin typeface="Calibri"/>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later</a:t>
            </a:r>
            <a:endParaRPr lang="nl-NL" sz="1100" dirty="0">
              <a:effectLst/>
              <a:latin typeface="Calibri"/>
              <a:ea typeface="Calibri"/>
              <a:cs typeface="Times New Roman"/>
            </a:endParaRPr>
          </a:p>
        </p:txBody>
      </p:sp>
      <p:pic>
        <p:nvPicPr>
          <p:cNvPr id="19" name="Afbeelding 18">
            <a:extLst>
              <a:ext uri="{FF2B5EF4-FFF2-40B4-BE49-F238E27FC236}">
                <a16:creationId xmlns:a16="http://schemas.microsoft.com/office/drawing/2014/main" id="{C66DAB3A-D189-411F-B46F-DBCBAD3088BC}"/>
              </a:ext>
            </a:extLst>
          </p:cNvPr>
          <p:cNvPicPr>
            <a:picLocks noChangeAspect="1"/>
          </p:cNvPicPr>
          <p:nvPr/>
        </p:nvPicPr>
        <p:blipFill>
          <a:blip r:embed="rId4"/>
          <a:stretch>
            <a:fillRect/>
          </a:stretch>
        </p:blipFill>
        <p:spPr>
          <a:xfrm>
            <a:off x="3248253" y="2707495"/>
            <a:ext cx="2428875" cy="876300"/>
          </a:xfrm>
          <a:prstGeom prst="rect">
            <a:avLst/>
          </a:prstGeom>
        </p:spPr>
      </p:pic>
      <p:pic>
        <p:nvPicPr>
          <p:cNvPr id="20" name="Afbeelding 19">
            <a:extLst>
              <a:ext uri="{FF2B5EF4-FFF2-40B4-BE49-F238E27FC236}">
                <a16:creationId xmlns:a16="http://schemas.microsoft.com/office/drawing/2014/main" id="{22866978-825F-49FC-BA13-613DD33C281C}"/>
              </a:ext>
            </a:extLst>
          </p:cNvPr>
          <p:cNvPicPr>
            <a:picLocks noChangeAspect="1"/>
          </p:cNvPicPr>
          <p:nvPr/>
        </p:nvPicPr>
        <p:blipFill>
          <a:blip r:embed="rId5"/>
          <a:stretch>
            <a:fillRect/>
          </a:stretch>
        </p:blipFill>
        <p:spPr>
          <a:xfrm>
            <a:off x="6032433" y="1940872"/>
            <a:ext cx="2657475" cy="1143000"/>
          </a:xfrm>
          <a:prstGeom prst="rect">
            <a:avLst/>
          </a:prstGeom>
        </p:spPr>
      </p:pic>
      <p:pic>
        <p:nvPicPr>
          <p:cNvPr id="21" name="Afbeelding 20">
            <a:extLst>
              <a:ext uri="{FF2B5EF4-FFF2-40B4-BE49-F238E27FC236}">
                <a16:creationId xmlns:a16="http://schemas.microsoft.com/office/drawing/2014/main" id="{EC7B5720-2E53-4C2F-AA00-F69EBAF378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117" y="3448040"/>
            <a:ext cx="2229880" cy="943721"/>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3407017"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979712" y="2473978"/>
            <a:ext cx="4101173" cy="73899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Trebuchet MS" panose="020B0603020202020204" pitchFamily="34" charset="0"/>
                <a:ea typeface="Calibri"/>
                <a:cs typeface="Times New Roman"/>
              </a:rPr>
              <a:t>het racisme</a:t>
            </a:r>
            <a:endParaRPr lang="nl-NL" sz="44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1251727" cy="1080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31936" y="4324861"/>
            <a:ext cx="310060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022452" y="4324861"/>
            <a:ext cx="3275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Trebuchet MS"/>
                <a:ea typeface="Calibri"/>
                <a:cs typeface="Times New Roman"/>
              </a:rPr>
              <a:t>h</a:t>
            </a:r>
            <a:r>
              <a:rPr lang="nl-NL" sz="3600" b="1" dirty="0">
                <a:effectLst/>
                <a:latin typeface="Trebuchet MS"/>
                <a:ea typeface="Calibri"/>
                <a:cs typeface="Times New Roman"/>
              </a:rPr>
              <a:t>et geweld</a:t>
            </a:r>
            <a:endParaRPr lang="nl-NL" sz="1050" b="1" dirty="0">
              <a:effectLst/>
              <a:ea typeface="Calibri"/>
              <a:cs typeface="Times New Roman"/>
            </a:endParaRPr>
          </a:p>
        </p:txBody>
      </p:sp>
      <p:sp>
        <p:nvSpPr>
          <p:cNvPr id="13" name="Text Box 14"/>
          <p:cNvSpPr txBox="1"/>
          <p:nvPr/>
        </p:nvSpPr>
        <p:spPr>
          <a:xfrm>
            <a:off x="4113228" y="825813"/>
            <a:ext cx="326708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121127" y="825813"/>
            <a:ext cx="338437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Trebuchet MS"/>
                <a:ea typeface="Calibri"/>
                <a:cs typeface="Times New Roman"/>
              </a:rPr>
              <a:t>waard zijn</a:t>
            </a:r>
            <a:endParaRPr lang="nl-NL" sz="3600" dirty="0">
              <a:ea typeface="Calibri"/>
              <a:cs typeface="Times New Roman"/>
            </a:endParaRPr>
          </a:p>
        </p:txBody>
      </p:sp>
      <p:sp>
        <p:nvSpPr>
          <p:cNvPr id="15" name="Text Box 14"/>
          <p:cNvSpPr txBox="1"/>
          <p:nvPr/>
        </p:nvSpPr>
        <p:spPr>
          <a:xfrm>
            <a:off x="779156" y="4324861"/>
            <a:ext cx="35768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79156" y="4293096"/>
            <a:ext cx="364192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effectLst/>
                <a:latin typeface="Trebuchet MS"/>
                <a:ea typeface="Calibri"/>
                <a:cs typeface="Times New Roman"/>
              </a:rPr>
              <a:t>buitensluiten</a:t>
            </a:r>
            <a:endParaRPr lang="nl-NL" sz="1050" b="1"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045819" y="1465866"/>
            <a:ext cx="3622526" cy="5808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8" name="Tekstvak 2"/>
          <p:cNvSpPr txBox="1">
            <a:spLocks noChangeArrowheads="1"/>
          </p:cNvSpPr>
          <p:nvPr/>
        </p:nvSpPr>
        <p:spPr bwMode="auto">
          <a:xfrm>
            <a:off x="4153547" y="1455744"/>
            <a:ext cx="4101173"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=belangrijk zijn</a:t>
            </a:r>
            <a:endParaRPr lang="nl-NL" sz="2800" dirty="0">
              <a:effectLst/>
              <a:latin typeface="Calibri"/>
              <a:ea typeface="Calibri"/>
              <a:cs typeface="Times New Roman"/>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1640" y="3245495"/>
            <a:ext cx="474924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1403648" y="3244335"/>
            <a:ext cx="4630718" cy="954107"/>
          </a:xfrm>
          <a:prstGeom prst="rect">
            <a:avLst/>
          </a:prstGeom>
        </p:spPr>
        <p:txBody>
          <a:bodyPr wrap="square">
            <a:spAutoFit/>
          </a:bodyPr>
          <a:lstStyle/>
          <a:p>
            <a:pPr lvl="0"/>
            <a:r>
              <a:rPr lang="nl-NL" sz="2800" dirty="0">
                <a:solidFill>
                  <a:prstClr val="black"/>
                </a:solidFill>
                <a:latin typeface="Trebuchet MS"/>
                <a:ea typeface="Calibri"/>
                <a:cs typeface="Times New Roman"/>
              </a:rPr>
              <a:t>= dat je anders doet tegen mensen om hun huidskleur</a:t>
            </a:r>
            <a:endParaRPr lang="nl-NL" sz="2800" dirty="0">
              <a:solidFill>
                <a:prstClr val="black"/>
              </a:solidFill>
            </a:endParaRPr>
          </a:p>
        </p:txBody>
      </p:sp>
      <p:pic>
        <p:nvPicPr>
          <p:cNvPr id="2" name="Afbeelding 1">
            <a:extLst>
              <a:ext uri="{FF2B5EF4-FFF2-40B4-BE49-F238E27FC236}">
                <a16:creationId xmlns:a16="http://schemas.microsoft.com/office/drawing/2014/main" id="{A23B9032-E6F2-4F58-9914-696F3D67C8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0885" y="2269685"/>
            <a:ext cx="2739587" cy="1829539"/>
          </a:xfrm>
          <a:prstGeom prst="rect">
            <a:avLst/>
          </a:prstGeom>
        </p:spPr>
      </p:pic>
      <p:pic>
        <p:nvPicPr>
          <p:cNvPr id="20" name="Afbeelding 19">
            <a:extLst>
              <a:ext uri="{FF2B5EF4-FFF2-40B4-BE49-F238E27FC236}">
                <a16:creationId xmlns:a16="http://schemas.microsoft.com/office/drawing/2014/main" id="{B0773B50-2F8C-4115-A8B5-C6F46C6296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1068" y="5058192"/>
            <a:ext cx="3018094" cy="1548173"/>
          </a:xfrm>
          <a:prstGeom prst="rect">
            <a:avLst/>
          </a:prstGeom>
        </p:spPr>
      </p:pic>
      <p:pic>
        <p:nvPicPr>
          <p:cNvPr id="4" name="Afbeelding 3">
            <a:extLst>
              <a:ext uri="{FF2B5EF4-FFF2-40B4-BE49-F238E27FC236}">
                <a16:creationId xmlns:a16="http://schemas.microsoft.com/office/drawing/2014/main" id="{3A4F24B5-E8AF-4915-9711-B7B3D09E31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662" y="445828"/>
            <a:ext cx="3508266" cy="1704975"/>
          </a:xfrm>
          <a:prstGeom prst="rect">
            <a:avLst/>
          </a:prstGeom>
        </p:spPr>
      </p:pic>
      <p:pic>
        <p:nvPicPr>
          <p:cNvPr id="19" name="Afbeelding 18" descr="Afbeelding met persoon, staand, meisje, vasthouden&#10;&#10;Automatisch gegenereerde beschrijving">
            <a:extLst>
              <a:ext uri="{FF2B5EF4-FFF2-40B4-BE49-F238E27FC236}">
                <a16:creationId xmlns:a16="http://schemas.microsoft.com/office/drawing/2014/main" id="{29E038A5-7A77-4B05-95B4-D1B9D5CB8E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9632" y="5015931"/>
            <a:ext cx="2425945" cy="1509413"/>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8123"/>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627784" y="404664"/>
            <a:ext cx="36004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dirty="0">
                <a:latin typeface="Trebuchet MS" panose="020B0603020202020204" pitchFamily="34" charset="0"/>
                <a:ea typeface="Calibri"/>
                <a:cs typeface="Times New Roman"/>
              </a:rPr>
              <a:t>protesteren</a:t>
            </a:r>
            <a:endParaRPr lang="nl-NL" sz="4600" b="1" dirty="0">
              <a:effectLst/>
              <a:latin typeface="Trebuchet MS" panose="020B0603020202020204" pitchFamily="34" charset="0"/>
              <a:ea typeface="Calibri"/>
              <a:cs typeface="Times New Roman"/>
            </a:endParaRPr>
          </a:p>
        </p:txBody>
      </p:sp>
      <p:sp>
        <p:nvSpPr>
          <p:cNvPr id="7" name="Text Box 14"/>
          <p:cNvSpPr txBox="1"/>
          <p:nvPr/>
        </p:nvSpPr>
        <p:spPr>
          <a:xfrm>
            <a:off x="552397" y="4013564"/>
            <a:ext cx="24151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562730" y="4023950"/>
            <a:ext cx="249899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de staking</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4743890" y="3919494"/>
            <a:ext cx="3528392" cy="68407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4629840" y="3918529"/>
            <a:ext cx="3642442" cy="6265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400" b="1" dirty="0">
                <a:latin typeface="Trebuchet MS" panose="020B0603020202020204" pitchFamily="34" charset="0"/>
                <a:ea typeface="Calibri"/>
                <a:cs typeface="Times New Roman"/>
              </a:rPr>
              <a:t>de d</a:t>
            </a:r>
            <a:r>
              <a:rPr lang="nl-NL" sz="3400" b="1" dirty="0">
                <a:effectLst/>
                <a:latin typeface="Trebuchet MS" panose="020B0603020202020204" pitchFamily="34" charset="0"/>
                <a:ea typeface="Calibri"/>
                <a:cs typeface="Times New Roman"/>
              </a:rPr>
              <a:t>emonstratie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91188"/>
            <a:ext cx="2679447" cy="14976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laten merken dat je ergens tegen bent</a:t>
            </a:r>
            <a:endParaRPr lang="nl-NL" sz="1100" dirty="0">
              <a:effectLst/>
              <a:latin typeface="Calibri"/>
              <a:ea typeface="Calibri"/>
              <a:cs typeface="Times New Roman"/>
            </a:endParaRPr>
          </a:p>
        </p:txBody>
      </p:sp>
      <p:pic>
        <p:nvPicPr>
          <p:cNvPr id="2" name="Afbeelding 1">
            <a:extLst>
              <a:ext uri="{FF2B5EF4-FFF2-40B4-BE49-F238E27FC236}">
                <a16:creationId xmlns:a16="http://schemas.microsoft.com/office/drawing/2014/main" id="{B03F5546-EA82-4E9E-98C8-E2996830AC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876" y="4653136"/>
            <a:ext cx="2936667" cy="1676876"/>
          </a:xfrm>
          <a:prstGeom prst="rect">
            <a:avLst/>
          </a:prstGeom>
        </p:spPr>
      </p:pic>
      <p:pic>
        <p:nvPicPr>
          <p:cNvPr id="4" name="Afbeelding 3" descr="Afbeelding met speelgoed, slaapkamer, bed, kamer&#10;&#10;Automatisch gegenereerde beschrijving">
            <a:extLst>
              <a:ext uri="{FF2B5EF4-FFF2-40B4-BE49-F238E27FC236}">
                <a16:creationId xmlns:a16="http://schemas.microsoft.com/office/drawing/2014/main" id="{60BA86C5-595F-4420-94C6-F5B43E807E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4725144"/>
            <a:ext cx="2405090" cy="1664322"/>
          </a:xfrm>
          <a:prstGeom prst="rect">
            <a:avLst/>
          </a:prstGeom>
          <a:ln>
            <a:solidFill>
              <a:schemeClr val="tx1"/>
            </a:solidFill>
          </a:ln>
        </p:spPr>
      </p:pic>
      <p:sp>
        <p:nvSpPr>
          <p:cNvPr id="17" name="Tekstvak 16">
            <a:extLst>
              <a:ext uri="{FF2B5EF4-FFF2-40B4-BE49-F238E27FC236}">
                <a16:creationId xmlns:a16="http://schemas.microsoft.com/office/drawing/2014/main" id="{D4BC36A8-1F49-4A45-87B7-253F832F57B2}"/>
              </a:ext>
            </a:extLst>
          </p:cNvPr>
          <p:cNvSpPr txBox="1"/>
          <p:nvPr/>
        </p:nvSpPr>
        <p:spPr>
          <a:xfrm>
            <a:off x="1171819" y="5557305"/>
            <a:ext cx="1340971" cy="369332"/>
          </a:xfrm>
          <a:prstGeom prst="rect">
            <a:avLst/>
          </a:prstGeom>
          <a:noFill/>
        </p:spPr>
        <p:txBody>
          <a:bodyPr wrap="square" rtlCol="0">
            <a:spAutoFit/>
          </a:bodyPr>
          <a:lstStyle/>
          <a:p>
            <a:r>
              <a:rPr lang="nl-NL" dirty="0"/>
              <a:t>WIJ STAKEN</a:t>
            </a:r>
          </a:p>
        </p:txBody>
      </p:sp>
      <p:sp>
        <p:nvSpPr>
          <p:cNvPr id="19" name="Tekstvak 18">
            <a:extLst>
              <a:ext uri="{FF2B5EF4-FFF2-40B4-BE49-F238E27FC236}">
                <a16:creationId xmlns:a16="http://schemas.microsoft.com/office/drawing/2014/main" id="{E7A64175-3799-44F7-AED8-5F27DE0B7398}"/>
              </a:ext>
            </a:extLst>
          </p:cNvPr>
          <p:cNvSpPr txBox="1"/>
          <p:nvPr/>
        </p:nvSpPr>
        <p:spPr>
          <a:xfrm>
            <a:off x="3851920" y="4984574"/>
            <a:ext cx="576064"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79512" y="-24981"/>
            <a:ext cx="9624843" cy="3147015"/>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voorkomen</a:t>
            </a:r>
            <a:endParaRPr lang="nl-NL" sz="8000" b="1" dirty="0">
              <a:solidFill>
                <a:prstClr val="black"/>
              </a:solidFill>
              <a:latin typeface="Trebuchet MS" panose="020B0603020202020204" pitchFamily="34" charset="0"/>
            </a:endParaRPr>
          </a:p>
          <a:p>
            <a:pPr lvl="0" fontAlgn="t"/>
            <a:r>
              <a:rPr lang="nl-NL" sz="6000" dirty="0">
                <a:solidFill>
                  <a:prstClr val="black"/>
                </a:solidFill>
                <a:latin typeface="Trebuchet MS" panose="020B0603020202020204" pitchFamily="34" charset="0"/>
              </a:rPr>
              <a:t>= </a:t>
            </a:r>
            <a:r>
              <a:rPr lang="nl-NL" sz="4800" dirty="0">
                <a:latin typeface="Trebuchet MS" panose="020B0603020202020204" pitchFamily="34" charset="0"/>
              </a:rPr>
              <a:t>er zijn</a:t>
            </a:r>
          </a:p>
          <a:p>
            <a:pPr lvl="0" fontAlgn="t"/>
            <a:r>
              <a:rPr lang="nl-NL" sz="2800" i="1" dirty="0">
                <a:solidFill>
                  <a:srgbClr val="00B050"/>
                </a:solidFill>
                <a:latin typeface="Trebuchet MS" panose="020B0603020202020204" pitchFamily="34" charset="0"/>
              </a:rPr>
              <a:t>Ook nu </a:t>
            </a:r>
            <a:r>
              <a:rPr lang="nl-NL" sz="2800" i="1" u="sng" dirty="0">
                <a:solidFill>
                  <a:srgbClr val="00B050"/>
                </a:solidFill>
                <a:latin typeface="Trebuchet MS" panose="020B0603020202020204" pitchFamily="34" charset="0"/>
              </a:rPr>
              <a:t>komt</a:t>
            </a:r>
            <a:r>
              <a:rPr lang="nl-NL" sz="2800" i="1" dirty="0">
                <a:solidFill>
                  <a:srgbClr val="00B050"/>
                </a:solidFill>
                <a:latin typeface="Trebuchet MS" panose="020B0603020202020204" pitchFamily="34" charset="0"/>
              </a:rPr>
              <a:t> er nog veel </a:t>
            </a:r>
          </a:p>
          <a:p>
            <a:pPr lvl="0" fontAlgn="t"/>
            <a:r>
              <a:rPr lang="nl-NL" sz="2800" i="1" dirty="0">
                <a:solidFill>
                  <a:srgbClr val="00B050"/>
                </a:solidFill>
                <a:latin typeface="Trebuchet MS" panose="020B0603020202020204" pitchFamily="34" charset="0"/>
              </a:rPr>
              <a:t>ongelijkheid </a:t>
            </a:r>
            <a:r>
              <a:rPr lang="nl-NL" sz="2800" i="1" u="sng" dirty="0">
                <a:solidFill>
                  <a:srgbClr val="00B050"/>
                </a:solidFill>
                <a:latin typeface="Trebuchet MS" panose="020B0603020202020204" pitchFamily="34" charset="0"/>
              </a:rPr>
              <a:t>voor</a:t>
            </a:r>
            <a:r>
              <a:rPr lang="nl-NL" sz="2800" i="1" dirty="0">
                <a:solidFill>
                  <a:srgbClr val="00B050"/>
                </a:solidFill>
                <a:latin typeface="Trebuchet MS" panose="020B0603020202020204" pitchFamily="34" charset="0"/>
              </a:rPr>
              <a:t>.</a:t>
            </a:r>
            <a:br>
              <a:rPr lang="nl-NL" sz="4800" dirty="0">
                <a:solidFill>
                  <a:prstClr val="black"/>
                </a:solidFill>
                <a:latin typeface="Trebuchet MS" panose="020B0603020202020204" pitchFamily="34" charset="0"/>
              </a:rPr>
            </a:br>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p:txBody>
      </p:sp>
      <p:sp>
        <p:nvSpPr>
          <p:cNvPr id="4" name="Rechthoek 3"/>
          <p:cNvSpPr/>
          <p:nvPr/>
        </p:nvSpPr>
        <p:spPr>
          <a:xfrm>
            <a:off x="258566" y="3399739"/>
            <a:ext cx="8885434" cy="1354217"/>
          </a:xfrm>
          <a:prstGeom prst="rect">
            <a:avLst/>
          </a:prstGeom>
        </p:spPr>
        <p:txBody>
          <a:bodyPr wrap="square">
            <a:spAutoFit/>
          </a:bodyPr>
          <a:lstStyle/>
          <a:p>
            <a:pPr lvl="0" fontAlgn="t"/>
            <a:r>
              <a:rPr lang="nl-NL" sz="2800" i="1" dirty="0">
                <a:solidFill>
                  <a:srgbClr val="00B050"/>
                </a:solidFill>
                <a:latin typeface="Trebuchet MS" panose="020B0603020202020204" pitchFamily="34" charset="0"/>
              </a:rPr>
              <a:t>.</a:t>
            </a:r>
            <a:endParaRPr lang="nl-NL" sz="2800" i="1" dirty="0">
              <a:solidFill>
                <a:prstClr val="black"/>
              </a:solidFill>
            </a:endParaRPr>
          </a:p>
          <a:p>
            <a:pPr fontAlgn="t"/>
            <a:br>
              <a:rPr lang="nl-NL" sz="3600" dirty="0">
                <a:solidFill>
                  <a:prstClr val="black"/>
                </a:solidFill>
                <a:latin typeface="Trebuchet MS" panose="020B0603020202020204" pitchFamily="34" charset="0"/>
              </a:rPr>
            </a:br>
            <a:endParaRPr lang="nl-NL" dirty="0"/>
          </a:p>
        </p:txBody>
      </p:sp>
      <p:pic>
        <p:nvPicPr>
          <p:cNvPr id="6" name="Afbeelding 5">
            <a:extLst>
              <a:ext uri="{FF2B5EF4-FFF2-40B4-BE49-F238E27FC236}">
                <a16:creationId xmlns:a16="http://schemas.microsoft.com/office/drawing/2014/main" id="{CA0D5BA9-FFEF-478D-8490-583BDCED32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315131"/>
            <a:ext cx="3333022" cy="2708796"/>
          </a:xfrm>
          <a:prstGeom prst="rect">
            <a:avLst/>
          </a:prstGeom>
        </p:spPr>
      </p:pic>
      <p:sp>
        <p:nvSpPr>
          <p:cNvPr id="5" name="Rechthoek 4">
            <a:extLst>
              <a:ext uri="{FF2B5EF4-FFF2-40B4-BE49-F238E27FC236}">
                <a16:creationId xmlns:a16="http://schemas.microsoft.com/office/drawing/2014/main" id="{5E18DE08-06D2-4A08-82E1-0C4046D75CC2}"/>
              </a:ext>
            </a:extLst>
          </p:cNvPr>
          <p:cNvSpPr/>
          <p:nvPr/>
        </p:nvSpPr>
        <p:spPr>
          <a:xfrm>
            <a:off x="179512" y="735955"/>
            <a:ext cx="8885434" cy="5632311"/>
          </a:xfrm>
          <a:prstGeom prst="rect">
            <a:avLst/>
          </a:prstGeom>
        </p:spPr>
        <p:txBody>
          <a:bodyPr wrap="square">
            <a:spAutoFit/>
          </a:bodyPr>
          <a:lstStyle/>
          <a:p>
            <a:pPr lvl="0" fontAlgn="t"/>
            <a:endParaRPr lang="nl-NL" sz="7200" b="1" u="sng" dirty="0">
              <a:solidFill>
                <a:prstClr val="black"/>
              </a:solidFill>
              <a:latin typeface="Trebuchet MS" panose="020B0603020202020204" pitchFamily="34" charset="0"/>
            </a:endParaRPr>
          </a:p>
          <a:p>
            <a:pPr lvl="0" fontAlgn="t"/>
            <a:endParaRPr lang="nl-NL" sz="7200" b="1" u="sng" dirty="0">
              <a:solidFill>
                <a:prstClr val="black"/>
              </a:solidFill>
              <a:latin typeface="Trebuchet MS" panose="020B0603020202020204" pitchFamily="34" charset="0"/>
            </a:endParaRPr>
          </a:p>
          <a:p>
            <a:pPr lvl="0" fontAlgn="t"/>
            <a:r>
              <a:rPr lang="nl-NL" sz="7200" b="1" u="sng" dirty="0">
                <a:solidFill>
                  <a:prstClr val="black"/>
                </a:solidFill>
                <a:latin typeface="Trebuchet MS" panose="020B0603020202020204" pitchFamily="34" charset="0"/>
              </a:rPr>
              <a:t>behandelen</a:t>
            </a:r>
            <a:endParaRPr lang="nl-NL" sz="8000" b="1" dirty="0">
              <a:solidFill>
                <a:prstClr val="black"/>
              </a:solidFill>
              <a:latin typeface="Trebuchet MS" panose="020B0603020202020204" pitchFamily="34" charset="0"/>
            </a:endParaRPr>
          </a:p>
          <a:p>
            <a:pPr lvl="0" fontAlgn="t"/>
            <a:r>
              <a:rPr lang="nl-NL" sz="6000" dirty="0">
                <a:solidFill>
                  <a:prstClr val="black"/>
                </a:solidFill>
                <a:latin typeface="Trebuchet MS" panose="020B0603020202020204" pitchFamily="34" charset="0"/>
              </a:rPr>
              <a:t>= </a:t>
            </a:r>
            <a:r>
              <a:rPr lang="nl-NL" sz="4800" dirty="0">
                <a:solidFill>
                  <a:prstClr val="black"/>
                </a:solidFill>
                <a:latin typeface="Trebuchet MS" panose="020B0603020202020204" pitchFamily="34" charset="0"/>
              </a:rPr>
              <a:t>omgaan met</a:t>
            </a: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r>
              <a:rPr lang="nl-NL" sz="2800" i="1" dirty="0">
                <a:solidFill>
                  <a:srgbClr val="00B050"/>
                </a:solidFill>
                <a:latin typeface="Trebuchet MS" panose="020B0603020202020204" pitchFamily="34" charset="0"/>
              </a:rPr>
              <a:t>De Europeanen </a:t>
            </a:r>
            <a:r>
              <a:rPr lang="nl-NL" sz="2800" i="1" u="sng" dirty="0">
                <a:solidFill>
                  <a:srgbClr val="00B050"/>
                </a:solidFill>
                <a:latin typeface="Trebuchet MS" panose="020B0603020202020204" pitchFamily="34" charset="0"/>
              </a:rPr>
              <a:t>behandelden</a:t>
            </a:r>
            <a:r>
              <a:rPr lang="nl-NL" sz="2800" i="1" dirty="0">
                <a:solidFill>
                  <a:srgbClr val="00B050"/>
                </a:solidFill>
                <a:latin typeface="Trebuchet MS" panose="020B0603020202020204" pitchFamily="34" charset="0"/>
              </a:rPr>
              <a:t> de Aboriginals slecht. </a:t>
            </a:r>
          </a:p>
        </p:txBody>
      </p:sp>
      <p:pic>
        <p:nvPicPr>
          <p:cNvPr id="7" name="Afbeelding 6">
            <a:extLst>
              <a:ext uri="{FF2B5EF4-FFF2-40B4-BE49-F238E27FC236}">
                <a16:creationId xmlns:a16="http://schemas.microsoft.com/office/drawing/2014/main" id="{0546AA2D-759B-456A-B1FB-AD7A8B2101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0762" y="3335845"/>
            <a:ext cx="2966097" cy="2237426"/>
          </a:xfrm>
          <a:prstGeom prst="rect">
            <a:avLst/>
          </a:prstGeom>
        </p:spPr>
      </p:pic>
    </p:spTree>
    <p:extLst>
      <p:ext uri="{BB962C8B-B14F-4D97-AF65-F5344CB8AC3E}">
        <p14:creationId xmlns:p14="http://schemas.microsoft.com/office/powerpoint/2010/main" val="3420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lvl="0" indent="0">
              <a:spcBef>
                <a:spcPts val="200"/>
              </a:spcBef>
              <a:spcAft>
                <a:spcPts val="200"/>
              </a:spcAft>
              <a:buNone/>
            </a:pPr>
            <a:r>
              <a:rPr lang="nl-NL" sz="2200" u="sng" dirty="0" err="1"/>
              <a:t>Semantisatieverhaal</a:t>
            </a:r>
            <a:r>
              <a:rPr lang="nl-NL" sz="2200" u="sng" dirty="0"/>
              <a:t>:</a:t>
            </a:r>
          </a:p>
          <a:p>
            <a:pPr marL="0" lvl="0" indent="0">
              <a:spcBef>
                <a:spcPts val="200"/>
              </a:spcBef>
              <a:spcAft>
                <a:spcPts val="200"/>
              </a:spcAft>
              <a:buNone/>
            </a:pPr>
            <a:endParaRPr lang="nl-NL" sz="2200" u="sng" dirty="0"/>
          </a:p>
          <a:p>
            <a:pPr marL="0" indent="0">
              <a:buNone/>
            </a:pPr>
            <a:r>
              <a:rPr lang="nl-NL" sz="1800" dirty="0"/>
              <a:t>Een paar jaar </a:t>
            </a:r>
            <a:r>
              <a:rPr lang="nl-NL" sz="1800" b="1" u="sng" dirty="0"/>
              <a:t>geleden</a:t>
            </a:r>
            <a:r>
              <a:rPr lang="nl-NL" sz="1800" dirty="0"/>
              <a:t>, </a:t>
            </a:r>
            <a:r>
              <a:rPr lang="nl-NL" sz="1800" b="1" i="1" dirty="0"/>
              <a:t>een tijd terug</a:t>
            </a:r>
            <a:r>
              <a:rPr lang="nl-NL" sz="1800" dirty="0"/>
              <a:t>, ben ik op vakantie in Australië geweest. We reden met een camper door dit mooie land. We kwamen door de prachtigste natuurgebieden en bezochten interessante musea. In het museum </a:t>
            </a:r>
            <a:r>
              <a:rPr lang="nl-NL" sz="1800" b="1" dirty="0"/>
              <a:t>(extra klik)  </a:t>
            </a:r>
            <a:r>
              <a:rPr lang="nl-NL" sz="1800" dirty="0"/>
              <a:t>leerde ik veel over de geschiedenis van Australië. Ik leerde dat rond 1800 de eerste blanke mensen kwamen. Zij kwamen uit Europa en dachten dat Australië een leeg land was en dat ze daar zo konden gaan wonen. Toen ontdekten ze dat er al mensen leefden, die mensen heetten Aboriginals. Deze mensen werden met </a:t>
            </a:r>
            <a:r>
              <a:rPr lang="nl-NL" sz="1800" b="1" u="sng" dirty="0"/>
              <a:t>geweld</a:t>
            </a:r>
            <a:r>
              <a:rPr lang="nl-NL" sz="1800" dirty="0"/>
              <a:t> weggejaagd van hun land en uit hun huizen. Het geweld is </a:t>
            </a:r>
            <a:r>
              <a:rPr lang="nl-NL" sz="1800" b="1" i="1" dirty="0"/>
              <a:t>de kracht waarmee je mensen pijn doet of dingen kapotmaakt. </a:t>
            </a:r>
            <a:r>
              <a:rPr lang="nl-NL" sz="1800" dirty="0"/>
              <a:t>De mensen uit Europa vonden dat zij meer </a:t>
            </a:r>
            <a:r>
              <a:rPr lang="nl-NL" sz="1800" b="1" u="sng" dirty="0"/>
              <a:t>waard waren </a:t>
            </a:r>
            <a:r>
              <a:rPr lang="nl-NL" sz="1800" dirty="0"/>
              <a:t>dan de Aboriginals. Waard zijn is hetzelfde als </a:t>
            </a:r>
            <a:r>
              <a:rPr lang="nl-NL" sz="1800" b="1" i="1" dirty="0"/>
              <a:t>belangrijk zijn</a:t>
            </a:r>
            <a:r>
              <a:rPr lang="nl-NL" sz="1800" dirty="0"/>
              <a:t>. De Aboriginals hadden een donkere huid en ze hadden een heel andere manier van leven. Daarom werden deze mensen heel slecht </a:t>
            </a:r>
            <a:r>
              <a:rPr lang="nl-NL" sz="1800" b="1" u="sng" dirty="0"/>
              <a:t>behandeld</a:t>
            </a:r>
            <a:r>
              <a:rPr lang="nl-NL" sz="1800" dirty="0"/>
              <a:t>. Behandelen betekent </a:t>
            </a:r>
            <a:r>
              <a:rPr lang="nl-NL" sz="1800" b="1" i="1" dirty="0"/>
              <a:t>omgaan met.  </a:t>
            </a:r>
            <a:r>
              <a:rPr lang="nl-NL" sz="1800" dirty="0"/>
              <a:t>In 1918 kwamen er zelfs speciale regels. Deze regels zeiden of de Aboriginals land mochten kopen en welk werk ze mochten doen. De Aboriginals mochten sommige dingen niet, die de blanke mensen wel mochten. </a:t>
            </a:r>
            <a:r>
              <a:rPr lang="nl-NL" sz="1800" b="1" i="1" dirty="0"/>
              <a:t>Dat je anders doet tegen mensen om hun huidskleur</a:t>
            </a:r>
            <a:r>
              <a:rPr lang="nl-NL" sz="1800" dirty="0"/>
              <a:t> noem je </a:t>
            </a:r>
            <a:r>
              <a:rPr lang="nl-NL" sz="1800" b="1" u="sng" dirty="0"/>
              <a:t>racisme</a:t>
            </a:r>
            <a:r>
              <a:rPr lang="nl-NL" sz="1800" dirty="0"/>
              <a:t>. Deze wetten zijn er nu gelukkig niet meer. Maar ook nu </a:t>
            </a:r>
            <a:r>
              <a:rPr lang="nl-NL" sz="1800" b="1" u="sng" dirty="0"/>
              <a:t>komt</a:t>
            </a:r>
            <a:r>
              <a:rPr lang="nl-NL" sz="1800" dirty="0"/>
              <a:t> er nog veel ongelijkheid </a:t>
            </a:r>
            <a:r>
              <a:rPr lang="nl-NL" sz="1800" b="1" u="sng" dirty="0"/>
              <a:t>voor</a:t>
            </a:r>
            <a:r>
              <a:rPr lang="nl-NL" sz="1800" dirty="0"/>
              <a:t>. Voorkomen betekent </a:t>
            </a:r>
            <a:r>
              <a:rPr lang="nl-NL" sz="1800" b="1" i="1" dirty="0"/>
              <a:t>er zijn</a:t>
            </a:r>
            <a:r>
              <a:rPr lang="nl-NL" sz="1800" dirty="0"/>
              <a:t>. De Aboriginals hebben vaker geen werk en hun gezondheid is slechter dan die van de blanke bevolking. Aboriginal kinderen hebben minder kansen in het leven dan hun blanke leeftijdsgenoten. Daarom </a:t>
            </a:r>
            <a:r>
              <a:rPr lang="nl-NL" sz="1800" b="1" u="sng" dirty="0"/>
              <a:t>is</a:t>
            </a:r>
            <a:r>
              <a:rPr lang="nl-NL" sz="1800" dirty="0"/>
              <a:t> in Australië vorige week </a:t>
            </a:r>
            <a:r>
              <a:rPr lang="nl-NL" sz="1800" b="1" u="sng" dirty="0"/>
              <a:t>geprotesteerd</a:t>
            </a:r>
            <a:r>
              <a:rPr lang="nl-NL" sz="1800" dirty="0"/>
              <a:t>. Protesteren </a:t>
            </a:r>
            <a:r>
              <a:rPr lang="nl-NL" sz="1800" b="1" i="1" dirty="0"/>
              <a:t>is laten merken dat je ergens tegen bent. </a:t>
            </a:r>
            <a:br>
              <a:rPr lang="nl-NL" sz="1800" b="1" i="1" dirty="0"/>
            </a:br>
            <a:endParaRPr lang="nl-NL" sz="1800" b="1" i="1" dirty="0"/>
          </a:p>
          <a:p>
            <a:pPr marL="0" indent="0">
              <a:buNone/>
            </a:pPr>
            <a:endParaRPr lang="nl-NL" sz="1800" b="1" dirty="0"/>
          </a:p>
        </p:txBody>
      </p:sp>
    </p:spTree>
    <p:extLst>
      <p:ext uri="{BB962C8B-B14F-4D97-AF65-F5344CB8AC3E}">
        <p14:creationId xmlns:p14="http://schemas.microsoft.com/office/powerpoint/2010/main" val="413105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24 – 9 juni 2020</a:t>
            </a:r>
          </a:p>
          <a:p>
            <a:r>
              <a:rPr lang="nl-NL" dirty="0">
                <a:solidFill>
                  <a:srgbClr val="C00000"/>
                </a:solidFill>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07504" y="-99392"/>
            <a:ext cx="8822694" cy="1323439"/>
          </a:xfrm>
          <a:prstGeom prst="rect">
            <a:avLst/>
          </a:prstGeom>
          <a:noFill/>
        </p:spPr>
        <p:txBody>
          <a:bodyPr wrap="square" rtlCol="0">
            <a:spAutoFit/>
          </a:bodyPr>
          <a:lstStyle/>
          <a:p>
            <a:r>
              <a:rPr lang="nl-NL" sz="8000" b="1" u="sng" dirty="0"/>
              <a:t>geleden</a:t>
            </a:r>
          </a:p>
        </p:txBody>
      </p:sp>
      <p:pic>
        <p:nvPicPr>
          <p:cNvPr id="3077" name="Picture 5" descr="C:\Users\vrielinf\Downloads\shutterstock_147233316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1628800"/>
            <a:ext cx="7885641" cy="4447503"/>
          </a:xfrm>
          <a:prstGeom prst="rect">
            <a:avLst/>
          </a:prstGeom>
          <a:noFill/>
          <a:extLst>
            <a:ext uri="{909E8E84-426E-40DD-AFC4-6F175D3DCCD1}">
              <a14:hiddenFill xmlns:a14="http://schemas.microsoft.com/office/drawing/2010/main">
                <a:solidFill>
                  <a:srgbClr val="FFFFFF"/>
                </a:solidFill>
              </a14:hiddenFill>
            </a:ext>
          </a:extLst>
        </p:spPr>
      </p:pic>
      <p:sp>
        <p:nvSpPr>
          <p:cNvPr id="4" name="Gekromde PIJL-OMHOOG 3"/>
          <p:cNvSpPr/>
          <p:nvPr/>
        </p:nvSpPr>
        <p:spPr>
          <a:xfrm rot="17350098">
            <a:off x="5394944" y="3333845"/>
            <a:ext cx="2713430" cy="153738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spTree>
    <p:extLst>
      <p:ext uri="{BB962C8B-B14F-4D97-AF65-F5344CB8AC3E}">
        <p14:creationId xmlns:p14="http://schemas.microsoft.com/office/powerpoint/2010/main" val="112843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rielinf\Downloads\shutterstock_12243825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960" y="3259800"/>
            <a:ext cx="4437114" cy="322134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natuur, rots, buiten, vallei&#10;&#10;Automatisch gegenereerde beschrijving">
            <a:extLst>
              <a:ext uri="{FF2B5EF4-FFF2-40B4-BE49-F238E27FC236}">
                <a16:creationId xmlns:a16="http://schemas.microsoft.com/office/drawing/2014/main" id="{553DF450-07F4-485F-8CFB-0EADB9AAB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636912"/>
            <a:ext cx="3569792" cy="2391761"/>
          </a:xfrm>
          <a:prstGeom prst="rect">
            <a:avLst/>
          </a:prstGeom>
        </p:spPr>
      </p:pic>
      <p:pic>
        <p:nvPicPr>
          <p:cNvPr id="5" name="Afbeelding 4" descr="Afbeelding met gras, buiten, natuur, veld&#10;&#10;Automatisch gegenereerde beschrijving">
            <a:extLst>
              <a:ext uri="{FF2B5EF4-FFF2-40B4-BE49-F238E27FC236}">
                <a16:creationId xmlns:a16="http://schemas.microsoft.com/office/drawing/2014/main" id="{3F657D57-5A1B-4C4C-8BAB-23FE237BA8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8532" y="548680"/>
            <a:ext cx="3574864" cy="2016224"/>
          </a:xfrm>
          <a:prstGeom prst="rect">
            <a:avLst/>
          </a:prstGeom>
        </p:spPr>
      </p:pic>
    </p:spTree>
    <p:extLst>
      <p:ext uri="{BB962C8B-B14F-4D97-AF65-F5344CB8AC3E}">
        <p14:creationId xmlns:p14="http://schemas.microsoft.com/office/powerpoint/2010/main" val="323042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69720" y="-59874"/>
            <a:ext cx="9088561" cy="1323439"/>
          </a:xfrm>
          <a:prstGeom prst="rect">
            <a:avLst/>
          </a:prstGeom>
          <a:noFill/>
        </p:spPr>
        <p:txBody>
          <a:bodyPr wrap="square" rtlCol="0">
            <a:spAutoFit/>
          </a:bodyPr>
          <a:lstStyle/>
          <a:p>
            <a:r>
              <a:rPr lang="nl-NL" sz="8000" b="1" u="sng" dirty="0"/>
              <a:t>het geweld</a:t>
            </a:r>
          </a:p>
        </p:txBody>
      </p:sp>
      <p:pic>
        <p:nvPicPr>
          <p:cNvPr id="2056" name="Picture 8"/>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6757" b="87838" l="0" r="100000"/>
                    </a14:imgEffect>
                  </a14:imgLayer>
                </a14:imgProps>
              </a:ext>
              <a:ext uri="{28A0092B-C50C-407E-A947-70E740481C1C}">
                <a14:useLocalDpi xmlns:a14="http://schemas.microsoft.com/office/drawing/2010/main"/>
              </a:ext>
            </a:extLst>
          </a:blip>
          <a:srcRect/>
          <a:stretch>
            <a:fillRect/>
          </a:stretch>
        </p:blipFill>
        <p:spPr bwMode="auto">
          <a:xfrm rot="18983885">
            <a:off x="5237803" y="2699420"/>
            <a:ext cx="1058687" cy="46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6757" b="87838" l="0" r="100000"/>
                    </a14:imgEffect>
                  </a14:imgLayer>
                </a14:imgProps>
              </a:ext>
              <a:ext uri="{28A0092B-C50C-407E-A947-70E740481C1C}">
                <a14:useLocalDpi xmlns:a14="http://schemas.microsoft.com/office/drawing/2010/main"/>
              </a:ext>
            </a:extLst>
          </a:blip>
          <a:srcRect/>
          <a:stretch>
            <a:fillRect/>
          </a:stretch>
        </p:blipFill>
        <p:spPr bwMode="auto">
          <a:xfrm rot="14034654">
            <a:off x="5099157" y="3539393"/>
            <a:ext cx="1506690" cy="46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6757" b="87838" l="0" r="100000"/>
                    </a14:imgEffect>
                  </a14:imgLayer>
                </a14:imgProps>
              </a:ext>
              <a:ext uri="{28A0092B-C50C-407E-A947-70E740481C1C}">
                <a14:useLocalDpi xmlns:a14="http://schemas.microsoft.com/office/drawing/2010/main"/>
              </a:ext>
            </a:extLst>
          </a:blip>
          <a:srcRect/>
          <a:stretch>
            <a:fillRect/>
          </a:stretch>
        </p:blipFill>
        <p:spPr bwMode="auto">
          <a:xfrm>
            <a:off x="3188590" y="3177728"/>
            <a:ext cx="1355248" cy="46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9721" y="1730403"/>
            <a:ext cx="869476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5771109" y="5546827"/>
            <a:ext cx="3125334" cy="276999"/>
          </a:xfrm>
          <a:prstGeom prst="rect">
            <a:avLst/>
          </a:prstGeom>
          <a:noFill/>
        </p:spPr>
        <p:txBody>
          <a:bodyPr wrap="square" rtlCol="0">
            <a:spAutoFit/>
          </a:bodyPr>
          <a:lstStyle/>
          <a:p>
            <a:r>
              <a:rPr lang="nl-NL" sz="1200" dirty="0"/>
              <a:t>                                         Uit: </a:t>
            </a:r>
            <a:r>
              <a:rPr lang="nl-NL" sz="1200" dirty="0" err="1"/>
              <a:t>Demos</a:t>
            </a:r>
            <a:r>
              <a:rPr lang="nl-NL" sz="1200" dirty="0"/>
              <a:t> maart 2006</a:t>
            </a:r>
          </a:p>
        </p:txBody>
      </p:sp>
    </p:spTree>
    <p:extLst>
      <p:ext uri="{BB962C8B-B14F-4D97-AF65-F5344CB8AC3E}">
        <p14:creationId xmlns:p14="http://schemas.microsoft.com/office/powerpoint/2010/main" val="178287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7898" y="0"/>
            <a:ext cx="9120473" cy="1323439"/>
          </a:xfrm>
          <a:prstGeom prst="rect">
            <a:avLst/>
          </a:prstGeom>
          <a:noFill/>
        </p:spPr>
        <p:txBody>
          <a:bodyPr wrap="square" rtlCol="0">
            <a:spAutoFit/>
          </a:bodyPr>
          <a:lstStyle/>
          <a:p>
            <a:r>
              <a:rPr lang="nl-NL" sz="8000" b="1" u="sng" dirty="0"/>
              <a:t>waard zijn</a:t>
            </a:r>
          </a:p>
        </p:txBody>
      </p:sp>
      <p:pic>
        <p:nvPicPr>
          <p:cNvPr id="6146" name="Picture 2" descr="C:\Users\vrielinf\Downloads\shutterstock_6260079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2790219"/>
            <a:ext cx="3132848" cy="2280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C:\Users\vrielinf\Downloads\shutterstock_26623094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2804817"/>
            <a:ext cx="3240360" cy="22767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Kosterm\Downloads\shutterstock_54232986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55576" y="4268866"/>
            <a:ext cx="1098380" cy="1104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sterm\Downloads\shutterstock_54232986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308304" y="2204864"/>
            <a:ext cx="1239982" cy="117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9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a:t>behandelen</a:t>
            </a:r>
          </a:p>
        </p:txBody>
      </p:sp>
      <p:sp>
        <p:nvSpPr>
          <p:cNvPr id="3" name="Tekstvak 2"/>
          <p:cNvSpPr txBox="1"/>
          <p:nvPr/>
        </p:nvSpPr>
        <p:spPr>
          <a:xfrm>
            <a:off x="755577" y="6021288"/>
            <a:ext cx="7327636" cy="276999"/>
          </a:xfrm>
          <a:prstGeom prst="rect">
            <a:avLst/>
          </a:prstGeom>
          <a:noFill/>
        </p:spPr>
        <p:txBody>
          <a:bodyPr wrap="square" rtlCol="0">
            <a:spAutoFit/>
          </a:bodyPr>
          <a:lstStyle/>
          <a:p>
            <a:r>
              <a:rPr lang="nl-NL" sz="1100" dirty="0"/>
              <a:t>     School voor Aboriginals,  rond 1968                                                                                                              </a:t>
            </a:r>
            <a:r>
              <a:rPr lang="nl-NL" sz="1200" dirty="0"/>
              <a:t>Uit: </a:t>
            </a:r>
            <a:r>
              <a:rPr lang="nl-NL" sz="1200" dirty="0" err="1"/>
              <a:t>Demos</a:t>
            </a:r>
            <a:r>
              <a:rPr lang="nl-NL" sz="1200" dirty="0"/>
              <a:t> maart 2006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484785"/>
            <a:ext cx="7039605" cy="442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40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26303" y="25814"/>
            <a:ext cx="9120473" cy="1323439"/>
          </a:xfrm>
          <a:prstGeom prst="rect">
            <a:avLst/>
          </a:prstGeom>
          <a:noFill/>
        </p:spPr>
        <p:txBody>
          <a:bodyPr wrap="square" rtlCol="0">
            <a:spAutoFit/>
          </a:bodyPr>
          <a:lstStyle/>
          <a:p>
            <a:r>
              <a:rPr lang="en-US" sz="8000" b="1" u="sng" dirty="0"/>
              <a:t>het </a:t>
            </a:r>
            <a:r>
              <a:rPr lang="en-US" sz="8000" b="1" u="sng" dirty="0" err="1"/>
              <a:t>racisme</a:t>
            </a:r>
            <a:endParaRPr lang="nl-NL" sz="8000" b="1" u="sng" dirty="0"/>
          </a:p>
        </p:txBody>
      </p:sp>
      <p:pic>
        <p:nvPicPr>
          <p:cNvPr id="3090" name="Picture 18"/>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684568" y="1052736"/>
            <a:ext cx="162877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C:\Users\vrielinf\Downloads\shutterstock_1307214097.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576" y="1803648"/>
            <a:ext cx="714972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3684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17476</TotalTime>
  <Words>924</Words>
  <Application>Microsoft Office PowerPoint</Application>
  <PresentationFormat>Diavoorstelling (4:3)</PresentationFormat>
  <Paragraphs>126</Paragraphs>
  <Slides>17</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            </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Vrielink, Francis</cp:lastModifiedBy>
  <cp:revision>2827</cp:revision>
  <cp:lastPrinted>2020-06-02T09:27:38Z</cp:lastPrinted>
  <dcterms:created xsi:type="dcterms:W3CDTF">2014-06-10T08:03:16Z</dcterms:created>
  <dcterms:modified xsi:type="dcterms:W3CDTF">2020-06-09T10:08:38Z</dcterms:modified>
</cp:coreProperties>
</file>