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1053" r:id="rId2"/>
    <p:sldId id="548" r:id="rId3"/>
    <p:sldId id="931" r:id="rId4"/>
    <p:sldId id="1131" r:id="rId5"/>
    <p:sldId id="1141" r:id="rId6"/>
    <p:sldId id="1142" r:id="rId7"/>
    <p:sldId id="1143" r:id="rId8"/>
    <p:sldId id="1150" r:id="rId9"/>
    <p:sldId id="1144" r:id="rId10"/>
    <p:sldId id="1145" r:id="rId11"/>
    <p:sldId id="1146" r:id="rId12"/>
    <p:sldId id="1147" r:id="rId13"/>
    <p:sldId id="1148" r:id="rId14"/>
    <p:sldId id="1158" r:id="rId15"/>
    <p:sldId id="934" r:id="rId16"/>
    <p:sldId id="1154" r:id="rId17"/>
    <p:sldId id="268" r:id="rId18"/>
    <p:sldId id="263" r:id="rId19"/>
    <p:sldId id="1151" r:id="rId20"/>
    <p:sldId id="1025" r:id="rId21"/>
    <p:sldId id="1157" r:id="rId22"/>
    <p:sldId id="1153" r:id="rId23"/>
    <p:sldId id="885" r:id="rId24"/>
    <p:sldId id="1156" r:id="rId25"/>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053"/>
            <p14:sldId id="548"/>
            <p14:sldId id="931"/>
            <p14:sldId id="1131"/>
            <p14:sldId id="1141"/>
            <p14:sldId id="1142"/>
            <p14:sldId id="1143"/>
            <p14:sldId id="1150"/>
            <p14:sldId id="1144"/>
            <p14:sldId id="1145"/>
            <p14:sldId id="1146"/>
            <p14:sldId id="1147"/>
            <p14:sldId id="1148"/>
            <p14:sldId id="1158"/>
            <p14:sldId id="934"/>
            <p14:sldId id="1154"/>
            <p14:sldId id="268"/>
            <p14:sldId id="263"/>
            <p14:sldId id="1151"/>
            <p14:sldId id="1025"/>
            <p14:sldId id="1157"/>
            <p14:sldId id="1153"/>
            <p14:sldId id="885"/>
            <p14:sldId id="115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AF4"/>
    <a:srgbClr val="DBEDDB"/>
    <a:srgbClr val="EEF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044" autoAdjust="0"/>
    <p:restoredTop sz="88480" autoAdjust="0"/>
  </p:normalViewPr>
  <p:slideViewPr>
    <p:cSldViewPr>
      <p:cViewPr varScale="1">
        <p:scale>
          <a:sx n="81" d="100"/>
          <a:sy n="81" d="100"/>
        </p:scale>
        <p:origin x="1122" y="7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16-6-2020</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16-6-2020</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1329608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1296422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  namelijk = om precies te zijn</a:t>
            </a:r>
          </a:p>
          <a:p>
            <a:r>
              <a:rPr lang="nl-NL" dirty="0"/>
              <a:t>  steenrijk = heel erg rijk</a:t>
            </a:r>
          </a:p>
          <a:p>
            <a:r>
              <a:rPr lang="nl-NL" dirty="0"/>
              <a:t>  constateren = merken dat iets zo is, iets vaststellen</a:t>
            </a:r>
          </a:p>
          <a:p>
            <a:r>
              <a:rPr lang="nl-NL" dirty="0"/>
              <a:t>  onuitgevoerd = niet gedaan</a:t>
            </a:r>
          </a:p>
          <a:p>
            <a:r>
              <a:rPr lang="nl-NL" dirty="0"/>
              <a:t>  alsnog = toch nog</a:t>
            </a:r>
          </a:p>
          <a:p>
            <a:r>
              <a:rPr lang="nl-NL" dirty="0"/>
              <a:t>  de hint = de tip, iets dat je helpt om een puzzel op te lossen</a:t>
            </a:r>
          </a:p>
          <a:p>
            <a:r>
              <a:rPr lang="nl-NL" dirty="0"/>
              <a:t>  ruim = iets meer dan</a:t>
            </a:r>
          </a:p>
          <a:p>
            <a:r>
              <a:rPr lang="nl-NL" dirty="0"/>
              <a:t>  ware = echte</a:t>
            </a:r>
          </a:p>
          <a:p>
            <a:r>
              <a:rPr lang="nl-NL" dirty="0"/>
              <a:t>  opsporen = iets of iemand proberen te vinden</a:t>
            </a:r>
          </a:p>
          <a:p>
            <a:r>
              <a:rPr lang="nl-NL" dirty="0"/>
              <a:t>  de prullaria = spulletjes die weinig waard zijn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806503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122568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380013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526174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88527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167506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1206043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16-6-2020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16-6-2020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16-6-2020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16-6-2020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16-6-2020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16-6-2020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16-6-2020</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16-6-2020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16-6-2020</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16-6-2020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16-6-2020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16-6-2020</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eerwoord.kentalis.nl/consolideerspelletjes" TargetMode="External"/><Relationship Id="rId2" Type="http://schemas.openxmlformats.org/officeDocument/2006/relationships/hyperlink" Target="https://youtu.be/E8FCTOHToDM"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weerwoord@kentalis.n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3.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junhRxgYHA4"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6320" y="0"/>
            <a:ext cx="9020176" cy="7478970"/>
          </a:xfrm>
          <a:prstGeom prst="rect">
            <a:avLst/>
          </a:prstGeom>
          <a:noFill/>
        </p:spPr>
        <p:txBody>
          <a:bodyPr wrap="square" rtlCol="0">
            <a:spAutoFit/>
          </a:bodyPr>
          <a:lstStyle/>
          <a:p>
            <a:r>
              <a:rPr lang="nl-NL" b="1" cap="all" dirty="0">
                <a:solidFill>
                  <a:srgbClr val="00B050"/>
                </a:solidFill>
              </a:rPr>
              <a:t>Handleiding voor thuisgebruik</a:t>
            </a:r>
            <a:endParaRPr lang="nl-NL" dirty="0">
              <a:solidFill>
                <a:srgbClr val="00B050"/>
              </a:solidFill>
            </a:endParaRPr>
          </a:p>
          <a:p>
            <a:r>
              <a:rPr lang="nl-NL" sz="1000" b="1" cap="all" dirty="0"/>
              <a:t> </a:t>
            </a:r>
            <a:r>
              <a:rPr lang="nl-NL" sz="400" b="1" cap="all" dirty="0"/>
              <a:t>    </a:t>
            </a:r>
            <a:endParaRPr lang="nl-NL" sz="1000" dirty="0"/>
          </a:p>
          <a:p>
            <a:r>
              <a:rPr lang="nl-NL" sz="1400" b="1" cap="all" dirty="0">
                <a:solidFill>
                  <a:srgbClr val="C00000"/>
                </a:solidFill>
              </a:rPr>
              <a:t>DE WEERWOORD-LESSEN</a:t>
            </a:r>
            <a:endParaRPr lang="nl-NL" sz="1400" dirty="0">
              <a:solidFill>
                <a:srgbClr val="C00000"/>
              </a:solidFill>
            </a:endParaRPr>
          </a:p>
          <a:p>
            <a:r>
              <a:rPr lang="nl-NL" sz="1400" dirty="0"/>
              <a:t>Elke Weerwoord-les is een PowerPoint. De tweede dia van de PowerPoint is voor jullie als ouders. </a:t>
            </a:r>
            <a:br>
              <a:rPr lang="nl-NL" sz="1400" dirty="0"/>
            </a:br>
            <a:r>
              <a:rPr lang="nl-NL" sz="1400" dirty="0"/>
              <a:t>Op deze tweede dia staat een verhaaltje met daarin onderstreept de moeilijke woorden die in de </a:t>
            </a:r>
            <a:r>
              <a:rPr lang="nl-NL" sz="1400" dirty="0" err="1"/>
              <a:t>Nieuwsbegriptekst</a:t>
            </a:r>
            <a:r>
              <a:rPr lang="nl-NL" sz="1400" dirty="0"/>
              <a:t> staan. De tekst gaat doelbewust over iets anders dan de tekst van Nieuwsbegrip. Zo voorkom je dat kinderen al weten waar de Nieuwsbegripstekst over gaat. Je leest de tekst voor en bij elk onderstreept woord klik je op de dia in de PowerPoint. Jullie kind ziet nu een plaatje, foto, tekening of uitleg van het onderstreepte woord. </a:t>
            </a:r>
            <a:br>
              <a:rPr lang="nl-NL" sz="1400" dirty="0"/>
            </a:br>
            <a:br>
              <a:rPr lang="nl-NL" sz="1400" b="1" cap="all" dirty="0"/>
            </a:br>
            <a:r>
              <a:rPr lang="nl-NL" sz="1400" b="1" cap="all" dirty="0">
                <a:solidFill>
                  <a:srgbClr val="C00000"/>
                </a:solidFill>
              </a:rPr>
              <a:t>DE WOORDMUUR</a:t>
            </a:r>
            <a:endParaRPr lang="nl-NL" sz="1400" dirty="0">
              <a:solidFill>
                <a:srgbClr val="C00000"/>
              </a:solidFill>
            </a:endParaRPr>
          </a:p>
          <a:p>
            <a:r>
              <a:rPr lang="nl-NL" sz="1400" dirty="0"/>
              <a:t>Na het verhaal zie je de dia “woorden op de woordmuur”. Hier zien jullie de woorden nogmaals maar dan in relatie met een ander woord / andere woorden. Jullie bekijken en lezen deze woorden nadat je het verhaaltje hebt voorgelezen. Kies 2 woorden uit die jullie de komende week extra gaan oefenen. Misschien lukt het om ze uit te printen. Anders laat je je kind de woorden overschrijven en een tekening erbij maken. Plak het woord op de koelkast of op de muur. Laat het woord vaker terugkomen in gesprekken en gebruik het woord soms ook expres! Jullie kunnen er ook spelletjes mee doen. Op deze manier zal je kind het woord gemakkelijker onthouden en zelf gaan gebruiken.  </a:t>
            </a:r>
          </a:p>
          <a:p>
            <a:endParaRPr lang="nl-NL" sz="1400" dirty="0"/>
          </a:p>
          <a:p>
            <a:r>
              <a:rPr lang="nl-NL" sz="1400" b="1" dirty="0">
                <a:solidFill>
                  <a:srgbClr val="C00000"/>
                </a:solidFill>
              </a:rPr>
              <a:t>UITLEGFILMPJE</a:t>
            </a:r>
          </a:p>
          <a:p>
            <a:r>
              <a:rPr lang="nl-NL" sz="1400" dirty="0"/>
              <a:t>Wil je een demo-filmpje zien over het gebruik van weerwoord? Kijk dan hier: </a:t>
            </a:r>
            <a:r>
              <a:rPr lang="nl-NL" sz="1400" u="sng" dirty="0">
                <a:hlinkClick r:id="rId2"/>
              </a:rPr>
              <a:t>https://youtu.be/E8FCTOHToDM</a:t>
            </a:r>
            <a:r>
              <a:rPr lang="nl-NL" sz="1400" dirty="0"/>
              <a:t> Spelletjesideetjes vind je hier: </a:t>
            </a:r>
            <a:r>
              <a:rPr lang="nl-NL" sz="1400" dirty="0">
                <a:hlinkClick r:id="rId3"/>
              </a:rPr>
              <a:t>https://weerwoord.kentalis.nl/consolideerspelletjes</a:t>
            </a:r>
            <a:endParaRPr lang="nl-NL" sz="1400" dirty="0"/>
          </a:p>
          <a:p>
            <a:endParaRPr lang="nl-NL" sz="1400" b="1" cap="all" dirty="0"/>
          </a:p>
          <a:p>
            <a:r>
              <a:rPr lang="nl-NL" sz="1400" b="1" cap="all" dirty="0">
                <a:solidFill>
                  <a:srgbClr val="C00000"/>
                </a:solidFill>
              </a:rPr>
              <a:t>Samengevat:</a:t>
            </a:r>
            <a:endParaRPr lang="nl-NL" sz="1400" dirty="0">
              <a:solidFill>
                <a:srgbClr val="C00000"/>
              </a:solidFill>
            </a:endParaRPr>
          </a:p>
          <a:p>
            <a:pPr lvl="0"/>
            <a:r>
              <a:rPr lang="nl-NL" sz="1400" dirty="0"/>
              <a:t>1) Start de PowerPoint van Weerwoord. </a:t>
            </a:r>
          </a:p>
          <a:p>
            <a:pPr lvl="0"/>
            <a:r>
              <a:rPr lang="nl-NL" sz="1400" dirty="0"/>
              <a:t>2) Print de tweede dia uit zodat je deze kunt voorlezen. </a:t>
            </a:r>
          </a:p>
          <a:p>
            <a:pPr lvl="0"/>
            <a:r>
              <a:rPr lang="nl-NL" sz="1400" dirty="0"/>
              <a:t>3) Klik tijdens het voorlezen bij elk onderstreept woord op de dia. </a:t>
            </a:r>
          </a:p>
          <a:p>
            <a:pPr lvl="0"/>
            <a:r>
              <a:rPr lang="nl-NL" sz="1400" dirty="0"/>
              <a:t>4) Bekijk en praat samen over de woorden voor de woordmuur.</a:t>
            </a:r>
          </a:p>
          <a:p>
            <a:pPr lvl="0"/>
            <a:r>
              <a:rPr lang="nl-NL" sz="1400" dirty="0"/>
              <a:t>5) Kies er 2 die je deze week extra gaat oefenen</a:t>
            </a:r>
          </a:p>
          <a:p>
            <a:pPr lvl="0"/>
            <a:r>
              <a:rPr lang="nl-NL" sz="1400" dirty="0"/>
              <a:t>6) Print ze uit of laat jullie kind de woorden overschrijven</a:t>
            </a:r>
          </a:p>
          <a:p>
            <a:pPr lvl="0"/>
            <a:r>
              <a:rPr lang="nl-NL" sz="1400" dirty="0"/>
              <a:t>7) Gebruik de woorden regelmatig de komende week.</a:t>
            </a:r>
          </a:p>
          <a:p>
            <a:pPr lvl="0"/>
            <a:endParaRPr lang="nl-NL" sz="1200" dirty="0"/>
          </a:p>
          <a:p>
            <a:pPr lvl="0"/>
            <a:r>
              <a:rPr lang="nl-NL" sz="1400" b="1" dirty="0">
                <a:solidFill>
                  <a:srgbClr val="C00000"/>
                </a:solidFill>
              </a:rPr>
              <a:t>VRAGEN?</a:t>
            </a:r>
          </a:p>
          <a:p>
            <a:pPr lvl="0"/>
            <a:r>
              <a:rPr lang="nl-NL" sz="1400" dirty="0"/>
              <a:t>Mail ons gerust bij vragen: </a:t>
            </a:r>
            <a:r>
              <a:rPr lang="nl-NL" sz="1400" dirty="0">
                <a:hlinkClick r:id="rId4"/>
              </a:rPr>
              <a:t>weerwoord@kentalis.nl</a:t>
            </a:r>
            <a:r>
              <a:rPr lang="nl-NL" sz="1400" dirty="0"/>
              <a:t> </a:t>
            </a:r>
          </a:p>
          <a:p>
            <a:endParaRPr lang="nl-NL" sz="1600" dirty="0"/>
          </a:p>
          <a:p>
            <a:endParaRPr lang="nl-NL" sz="1600" dirty="0"/>
          </a:p>
        </p:txBody>
      </p:sp>
      <p:pic>
        <p:nvPicPr>
          <p:cNvPr id="8" name="Afbeelding 7"/>
          <p:cNvPicPr/>
          <p:nvPr/>
        </p:nvPicPr>
        <p:blipFill>
          <a:blip r:embed="rId5" cstate="email">
            <a:extLst>
              <a:ext uri="{28A0092B-C50C-407E-A947-70E740481C1C}">
                <a14:useLocalDpi xmlns:a14="http://schemas.microsoft.com/office/drawing/2010/main"/>
              </a:ext>
            </a:extLst>
          </a:blip>
          <a:stretch>
            <a:fillRect/>
          </a:stretch>
        </p:blipFill>
        <p:spPr>
          <a:xfrm>
            <a:off x="5203285" y="5301208"/>
            <a:ext cx="3888432" cy="1456292"/>
          </a:xfrm>
          <a:prstGeom prst="rect">
            <a:avLst/>
          </a:prstGeom>
        </p:spPr>
      </p:pic>
    </p:spTree>
    <p:extLst>
      <p:ext uri="{BB962C8B-B14F-4D97-AF65-F5344CB8AC3E}">
        <p14:creationId xmlns:p14="http://schemas.microsoft.com/office/powerpoint/2010/main" val="418706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alsnog</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a:extLst>
              <a:ext uri="{FF2B5EF4-FFF2-40B4-BE49-F238E27FC236}">
                <a16:creationId xmlns:a16="http://schemas.microsoft.com/office/drawing/2014/main" id="{3C9A8E54-A8D7-4E4E-A9C1-8C42402FA9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1988840"/>
            <a:ext cx="4093662" cy="3528392"/>
          </a:xfrm>
          <a:prstGeom prst="rect">
            <a:avLst/>
          </a:prstGeom>
        </p:spPr>
      </p:pic>
      <p:pic>
        <p:nvPicPr>
          <p:cNvPr id="8" name="Afbeelding 7">
            <a:extLst>
              <a:ext uri="{FF2B5EF4-FFF2-40B4-BE49-F238E27FC236}">
                <a16:creationId xmlns:a16="http://schemas.microsoft.com/office/drawing/2014/main" id="{F7DBA8D3-D04D-43AA-BCDC-DAFFBFD357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6056" y="3140968"/>
            <a:ext cx="3046574" cy="3140968"/>
          </a:xfrm>
          <a:prstGeom prst="rect">
            <a:avLst/>
          </a:prstGeom>
        </p:spPr>
      </p:pic>
    </p:spTree>
    <p:extLst>
      <p:ext uri="{BB962C8B-B14F-4D97-AF65-F5344CB8AC3E}">
        <p14:creationId xmlns:p14="http://schemas.microsoft.com/office/powerpoint/2010/main" val="1506287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opsporen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a:extLst>
              <a:ext uri="{FF2B5EF4-FFF2-40B4-BE49-F238E27FC236}">
                <a16:creationId xmlns:a16="http://schemas.microsoft.com/office/drawing/2014/main" id="{9F377D58-676A-4E33-837C-5FCA6F1E4EF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5616" y="1484784"/>
            <a:ext cx="6984776" cy="4973161"/>
          </a:xfrm>
          <a:prstGeom prst="rect">
            <a:avLst/>
          </a:prstGeom>
        </p:spPr>
      </p:pic>
    </p:spTree>
    <p:extLst>
      <p:ext uri="{BB962C8B-B14F-4D97-AF65-F5344CB8AC3E}">
        <p14:creationId xmlns:p14="http://schemas.microsoft.com/office/powerpoint/2010/main" val="123663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ware</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5122" name="Picture 2" descr="C:\Users\Kosterm\Downloads\shutterstock_62590152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3648" y="1484784"/>
            <a:ext cx="6565807" cy="5110386"/>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2AD08937-3DC5-480D-8159-F7420DA656A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1484784"/>
            <a:ext cx="2536723" cy="2154346"/>
          </a:xfrm>
          <a:prstGeom prst="rect">
            <a:avLst/>
          </a:prstGeom>
        </p:spPr>
      </p:pic>
      <p:pic>
        <p:nvPicPr>
          <p:cNvPr id="5123"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60232" y="5069308"/>
            <a:ext cx="2488153" cy="1561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0" y="6488668"/>
            <a:ext cx="1516634" cy="369332"/>
          </a:xfrm>
          <a:prstGeom prst="rect">
            <a:avLst/>
          </a:prstGeom>
          <a:noFill/>
        </p:spPr>
        <p:txBody>
          <a:bodyPr wrap="none" rtlCol="0">
            <a:spAutoFit/>
          </a:bodyPr>
          <a:lstStyle/>
          <a:p>
            <a:r>
              <a:rPr lang="nl-NL" dirty="0"/>
              <a:t>bron: </a:t>
            </a:r>
            <a:r>
              <a:rPr lang="nl-NL" dirty="0" err="1"/>
              <a:t>Youtube</a:t>
            </a:r>
            <a:endParaRPr lang="nl-NL" dirty="0"/>
          </a:p>
        </p:txBody>
      </p:sp>
    </p:spTree>
    <p:extLst>
      <p:ext uri="{BB962C8B-B14F-4D97-AF65-F5344CB8AC3E}">
        <p14:creationId xmlns:p14="http://schemas.microsoft.com/office/powerpoint/2010/main" val="464513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de prullaria</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a:extLst>
              <a:ext uri="{FF2B5EF4-FFF2-40B4-BE49-F238E27FC236}">
                <a16:creationId xmlns:a16="http://schemas.microsoft.com/office/drawing/2014/main" id="{60279F23-8B8B-4A53-AD02-7D61F01F504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99792" y="1349253"/>
            <a:ext cx="3528392" cy="5282024"/>
          </a:xfrm>
          <a:prstGeom prst="rect">
            <a:avLst/>
          </a:prstGeom>
        </p:spPr>
      </p:pic>
    </p:spTree>
    <p:extLst>
      <p:ext uri="{BB962C8B-B14F-4D97-AF65-F5344CB8AC3E}">
        <p14:creationId xmlns:p14="http://schemas.microsoft.com/office/powerpoint/2010/main" val="2401172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203847" y="476672"/>
            <a:ext cx="2897233" cy="86949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3275856" y="404664"/>
            <a:ext cx="2744761" cy="82403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Trebuchet MS" panose="020B0603020202020204" pitchFamily="34" charset="0"/>
                <a:ea typeface="Calibri"/>
                <a:cs typeface="Times New Roman"/>
              </a:rPr>
              <a:t>de hint</a:t>
            </a:r>
            <a:endParaRPr lang="nl-NL" sz="5400" b="1" dirty="0">
              <a:effectLst/>
              <a:latin typeface="Trebuchet MS" panose="020B0603020202020204" pitchFamily="34" charset="0"/>
              <a:ea typeface="Calibri"/>
              <a:cs typeface="Times New Roman"/>
            </a:endParaRPr>
          </a:p>
        </p:txBody>
      </p:sp>
      <p:sp>
        <p:nvSpPr>
          <p:cNvPr id="7" name="Text Box 14"/>
          <p:cNvSpPr txBox="1"/>
          <p:nvPr/>
        </p:nvSpPr>
        <p:spPr>
          <a:xfrm>
            <a:off x="395536" y="3861049"/>
            <a:ext cx="249153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9" name="Text Box 14"/>
          <p:cNvSpPr txBox="1"/>
          <p:nvPr/>
        </p:nvSpPr>
        <p:spPr>
          <a:xfrm>
            <a:off x="2987825" y="3861048"/>
            <a:ext cx="2664296" cy="68407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2887073" y="3861048"/>
            <a:ext cx="2765047" cy="53447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Trebuchet MS" panose="020B0603020202020204" pitchFamily="34" charset="0"/>
                <a:ea typeface="Calibri"/>
                <a:cs typeface="Times New Roman"/>
              </a:rPr>
              <a:t>omschrijven</a:t>
            </a:r>
            <a:endParaRPr lang="nl-NL" sz="3200" b="1" dirty="0">
              <a:effectLst/>
              <a:latin typeface="Trebuchet MS" panose="020B0603020202020204" pitchFamily="34" charset="0"/>
              <a:ea typeface="Calibri"/>
              <a:cs typeface="Times New Roman"/>
            </a:endParaRPr>
          </a:p>
        </p:txBody>
      </p:sp>
      <p:sp>
        <p:nvSpPr>
          <p:cNvPr id="11" name="Text Box 14"/>
          <p:cNvSpPr txBox="1"/>
          <p:nvPr/>
        </p:nvSpPr>
        <p:spPr>
          <a:xfrm>
            <a:off x="5724127" y="3861048"/>
            <a:ext cx="3111493" cy="68407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5652120" y="3897050"/>
            <a:ext cx="3211617" cy="68407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Trebuchet MS" panose="020B0603020202020204" pitchFamily="34" charset="0"/>
                <a:ea typeface="Calibri"/>
                <a:cs typeface="Times New Roman"/>
              </a:rPr>
              <a:t>de eerste letter</a:t>
            </a:r>
            <a:endParaRPr lang="nl-NL" sz="3200" b="1" dirty="0">
              <a:effectLst/>
              <a:latin typeface="Trebuchet MS" panose="020B0603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476672"/>
            <a:ext cx="2520280" cy="194421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300192" y="491187"/>
            <a:ext cx="2535429" cy="187135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de tip, iets dat je helpt om een puzzel op te lossen</a:t>
            </a:r>
            <a:endParaRPr lang="nl-NL" sz="1100" dirty="0">
              <a:effectLst/>
              <a:latin typeface="Calibri"/>
              <a:ea typeface="Calibri"/>
              <a:cs typeface="Times New Roman"/>
            </a:endParaRPr>
          </a:p>
        </p:txBody>
      </p:sp>
      <p:sp>
        <p:nvSpPr>
          <p:cNvPr id="19" name="Tekstvak 18">
            <a:extLst>
              <a:ext uri="{FF2B5EF4-FFF2-40B4-BE49-F238E27FC236}">
                <a16:creationId xmlns:a16="http://schemas.microsoft.com/office/drawing/2014/main" id="{E7A64175-3799-44F7-AED8-5F27DE0B7398}"/>
              </a:ext>
            </a:extLst>
          </p:cNvPr>
          <p:cNvSpPr txBox="1"/>
          <p:nvPr/>
        </p:nvSpPr>
        <p:spPr>
          <a:xfrm>
            <a:off x="3851920" y="4984574"/>
            <a:ext cx="576064" cy="369332"/>
          </a:xfrm>
          <a:prstGeom prst="rect">
            <a:avLst/>
          </a:prstGeom>
          <a:noFill/>
        </p:spPr>
        <p:txBody>
          <a:bodyPr wrap="square" rtlCol="0">
            <a:spAutoFit/>
          </a:bodyPr>
          <a:lstStyle/>
          <a:p>
            <a:endParaRPr lang="nl-NL" dirty="0"/>
          </a:p>
        </p:txBody>
      </p:sp>
      <p:pic>
        <p:nvPicPr>
          <p:cNvPr id="28" name="Afbeelding 27">
            <a:extLst>
              <a:ext uri="{FF2B5EF4-FFF2-40B4-BE49-F238E27FC236}">
                <a16:creationId xmlns:a16="http://schemas.microsoft.com/office/drawing/2014/main" id="{B3C9DAEC-8BF7-4C96-AA92-470AF9C229C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39971" y="476892"/>
            <a:ext cx="991869" cy="1256398"/>
          </a:xfrm>
          <a:prstGeom prst="rect">
            <a:avLst/>
          </a:prstGeom>
        </p:spPr>
      </p:pic>
      <p:sp>
        <p:nvSpPr>
          <p:cNvPr id="2" name="Tekstvak 1"/>
          <p:cNvSpPr txBox="1"/>
          <p:nvPr/>
        </p:nvSpPr>
        <p:spPr>
          <a:xfrm>
            <a:off x="6426550" y="4723882"/>
            <a:ext cx="2180405" cy="954107"/>
          </a:xfrm>
          <a:prstGeom prst="rect">
            <a:avLst/>
          </a:prstGeom>
          <a:noFill/>
          <a:ln w="25400">
            <a:solidFill>
              <a:schemeClr val="tx1"/>
            </a:solidFill>
          </a:ln>
        </p:spPr>
        <p:txBody>
          <a:bodyPr wrap="none" rtlCol="0">
            <a:spAutoFit/>
          </a:bodyPr>
          <a:lstStyle/>
          <a:p>
            <a:pPr algn="ctr"/>
            <a:r>
              <a:rPr lang="nl-NL" sz="2800" dirty="0">
                <a:latin typeface="Arial Narrow" panose="020B0606020202030204" pitchFamily="34" charset="0"/>
                <a:cs typeface="Aharoni" panose="02010803020104030203" pitchFamily="2" charset="-79"/>
              </a:rPr>
              <a:t>Het begint met </a:t>
            </a:r>
          </a:p>
          <a:p>
            <a:pPr algn="ctr"/>
            <a:r>
              <a:rPr lang="nl-NL" sz="2800" dirty="0">
                <a:latin typeface="Arial Narrow" panose="020B0606020202030204" pitchFamily="34" charset="0"/>
                <a:cs typeface="Aharoni" panose="02010803020104030203" pitchFamily="2" charset="-79"/>
              </a:rPr>
              <a:t>de letter V</a:t>
            </a:r>
          </a:p>
        </p:txBody>
      </p:sp>
      <p:sp>
        <p:nvSpPr>
          <p:cNvPr id="21" name="Tekstvak 20"/>
          <p:cNvSpPr txBox="1"/>
          <p:nvPr/>
        </p:nvSpPr>
        <p:spPr>
          <a:xfrm>
            <a:off x="3107329" y="4726288"/>
            <a:ext cx="2573140" cy="954107"/>
          </a:xfrm>
          <a:prstGeom prst="rect">
            <a:avLst/>
          </a:prstGeom>
          <a:noFill/>
          <a:ln w="25400">
            <a:solidFill>
              <a:schemeClr val="tx1"/>
            </a:solidFill>
          </a:ln>
        </p:spPr>
        <p:txBody>
          <a:bodyPr wrap="none" rtlCol="0">
            <a:spAutoFit/>
          </a:bodyPr>
          <a:lstStyle/>
          <a:p>
            <a:pPr algn="ctr"/>
            <a:r>
              <a:rPr lang="nl-NL" sz="2800" dirty="0">
                <a:latin typeface="Arial Narrow" panose="020B0606020202030204" pitchFamily="34" charset="0"/>
                <a:cs typeface="Aharoni" panose="02010803020104030203" pitchFamily="2" charset="-79"/>
              </a:rPr>
              <a:t>Soms ga je ervoor</a:t>
            </a:r>
          </a:p>
          <a:p>
            <a:pPr algn="ctr"/>
            <a:r>
              <a:rPr lang="nl-NL" sz="2800" dirty="0">
                <a:latin typeface="Arial Narrow" panose="020B0606020202030204" pitchFamily="34" charset="0"/>
                <a:cs typeface="Aharoni" panose="02010803020104030203" pitchFamily="2" charset="-79"/>
              </a:rPr>
              <a:t>met het vliegtuig.</a:t>
            </a:r>
          </a:p>
        </p:txBody>
      </p:sp>
      <p:pic>
        <p:nvPicPr>
          <p:cNvPr id="23" name="Picture 4" descr="C:\Users\Kosterm\Downloads\shutterstock_551904652.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73488" y="4581128"/>
            <a:ext cx="2198312" cy="1440160"/>
          </a:xfrm>
          <a:prstGeom prst="rect">
            <a:avLst/>
          </a:prstGeom>
          <a:noFill/>
          <a:extLst>
            <a:ext uri="{909E8E84-426E-40DD-AFC4-6F175D3DCCD1}">
              <a14:hiddenFill xmlns:a14="http://schemas.microsoft.com/office/drawing/2010/main">
                <a:solidFill>
                  <a:srgbClr val="FFFFFF"/>
                </a:solidFill>
              </a14:hiddenFill>
            </a:ext>
          </a:extLst>
        </p:spPr>
      </p:pic>
      <p:sp>
        <p:nvSpPr>
          <p:cNvPr id="25" name="Tekstvak 2"/>
          <p:cNvSpPr txBox="1">
            <a:spLocks noChangeArrowheads="1"/>
          </p:cNvSpPr>
          <p:nvPr/>
        </p:nvSpPr>
        <p:spPr bwMode="auto">
          <a:xfrm>
            <a:off x="467544" y="3845817"/>
            <a:ext cx="2520280"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Trebuchet MS" panose="020B0603020202020204" pitchFamily="34" charset="0"/>
                <a:ea typeface="Calibri"/>
                <a:cs typeface="Times New Roman"/>
              </a:rPr>
              <a:t>uitbeelden</a:t>
            </a:r>
            <a:endParaRPr lang="nl-NL" sz="3200" b="1" dirty="0">
              <a:effectLst/>
              <a:latin typeface="Trebuchet MS" panose="020B0603020202020204" pitchFamily="34" charset="0"/>
              <a:ea typeface="Calibri"/>
              <a:cs typeface="Times New Roman"/>
            </a:endParaRPr>
          </a:p>
        </p:txBody>
      </p:sp>
    </p:spTree>
    <p:extLst>
      <p:ext uri="{BB962C8B-B14F-4D97-AF65-F5344CB8AC3E}">
        <p14:creationId xmlns:p14="http://schemas.microsoft.com/office/powerpoint/2010/main" val="214081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051721" y="476672"/>
            <a:ext cx="4049360" cy="86949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051721" y="404664"/>
            <a:ext cx="4049359" cy="82403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Trebuchet MS" panose="020B0603020202020204" pitchFamily="34" charset="0"/>
                <a:ea typeface="Calibri"/>
                <a:cs typeface="Times New Roman"/>
              </a:rPr>
              <a:t>de prullaria</a:t>
            </a:r>
            <a:endParaRPr lang="nl-NL" sz="5400" b="1" dirty="0">
              <a:effectLst/>
              <a:latin typeface="Trebuchet MS" panose="020B0603020202020204" pitchFamily="34" charset="0"/>
              <a:ea typeface="Calibri"/>
              <a:cs typeface="Times New Roman"/>
            </a:endParaRPr>
          </a:p>
        </p:txBody>
      </p:sp>
      <p:sp>
        <p:nvSpPr>
          <p:cNvPr id="7" name="Text Box 14"/>
          <p:cNvSpPr txBox="1"/>
          <p:nvPr/>
        </p:nvSpPr>
        <p:spPr>
          <a:xfrm>
            <a:off x="130392" y="3861049"/>
            <a:ext cx="313363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77028" y="3861048"/>
            <a:ext cx="3240361"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effectLst/>
                <a:latin typeface="Trebuchet MS" panose="020B0603020202020204" pitchFamily="34" charset="0"/>
                <a:ea typeface="Calibri"/>
                <a:cs typeface="Times New Roman"/>
              </a:rPr>
              <a:t>de fan artikelen</a:t>
            </a:r>
          </a:p>
        </p:txBody>
      </p:sp>
      <p:sp>
        <p:nvSpPr>
          <p:cNvPr id="9" name="Text Box 14"/>
          <p:cNvSpPr txBox="1"/>
          <p:nvPr/>
        </p:nvSpPr>
        <p:spPr>
          <a:xfrm>
            <a:off x="3347864" y="3861048"/>
            <a:ext cx="2808312" cy="68407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264025" y="3861048"/>
            <a:ext cx="3036167" cy="53447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Trebuchet MS" panose="020B0603020202020204" pitchFamily="34" charset="0"/>
                <a:ea typeface="Calibri"/>
                <a:cs typeface="Times New Roman"/>
              </a:rPr>
              <a:t>het speelgoed</a:t>
            </a:r>
            <a:endParaRPr lang="nl-NL" sz="3200" b="1" dirty="0">
              <a:effectLst/>
              <a:latin typeface="Trebuchet MS" panose="020B0603020202020204" pitchFamily="34" charset="0"/>
              <a:ea typeface="Calibri"/>
              <a:cs typeface="Times New Roman"/>
            </a:endParaRPr>
          </a:p>
        </p:txBody>
      </p:sp>
      <p:sp>
        <p:nvSpPr>
          <p:cNvPr id="11" name="Text Box 14"/>
          <p:cNvSpPr txBox="1"/>
          <p:nvPr/>
        </p:nvSpPr>
        <p:spPr>
          <a:xfrm>
            <a:off x="6228183" y="3861048"/>
            <a:ext cx="2607437" cy="68407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6156176" y="3861049"/>
            <a:ext cx="2808312" cy="68407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Trebuchet MS" panose="020B0603020202020204" pitchFamily="34" charset="0"/>
                <a:ea typeface="Calibri"/>
                <a:cs typeface="Times New Roman"/>
              </a:rPr>
              <a:t>de souvenirs</a:t>
            </a:r>
            <a:endParaRPr lang="nl-NL" sz="3200" b="1" dirty="0">
              <a:effectLst/>
              <a:latin typeface="Trebuchet MS" panose="020B0603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476672"/>
            <a:ext cx="2304256"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300192" y="491187"/>
            <a:ext cx="2535429" cy="149765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spulletjes die weinig waard zijn</a:t>
            </a:r>
            <a:endParaRPr lang="nl-NL" sz="1100" dirty="0">
              <a:effectLst/>
              <a:latin typeface="Calibri"/>
              <a:ea typeface="Calibri"/>
              <a:cs typeface="Times New Roman"/>
            </a:endParaRPr>
          </a:p>
        </p:txBody>
      </p:sp>
      <p:sp>
        <p:nvSpPr>
          <p:cNvPr id="19" name="Tekstvak 18">
            <a:extLst>
              <a:ext uri="{FF2B5EF4-FFF2-40B4-BE49-F238E27FC236}">
                <a16:creationId xmlns:a16="http://schemas.microsoft.com/office/drawing/2014/main" id="{E7A64175-3799-44F7-AED8-5F27DE0B7398}"/>
              </a:ext>
            </a:extLst>
          </p:cNvPr>
          <p:cNvSpPr txBox="1"/>
          <p:nvPr/>
        </p:nvSpPr>
        <p:spPr>
          <a:xfrm>
            <a:off x="3851920" y="4984574"/>
            <a:ext cx="576064" cy="369332"/>
          </a:xfrm>
          <a:prstGeom prst="rect">
            <a:avLst/>
          </a:prstGeom>
          <a:noFill/>
        </p:spPr>
        <p:txBody>
          <a:bodyPr wrap="square" rtlCol="0">
            <a:spAutoFit/>
          </a:bodyPr>
          <a:lstStyle/>
          <a:p>
            <a:endParaRPr lang="nl-NL" dirty="0"/>
          </a:p>
        </p:txBody>
      </p:sp>
      <p:pic>
        <p:nvPicPr>
          <p:cNvPr id="2051" name="Picture 3" descr="C:\Users\Kosterm\Downloads\shutterstock_403484473.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444208" y="4597427"/>
            <a:ext cx="2232248" cy="144033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Kosterm\Downloads\shutterstock_684146344.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3568" y="4597427"/>
            <a:ext cx="2357393" cy="22159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Kosterm\Downloads\shutterstock_228058069.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95112" y="4620484"/>
            <a:ext cx="2345953" cy="2192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284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Trebuchet MS"/>
                <a:ea typeface="Calibri"/>
                <a:cs typeface="Times New Roman"/>
              </a:rPr>
              <a:t>steenrijk</a:t>
            </a:r>
            <a:endParaRPr lang="nl-NL" sz="59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Trebuchet MS"/>
                <a:ea typeface="Calibri"/>
                <a:cs typeface="Times New Roman"/>
              </a:rPr>
              <a:t>straatarm</a:t>
            </a:r>
            <a:endParaRPr lang="nl-NL" sz="59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heel erg rijk</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800" dirty="0">
                <a:effectLst/>
                <a:latin typeface="Trebuchet MS"/>
                <a:ea typeface="Calibri"/>
                <a:cs typeface="Times New Roman"/>
              </a:rPr>
              <a:t> </a:t>
            </a:r>
            <a:r>
              <a:rPr lang="nl-NL" sz="2400" i="1" dirty="0">
                <a:solidFill>
                  <a:srgbClr val="387038"/>
                </a:solidFill>
                <a:latin typeface="Trebuchet MS"/>
                <a:ea typeface="Calibri"/>
                <a:cs typeface="Times New Roman"/>
              </a:rPr>
              <a:t>Bij Miljoenenjacht kunnen kandidaten </a:t>
            </a:r>
            <a:r>
              <a:rPr lang="nl-NL" sz="2400" i="1" u="sng" dirty="0">
                <a:solidFill>
                  <a:srgbClr val="387038"/>
                </a:solidFill>
                <a:latin typeface="Trebuchet MS"/>
                <a:ea typeface="Calibri"/>
                <a:cs typeface="Times New Roman"/>
              </a:rPr>
              <a:t>steenrijk</a:t>
            </a:r>
            <a:r>
              <a:rPr lang="nl-NL" sz="2400" i="1" dirty="0">
                <a:solidFill>
                  <a:srgbClr val="387038"/>
                </a:solidFill>
                <a:latin typeface="Trebuchet MS"/>
                <a:ea typeface="Calibri"/>
                <a:cs typeface="Times New Roman"/>
              </a:rPr>
              <a:t> worden.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heel erg arm</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gn="ctr">
              <a:lnSpc>
                <a:spcPct val="107000"/>
              </a:lnSpc>
            </a:pPr>
            <a:r>
              <a:rPr lang="nl-NL" sz="2400" i="1" dirty="0">
                <a:solidFill>
                  <a:srgbClr val="387038"/>
                </a:solidFill>
                <a:latin typeface="Trebuchet MS"/>
                <a:ea typeface="Calibri"/>
                <a:cs typeface="Times New Roman"/>
              </a:rPr>
              <a:t>Als je veel geld verliest kun je </a:t>
            </a:r>
            <a:r>
              <a:rPr lang="nl-NL" sz="2400" i="1" u="sng" dirty="0">
                <a:solidFill>
                  <a:srgbClr val="387038"/>
                </a:solidFill>
                <a:latin typeface="Trebuchet MS"/>
                <a:ea typeface="Calibri"/>
                <a:cs typeface="Times New Roman"/>
              </a:rPr>
              <a:t>straatarm</a:t>
            </a:r>
            <a:r>
              <a:rPr lang="nl-NL" sz="2400" i="1" dirty="0">
                <a:solidFill>
                  <a:srgbClr val="387038"/>
                </a:solidFill>
                <a:latin typeface="Trebuchet MS"/>
                <a:ea typeface="Calibri"/>
                <a:cs typeface="Times New Roman"/>
              </a:rPr>
              <a:t> worden.</a:t>
            </a:r>
            <a:endParaRPr lang="nl-NL" sz="24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7" name="Afbeelding 16">
            <a:extLst>
              <a:ext uri="{FF2B5EF4-FFF2-40B4-BE49-F238E27FC236}">
                <a16:creationId xmlns:a16="http://schemas.microsoft.com/office/drawing/2014/main" id="{9F018890-B18F-41D1-88F3-BBFFA5EDE8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9592" y="2139477"/>
            <a:ext cx="2808312" cy="2808312"/>
          </a:xfrm>
          <a:prstGeom prst="rect">
            <a:avLst/>
          </a:prstGeom>
        </p:spPr>
      </p:pic>
      <p:pic>
        <p:nvPicPr>
          <p:cNvPr id="10" name="Afbeelding 9">
            <a:extLst>
              <a:ext uri="{FF2B5EF4-FFF2-40B4-BE49-F238E27FC236}">
                <a16:creationId xmlns:a16="http://schemas.microsoft.com/office/drawing/2014/main" id="{21E0D6F9-DA6E-40B9-B00D-660C96DE04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76016" y="2277363"/>
            <a:ext cx="3812956" cy="2547055"/>
          </a:xfrm>
          <a:prstGeom prst="rect">
            <a:avLst/>
          </a:prstGeom>
        </p:spPr>
      </p:pic>
    </p:spTree>
    <p:extLst>
      <p:ext uri="{BB962C8B-B14F-4D97-AF65-F5344CB8AC3E}">
        <p14:creationId xmlns:p14="http://schemas.microsoft.com/office/powerpoint/2010/main" val="3689742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24858"/>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NL" sz="5900" b="1" dirty="0">
                <a:solidFill>
                  <a:srgbClr val="387038"/>
                </a:solidFill>
                <a:latin typeface="Trebuchet MS"/>
                <a:ea typeface="Calibri"/>
                <a:cs typeface="Times New Roman"/>
              </a:rPr>
              <a:t>ruim</a:t>
            </a:r>
            <a:endParaRPr kumimoji="0" lang="nl-NL" sz="5900" b="0" i="0" u="none" strike="noStrike" kern="1200" cap="none" spc="0" normalizeH="0" baseline="0" noProof="0" dirty="0">
              <a:ln>
                <a:noFill/>
              </a:ln>
              <a:solidFill>
                <a:prstClr val="black"/>
              </a:solidFill>
              <a:effectLst/>
              <a:uLnTx/>
              <a:uFillTx/>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NL" sz="5900" b="1" dirty="0">
                <a:solidFill>
                  <a:srgbClr val="387038"/>
                </a:solidFill>
                <a:latin typeface="Trebuchet MS"/>
                <a:ea typeface="Calibri"/>
                <a:cs typeface="Times New Roman"/>
              </a:rPr>
              <a:t>exact</a:t>
            </a:r>
            <a:endParaRPr kumimoji="0" lang="nl-NL" sz="5900" b="0" i="0" u="none" strike="noStrike" kern="1200" cap="none" spc="0" normalizeH="0" baseline="0" noProof="0" dirty="0">
              <a:ln>
                <a:noFill/>
              </a:ln>
              <a:solidFill>
                <a:prstClr val="black"/>
              </a:solidFill>
              <a:effectLst/>
              <a:uLnTx/>
              <a:uFillTx/>
              <a:latin typeface="Calibri"/>
              <a:ea typeface="Calibri"/>
              <a:cs typeface="Times New Roman"/>
            </a:endParaRPr>
          </a:p>
        </p:txBody>
      </p:sp>
      <p:sp>
        <p:nvSpPr>
          <p:cNvPr id="14" name="Tekstvak 2"/>
          <p:cNvSpPr txBox="1">
            <a:spLocks noChangeArrowheads="1"/>
          </p:cNvSpPr>
          <p:nvPr/>
        </p:nvSpPr>
        <p:spPr bwMode="auto">
          <a:xfrm>
            <a:off x="355028" y="1556792"/>
            <a:ext cx="4072956" cy="4464495"/>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iets meer dan</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nl-NL" sz="28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28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28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p>
          <a:p>
            <a:pPr marL="0" marR="0" lvl="0" indent="0" algn="l" defTabSz="914400" rtl="0" eaLnBrk="1" fontAlgn="auto" latinLnBrk="0" hangingPunct="1">
              <a:lnSpc>
                <a:spcPct val="107000"/>
              </a:lnSpc>
              <a:spcBef>
                <a:spcPts val="0"/>
              </a:spcBef>
              <a:spcAft>
                <a:spcPts val="0"/>
              </a:spcAft>
              <a:buClrTx/>
              <a:buSzTx/>
              <a:buFontTx/>
              <a:buNone/>
              <a:tabLst/>
              <a:defRPr/>
            </a:pPr>
            <a:endParaRPr lang="nl-NL" sz="2800" dirty="0">
              <a:solidFill>
                <a:prstClr val="black"/>
              </a:solidFill>
              <a:latin typeface="Trebuchet MS"/>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nl-NL" sz="2800" b="0" i="0" u="none" strike="noStrike" kern="1200" cap="none" spc="0" normalizeH="0" baseline="0" noProof="0" dirty="0">
              <a:ln>
                <a:noFill/>
              </a:ln>
              <a:solidFill>
                <a:prstClr val="black"/>
              </a:solidFill>
              <a:effectLst/>
              <a:uLnTx/>
              <a:uFillTx/>
              <a:latin typeface="Trebuchet MS"/>
              <a:ea typeface="Calibri"/>
              <a:cs typeface="Times New Roman"/>
            </a:endParaRPr>
          </a:p>
          <a:p>
            <a:pPr lvl="0" algn="ctr">
              <a:lnSpc>
                <a:spcPct val="107000"/>
              </a:lnSpc>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r>
              <a:rPr lang="nl-NL" sz="2400" i="1" dirty="0">
                <a:solidFill>
                  <a:srgbClr val="387038"/>
                </a:solidFill>
                <a:latin typeface="Trebuchet MS"/>
                <a:ea typeface="Calibri"/>
                <a:cs typeface="Times New Roman"/>
              </a:rPr>
              <a:t> Ik herinner mij een aflevering van </a:t>
            </a:r>
            <a:r>
              <a:rPr lang="nl-NL" sz="2400" i="1" u="sng" dirty="0">
                <a:solidFill>
                  <a:srgbClr val="387038"/>
                </a:solidFill>
                <a:latin typeface="Trebuchet MS"/>
                <a:ea typeface="Calibri"/>
                <a:cs typeface="Times New Roman"/>
              </a:rPr>
              <a:t>ruim</a:t>
            </a:r>
            <a:r>
              <a:rPr lang="nl-NL" sz="2400" i="1" dirty="0">
                <a:solidFill>
                  <a:srgbClr val="387038"/>
                </a:solidFill>
                <a:latin typeface="Trebuchet MS"/>
                <a:ea typeface="Calibri"/>
                <a:cs typeface="Times New Roman"/>
              </a:rPr>
              <a:t> 6 jaar geleden</a:t>
            </a:r>
            <a:r>
              <a:rPr kumimoji="0" lang="nl-NL" sz="2400" b="0" i="1" u="none" strike="noStrike" kern="1200" cap="none" spc="0" normalizeH="0" baseline="0" noProof="0" dirty="0">
                <a:ln>
                  <a:noFill/>
                </a:ln>
                <a:solidFill>
                  <a:srgbClr val="387038"/>
                </a:solidFill>
                <a:effectLst/>
                <a:uLnTx/>
                <a:uFillTx/>
                <a:latin typeface="Trebuchet MS"/>
                <a:ea typeface="Calibri"/>
                <a:cs typeface="Times New Roman"/>
              </a:rPr>
              <a:t>. </a:t>
            </a: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Calibri"/>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p:txBody>
      </p:sp>
      <p:sp>
        <p:nvSpPr>
          <p:cNvPr id="15" name="Tekstvak 2"/>
          <p:cNvSpPr txBox="1">
            <a:spLocks noChangeArrowheads="1"/>
          </p:cNvSpPr>
          <p:nvPr/>
        </p:nvSpPr>
        <p:spPr bwMode="auto">
          <a:xfrm>
            <a:off x="4716017" y="1628800"/>
            <a:ext cx="4248472" cy="4342491"/>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precies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28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nl-NL" sz="28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28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nl-NL" sz="28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28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nl-NL" sz="2400" b="0" i="1" u="none" strike="noStrike" kern="1200" cap="none" spc="0" normalizeH="0" baseline="0" noProof="0" dirty="0">
                <a:ln>
                  <a:noFill/>
                </a:ln>
                <a:solidFill>
                  <a:srgbClr val="387038"/>
                </a:solidFill>
                <a:effectLst/>
                <a:uLnTx/>
                <a:uFillTx/>
                <a:latin typeface="Trebuchet MS"/>
                <a:ea typeface="Calibri"/>
                <a:cs typeface="Times New Roman"/>
              </a:rPr>
              <a:t>De aflevering werd </a:t>
            </a:r>
            <a:r>
              <a:rPr lang="nl-NL" sz="2400" i="1" dirty="0">
                <a:solidFill>
                  <a:srgbClr val="387038"/>
                </a:solidFill>
                <a:latin typeface="Trebuchet MS"/>
                <a:ea typeface="Calibri"/>
                <a:cs typeface="Times New Roman"/>
              </a:rPr>
              <a:t>op </a:t>
            </a:r>
            <a:r>
              <a:rPr lang="nl-NL" sz="2400" i="1" u="sng" dirty="0">
                <a:solidFill>
                  <a:srgbClr val="387038"/>
                </a:solidFill>
                <a:latin typeface="Trebuchet MS"/>
                <a:ea typeface="Calibri"/>
                <a:cs typeface="Times New Roman"/>
              </a:rPr>
              <a:t>exact</a:t>
            </a:r>
            <a:r>
              <a:rPr lang="nl-NL" sz="2400" i="1" dirty="0">
                <a:solidFill>
                  <a:srgbClr val="387038"/>
                </a:solidFill>
                <a:latin typeface="Trebuchet MS"/>
                <a:ea typeface="Calibri"/>
                <a:cs typeface="Times New Roman"/>
              </a:rPr>
              <a:t> 3 november 2013 uitgezonden</a:t>
            </a:r>
            <a:r>
              <a:rPr kumimoji="0" lang="nl-NL" sz="2400" b="0" i="1" u="none" strike="noStrike" kern="1200" cap="none" spc="0" normalizeH="0" baseline="0" noProof="0" dirty="0">
                <a:ln>
                  <a:noFill/>
                </a:ln>
                <a:solidFill>
                  <a:srgbClr val="387038"/>
                </a:solidFill>
                <a:effectLst/>
                <a:uLnTx/>
                <a:uFillTx/>
                <a:latin typeface="Trebuchet MS"/>
                <a:ea typeface="Calibri"/>
                <a:cs typeface="Times New Roman"/>
              </a:rPr>
              <a:t>.</a:t>
            </a:r>
            <a:endParaRPr kumimoji="0" lang="nl-NL" sz="24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Calibri"/>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p:txBody>
      </p:sp>
      <p:sp>
        <p:nvSpPr>
          <p:cNvPr id="9" name="Tekstvak 8">
            <a:extLst>
              <a:ext uri="{FF2B5EF4-FFF2-40B4-BE49-F238E27FC236}">
                <a16:creationId xmlns:a16="http://schemas.microsoft.com/office/drawing/2014/main" id="{8679943A-9E24-47D9-AD27-DA324C419EBE}"/>
              </a:ext>
            </a:extLst>
          </p:cNvPr>
          <p:cNvSpPr txBox="1"/>
          <p:nvPr/>
        </p:nvSpPr>
        <p:spPr>
          <a:xfrm>
            <a:off x="540767" y="2314248"/>
            <a:ext cx="574850" cy="547980"/>
          </a:xfrm>
          <a:prstGeom prst="rect">
            <a:avLst/>
          </a:prstGeom>
          <a:solidFill>
            <a:schemeClr val="bg1"/>
          </a:solidFill>
        </p:spPr>
        <p:txBody>
          <a:bodyPr wrap="square" rtlCol="0">
            <a:spAutoFit/>
          </a:bodyPr>
          <a:lstStyle/>
          <a:p>
            <a:endParaRPr lang="nl-NL" dirty="0"/>
          </a:p>
        </p:txBody>
      </p:sp>
      <p:pic>
        <p:nvPicPr>
          <p:cNvPr id="19" name="Afbeelding 18">
            <a:extLst>
              <a:ext uri="{FF2B5EF4-FFF2-40B4-BE49-F238E27FC236}">
                <a16:creationId xmlns:a16="http://schemas.microsoft.com/office/drawing/2014/main" id="{C574DD5F-537D-48E5-9B12-27826960B0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24128" y="2174454"/>
            <a:ext cx="2610684" cy="2610684"/>
          </a:xfrm>
          <a:prstGeom prst="rect">
            <a:avLst/>
          </a:prstGeom>
        </p:spPr>
      </p:pic>
      <p:pic>
        <p:nvPicPr>
          <p:cNvPr id="307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5175" y="2161923"/>
            <a:ext cx="3509856" cy="249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461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24858"/>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35496" y="332656"/>
            <a:ext cx="4563617" cy="108585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NL" sz="5400" b="1" dirty="0">
                <a:solidFill>
                  <a:srgbClr val="387038"/>
                </a:solidFill>
                <a:latin typeface="Trebuchet MS"/>
                <a:ea typeface="Calibri"/>
                <a:cs typeface="Times New Roman"/>
              </a:rPr>
              <a:t>onuitgevoerd</a:t>
            </a:r>
            <a:endParaRPr kumimoji="0" lang="nl-NL" sz="4800" b="0" i="0" u="none" strike="noStrike" kern="1200" cap="none" spc="0" normalizeH="0" baseline="0" noProof="0" dirty="0">
              <a:ln>
                <a:noFill/>
              </a:ln>
              <a:solidFill>
                <a:prstClr val="black"/>
              </a:solidFill>
              <a:effectLst/>
              <a:uLnTx/>
              <a:uFillTx/>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NL" sz="5900" b="1" dirty="0">
                <a:solidFill>
                  <a:srgbClr val="387038"/>
                </a:solidFill>
                <a:latin typeface="Trebuchet MS"/>
                <a:ea typeface="Calibri"/>
                <a:cs typeface="Times New Roman"/>
              </a:rPr>
              <a:t>uitgevoerd</a:t>
            </a:r>
            <a:endParaRPr kumimoji="0" lang="nl-NL" sz="5900" b="0" i="0" u="none" strike="noStrike" kern="1200" cap="none" spc="0" normalizeH="0" baseline="0" noProof="0" dirty="0">
              <a:ln>
                <a:noFill/>
              </a:ln>
              <a:solidFill>
                <a:prstClr val="black"/>
              </a:solidFill>
              <a:effectLst/>
              <a:uLnTx/>
              <a:uFillTx/>
              <a:latin typeface="Calibri"/>
              <a:ea typeface="Calibri"/>
              <a:cs typeface="Times New Roman"/>
            </a:endParaRPr>
          </a:p>
        </p:txBody>
      </p:sp>
      <p:sp>
        <p:nvSpPr>
          <p:cNvPr id="14" name="Tekstvak 2"/>
          <p:cNvSpPr txBox="1">
            <a:spLocks noChangeArrowheads="1"/>
          </p:cNvSpPr>
          <p:nvPr/>
        </p:nvSpPr>
        <p:spPr bwMode="auto">
          <a:xfrm>
            <a:off x="355028" y="1726304"/>
            <a:ext cx="4072956" cy="429498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niet gedaan</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p>
          <a:p>
            <a:pPr marL="0" marR="0" lvl="0" indent="0" algn="l" defTabSz="914400" rtl="0" eaLnBrk="1" fontAlgn="auto" latinLnBrk="0" hangingPunct="1">
              <a:lnSpc>
                <a:spcPct val="107000"/>
              </a:lnSpc>
              <a:spcBef>
                <a:spcPts val="0"/>
              </a:spcBef>
              <a:spcAft>
                <a:spcPts val="0"/>
              </a:spcAft>
              <a:buClrTx/>
              <a:buSzTx/>
              <a:buFontTx/>
              <a:buNone/>
              <a:tabLst/>
              <a:defRPr/>
            </a:pPr>
            <a:endParaRPr lang="nl-NL" sz="2800" dirty="0">
              <a:solidFill>
                <a:prstClr val="black"/>
              </a:solidFill>
              <a:latin typeface="Trebuchet MS"/>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lvl="0" algn="ctr">
              <a:lnSpc>
                <a:spcPct val="107000"/>
              </a:lnSpc>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r>
              <a:rPr lang="nl-NL" sz="2400" i="1" dirty="0">
                <a:solidFill>
                  <a:srgbClr val="387038"/>
                </a:solidFill>
                <a:latin typeface="Trebuchet MS"/>
                <a:ea typeface="Calibri"/>
                <a:cs typeface="Times New Roman"/>
              </a:rPr>
              <a:t> </a:t>
            </a:r>
          </a:p>
          <a:p>
            <a:pPr lvl="0" algn="ctr">
              <a:lnSpc>
                <a:spcPct val="107000"/>
              </a:lnSpc>
              <a:defRPr/>
            </a:pPr>
            <a:r>
              <a:rPr lang="nl-NL" sz="2400" i="1" dirty="0">
                <a:solidFill>
                  <a:srgbClr val="387038"/>
                </a:solidFill>
                <a:latin typeface="Trebuchet MS"/>
                <a:ea typeface="Calibri"/>
                <a:cs typeface="Times New Roman"/>
              </a:rPr>
              <a:t>Wat zal hij vaak gedroomd hebben dat die druk op de knop </a:t>
            </a:r>
            <a:r>
              <a:rPr lang="nl-NL" sz="2400" i="1" u="sng" dirty="0">
                <a:solidFill>
                  <a:srgbClr val="387038"/>
                </a:solidFill>
                <a:latin typeface="Trebuchet MS"/>
                <a:ea typeface="Calibri"/>
                <a:cs typeface="Times New Roman"/>
              </a:rPr>
              <a:t>onuitgevoerd</a:t>
            </a:r>
            <a:r>
              <a:rPr lang="nl-NL" sz="2400" i="1" dirty="0">
                <a:solidFill>
                  <a:srgbClr val="387038"/>
                </a:solidFill>
                <a:latin typeface="Trebuchet MS"/>
                <a:ea typeface="Calibri"/>
                <a:cs typeface="Times New Roman"/>
              </a:rPr>
              <a:t> was gebleven.</a:t>
            </a:r>
            <a:r>
              <a:rPr kumimoji="0" lang="nl-NL" sz="2400" b="0" i="1" u="none" strike="noStrike" kern="1200" cap="none" spc="0" normalizeH="0" baseline="0" noProof="0" dirty="0">
                <a:ln>
                  <a:noFill/>
                </a:ln>
                <a:solidFill>
                  <a:srgbClr val="387038"/>
                </a:solidFill>
                <a:effectLst/>
                <a:uLnTx/>
                <a:uFillTx/>
                <a:latin typeface="Trebuchet MS"/>
                <a:ea typeface="Calibri"/>
                <a:cs typeface="Times New Roman"/>
              </a:rPr>
              <a:t> </a:t>
            </a: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Calibri"/>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p:txBody>
      </p:sp>
      <p:sp>
        <p:nvSpPr>
          <p:cNvPr id="15" name="Tekstvak 2"/>
          <p:cNvSpPr txBox="1">
            <a:spLocks noChangeArrowheads="1"/>
          </p:cNvSpPr>
          <p:nvPr/>
        </p:nvSpPr>
        <p:spPr bwMode="auto">
          <a:xfrm>
            <a:off x="4716017" y="1726304"/>
            <a:ext cx="4248472" cy="4244987"/>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gedaan</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2800" b="0" i="0" u="none" strike="noStrike" kern="1200" cap="none" spc="0" normalizeH="0" baseline="0" noProof="0" dirty="0">
              <a:ln>
                <a:noFill/>
              </a:ln>
              <a:solidFill>
                <a:prstClr val="black"/>
              </a:solidFill>
              <a:effectLst/>
              <a:uLnTx/>
              <a:uFillTx/>
              <a:latin typeface="Trebuchet MS"/>
              <a:ea typeface="Calibri"/>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nl-NL" sz="2400" b="0" i="1" u="none" strike="noStrike" kern="1200" cap="none" spc="0" normalizeH="0" baseline="0" noProof="0" dirty="0">
              <a:ln>
                <a:noFill/>
              </a:ln>
              <a:solidFill>
                <a:srgbClr val="387038"/>
              </a:solidFill>
              <a:effectLst/>
              <a:uLnTx/>
              <a:uFillTx/>
              <a:latin typeface="Trebuchet MS"/>
              <a:ea typeface="Calibri"/>
              <a:cs typeface="Times New Roman"/>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nl-NL" sz="2400" b="0" i="1" u="none" strike="noStrike" kern="1200" cap="none" spc="0" normalizeH="0" baseline="0" noProof="0" dirty="0">
                <a:ln>
                  <a:noFill/>
                </a:ln>
                <a:solidFill>
                  <a:srgbClr val="387038"/>
                </a:solidFill>
                <a:effectLst/>
                <a:uLnTx/>
                <a:uFillTx/>
                <a:latin typeface="Trebuchet MS"/>
                <a:ea typeface="Calibri"/>
                <a:cs typeface="Times New Roman"/>
              </a:rPr>
              <a:t>Die druk op de knop heeft hij </a:t>
            </a:r>
            <a:r>
              <a:rPr kumimoji="0" lang="nl-NL" sz="2400" b="0" i="1" u="sng" strike="noStrike" kern="1200" cap="none" spc="0" normalizeH="0" baseline="0" noProof="0" dirty="0">
                <a:ln>
                  <a:noFill/>
                </a:ln>
                <a:solidFill>
                  <a:srgbClr val="387038"/>
                </a:solidFill>
                <a:effectLst/>
                <a:uLnTx/>
                <a:uFillTx/>
                <a:latin typeface="Trebuchet MS"/>
                <a:ea typeface="Calibri"/>
                <a:cs typeface="Times New Roman"/>
              </a:rPr>
              <a:t>uitgevoerd</a:t>
            </a:r>
            <a:r>
              <a:rPr kumimoji="0" lang="nl-NL" sz="2400" b="0" i="1" u="none" strike="noStrike" kern="1200" cap="none" spc="0" normalizeH="0" baseline="0" noProof="0" dirty="0">
                <a:ln>
                  <a:noFill/>
                </a:ln>
                <a:solidFill>
                  <a:srgbClr val="387038"/>
                </a:solidFill>
                <a:effectLst/>
                <a:uLnTx/>
                <a:uFillTx/>
                <a:latin typeface="Trebuchet MS"/>
                <a:ea typeface="Calibri"/>
                <a:cs typeface="Times New Roman"/>
              </a:rPr>
              <a:t>.</a:t>
            </a:r>
            <a:endParaRPr kumimoji="0" lang="nl-NL" sz="24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Trebuchet MS"/>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900" b="0" i="0" u="none" strike="noStrike" kern="1200" cap="none" spc="0" normalizeH="0" baseline="0" noProof="0" dirty="0">
                <a:ln>
                  <a:noFill/>
                </a:ln>
                <a:solidFill>
                  <a:prstClr val="black"/>
                </a:solidFill>
                <a:effectLst/>
                <a:uLnTx/>
                <a:uFillTx/>
                <a:latin typeface="Calibri"/>
                <a:ea typeface="Calibri"/>
                <a:cs typeface="Times New Roman"/>
              </a:rPr>
              <a:t> </a:t>
            </a:r>
            <a:endParaRPr kumimoji="0" lang="nl-NL" sz="1100" b="0" i="0" u="none" strike="noStrike" kern="1200" cap="none" spc="0" normalizeH="0" baseline="0" noProof="0" dirty="0">
              <a:ln>
                <a:noFill/>
              </a:ln>
              <a:solidFill>
                <a:prstClr val="black"/>
              </a:solidFill>
              <a:effectLst/>
              <a:uLnTx/>
              <a:uFillTx/>
              <a:latin typeface="Calibri"/>
              <a:ea typeface="Calibri"/>
              <a:cs typeface="Times New Roman"/>
            </a:endParaRPr>
          </a:p>
        </p:txBody>
      </p:sp>
      <p:sp>
        <p:nvSpPr>
          <p:cNvPr id="9" name="Tekstvak 8">
            <a:extLst>
              <a:ext uri="{FF2B5EF4-FFF2-40B4-BE49-F238E27FC236}">
                <a16:creationId xmlns:a16="http://schemas.microsoft.com/office/drawing/2014/main" id="{8679943A-9E24-47D9-AD27-DA324C419EBE}"/>
              </a:ext>
            </a:extLst>
          </p:cNvPr>
          <p:cNvSpPr txBox="1"/>
          <p:nvPr/>
        </p:nvSpPr>
        <p:spPr>
          <a:xfrm>
            <a:off x="540767" y="2314248"/>
            <a:ext cx="574850" cy="547980"/>
          </a:xfrm>
          <a:prstGeom prst="rect">
            <a:avLst/>
          </a:prstGeom>
          <a:solidFill>
            <a:schemeClr val="bg1"/>
          </a:solidFill>
        </p:spPr>
        <p:txBody>
          <a:bodyPr wrap="square" rtlCol="0">
            <a:spAutoFit/>
          </a:bodyPr>
          <a:lstStyle/>
          <a:p>
            <a:endParaRPr lang="nl-NL" dirty="0"/>
          </a:p>
        </p:txBody>
      </p:sp>
      <p:pic>
        <p:nvPicPr>
          <p:cNvPr id="10" name="Afbeelding 9">
            <a:extLst>
              <a:ext uri="{FF2B5EF4-FFF2-40B4-BE49-F238E27FC236}">
                <a16:creationId xmlns:a16="http://schemas.microsoft.com/office/drawing/2014/main" id="{391384D3-35BA-4025-B1D1-22AFB8EAF2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134" y="2206892"/>
            <a:ext cx="3388743" cy="2600199"/>
          </a:xfrm>
          <a:prstGeom prst="rect">
            <a:avLst/>
          </a:prstGeom>
        </p:spPr>
      </p:pic>
      <p:pic>
        <p:nvPicPr>
          <p:cNvPr id="17" name="Afbeelding 16">
            <a:extLst>
              <a:ext uri="{FF2B5EF4-FFF2-40B4-BE49-F238E27FC236}">
                <a16:creationId xmlns:a16="http://schemas.microsoft.com/office/drawing/2014/main" id="{C51E50F9-50F5-4FD9-BD8E-5A3B7824C0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21772" y="2441481"/>
            <a:ext cx="3128440" cy="2346330"/>
          </a:xfrm>
          <a:prstGeom prst="rect">
            <a:avLst/>
          </a:prstGeom>
        </p:spPr>
      </p:pic>
    </p:spTree>
    <p:extLst>
      <p:ext uri="{BB962C8B-B14F-4D97-AF65-F5344CB8AC3E}">
        <p14:creationId xmlns:p14="http://schemas.microsoft.com/office/powerpoint/2010/main" val="232463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rPr>
              <a:t>Week 25 – 16 juni 2020</a:t>
            </a:r>
          </a:p>
          <a:p>
            <a:r>
              <a:rPr lang="nl-NL" dirty="0">
                <a:solidFill>
                  <a:srgbClr val="C00000"/>
                </a:solidFill>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a:solidFill>
                  <a:srgbClr val="00B050"/>
                </a:solidFill>
              </a:rPr>
              <a:t>Mariët Koster</a:t>
            </a:r>
          </a:p>
          <a:p>
            <a:pPr algn="l"/>
            <a:r>
              <a:rPr lang="en-US" sz="1100" i="1" dirty="0">
                <a:solidFill>
                  <a:srgbClr val="00B050"/>
                </a:solidFill>
              </a:rPr>
              <a:t>Mandy Routledge</a:t>
            </a:r>
            <a:endParaRPr lang="nl-NL" sz="1100" i="1" dirty="0">
              <a:solidFill>
                <a:srgbClr val="00B050"/>
              </a:solidFill>
            </a:endParaRPr>
          </a:p>
          <a:p>
            <a:pPr algn="l"/>
            <a:r>
              <a:rPr lang="en-US" sz="1100" i="1" dirty="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355584"/>
            <a:ext cx="2808311" cy="92658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3798560"/>
            <a:ext cx="2808312" cy="90754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341360"/>
            <a:ext cx="2850773" cy="8077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107504" y="4415016"/>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het probleem</a:t>
            </a:r>
            <a:endParaRPr lang="nl-NL" sz="900" dirty="0">
              <a:effectLst/>
              <a:ea typeface="Calibri"/>
              <a:cs typeface="Times New Roman"/>
            </a:endParaRPr>
          </a:p>
        </p:txBody>
      </p:sp>
      <p:sp>
        <p:nvSpPr>
          <p:cNvPr id="9" name="Text Box 14"/>
          <p:cNvSpPr txBox="1"/>
          <p:nvPr/>
        </p:nvSpPr>
        <p:spPr>
          <a:xfrm>
            <a:off x="2945363" y="391742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dirty="0">
                <a:latin typeface="Trebuchet MS"/>
                <a:ea typeface="Calibri"/>
                <a:cs typeface="Times New Roman"/>
              </a:rPr>
              <a:t>reconstrueren</a:t>
            </a:r>
            <a:endParaRPr lang="nl-NL" sz="1050" dirty="0">
              <a:effectLst/>
              <a:ea typeface="Calibri"/>
              <a:cs typeface="Times New Roman"/>
            </a:endParaRPr>
          </a:p>
        </p:txBody>
      </p:sp>
      <p:sp>
        <p:nvSpPr>
          <p:cNvPr id="10" name="Text Box 14"/>
          <p:cNvSpPr txBox="1"/>
          <p:nvPr/>
        </p:nvSpPr>
        <p:spPr>
          <a:xfrm>
            <a:off x="5868144" y="3341360"/>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Trebuchet MS"/>
                <a:ea typeface="Calibri"/>
                <a:cs typeface="Times New Roman"/>
              </a:rPr>
              <a:t>constateren</a:t>
            </a:r>
            <a:endParaRPr lang="nl-NL" sz="600" dirty="0">
              <a:effectLst/>
              <a:ea typeface="Calibri"/>
              <a:cs typeface="Times New Roman"/>
            </a:endParaRPr>
          </a:p>
        </p:txBody>
      </p:sp>
      <p:sp>
        <p:nvSpPr>
          <p:cNvPr id="14" name="Text Box 14">
            <a:extLst>
              <a:ext uri="{FF2B5EF4-FFF2-40B4-BE49-F238E27FC236}">
                <a16:creationId xmlns:a16="http://schemas.microsoft.com/office/drawing/2014/main" id="{515E51FF-5231-464D-9BE5-3AAF4220CFFD}"/>
              </a:ext>
            </a:extLst>
          </p:cNvPr>
          <p:cNvSpPr txBox="1"/>
          <p:nvPr/>
        </p:nvSpPr>
        <p:spPr>
          <a:xfrm>
            <a:off x="3225986" y="4868537"/>
            <a:ext cx="2786174" cy="100873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15" name="Tekstvak 2">
            <a:extLst>
              <a:ext uri="{FF2B5EF4-FFF2-40B4-BE49-F238E27FC236}">
                <a16:creationId xmlns:a16="http://schemas.microsoft.com/office/drawing/2014/main" id="{AC3DF5DC-F2C0-4690-99E9-59ED1B1BE65A}"/>
              </a:ext>
            </a:extLst>
          </p:cNvPr>
          <p:cNvSpPr txBox="1">
            <a:spLocks noChangeArrowheads="1"/>
          </p:cNvSpPr>
          <p:nvPr/>
        </p:nvSpPr>
        <p:spPr bwMode="auto">
          <a:xfrm>
            <a:off x="3231639" y="4833683"/>
            <a:ext cx="2780521" cy="44848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uitzoeken hoe iets is gegaan</a:t>
            </a:r>
            <a:endParaRPr lang="nl-NL" sz="1100" dirty="0">
              <a:effectLst/>
              <a:latin typeface="Calibri"/>
              <a:ea typeface="Calibri"/>
              <a:cs typeface="Times New Roman"/>
            </a:endParaRPr>
          </a:p>
        </p:txBody>
      </p:sp>
      <p:sp>
        <p:nvSpPr>
          <p:cNvPr id="16" name="Text Box 14">
            <a:extLst>
              <a:ext uri="{FF2B5EF4-FFF2-40B4-BE49-F238E27FC236}">
                <a16:creationId xmlns:a16="http://schemas.microsoft.com/office/drawing/2014/main" id="{515E51FF-5231-464D-9BE5-3AAF4220CFFD}"/>
              </a:ext>
            </a:extLst>
          </p:cNvPr>
          <p:cNvSpPr txBox="1"/>
          <p:nvPr/>
        </p:nvSpPr>
        <p:spPr>
          <a:xfrm>
            <a:off x="6084167" y="4415016"/>
            <a:ext cx="2778765" cy="146225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17" name="Tekstvak 2">
            <a:extLst>
              <a:ext uri="{FF2B5EF4-FFF2-40B4-BE49-F238E27FC236}">
                <a16:creationId xmlns:a16="http://schemas.microsoft.com/office/drawing/2014/main" id="{AC3DF5DC-F2C0-4690-99E9-59ED1B1BE65A}"/>
              </a:ext>
            </a:extLst>
          </p:cNvPr>
          <p:cNvSpPr txBox="1">
            <a:spLocks noChangeArrowheads="1"/>
          </p:cNvSpPr>
          <p:nvPr/>
        </p:nvSpPr>
        <p:spPr bwMode="auto">
          <a:xfrm>
            <a:off x="6089820" y="4380162"/>
            <a:ext cx="2773113" cy="54995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merken dat iets zo is, iets vaststellen</a:t>
            </a:r>
            <a:endParaRPr lang="nl-NL" sz="1100" dirty="0">
              <a:effectLst/>
              <a:latin typeface="Calibri"/>
              <a:ea typeface="Calibri"/>
              <a:cs typeface="Times New Roman"/>
            </a:endParaRPr>
          </a:p>
        </p:txBody>
      </p:sp>
      <p:sp>
        <p:nvSpPr>
          <p:cNvPr id="18" name="Text Box 14"/>
          <p:cNvSpPr txBox="1"/>
          <p:nvPr/>
        </p:nvSpPr>
        <p:spPr>
          <a:xfrm>
            <a:off x="333185" y="404664"/>
            <a:ext cx="7047127" cy="45255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Trebuchet MS"/>
                <a:ea typeface="Calibri"/>
                <a:cs typeface="Times New Roman"/>
              </a:rPr>
              <a:t>De man </a:t>
            </a:r>
            <a:r>
              <a:rPr lang="nl-NL" sz="2000" i="1" u="sng" dirty="0">
                <a:solidFill>
                  <a:srgbClr val="387038"/>
                </a:solidFill>
                <a:latin typeface="Trebuchet MS"/>
                <a:ea typeface="Calibri"/>
                <a:cs typeface="Times New Roman"/>
              </a:rPr>
              <a:t>constateerde</a:t>
            </a:r>
            <a:r>
              <a:rPr lang="nl-NL" sz="2000" i="1" dirty="0">
                <a:solidFill>
                  <a:srgbClr val="387038"/>
                </a:solidFill>
                <a:latin typeface="Trebuchet MS"/>
                <a:ea typeface="Calibri"/>
                <a:cs typeface="Times New Roman"/>
              </a:rPr>
              <a:t> dat hij dat hij te vroeg op de knop gedrukt had en zijn hoofdprijs ging mislopen.</a:t>
            </a:r>
            <a:endParaRPr lang="nl-NL" sz="1100" dirty="0">
              <a:effectLst/>
              <a:ea typeface="Calibri"/>
              <a:cs typeface="Times New Roman"/>
            </a:endParaRPr>
          </a:p>
        </p:txBody>
      </p:sp>
      <p:pic>
        <p:nvPicPr>
          <p:cNvPr id="11" name="Afbeelding 10">
            <a:extLst>
              <a:ext uri="{FF2B5EF4-FFF2-40B4-BE49-F238E27FC236}">
                <a16:creationId xmlns:a16="http://schemas.microsoft.com/office/drawing/2014/main" id="{DF6B0D99-0045-4DF2-8742-05296A20BE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7842" y="2934059"/>
            <a:ext cx="2773555" cy="1344888"/>
          </a:xfrm>
          <a:prstGeom prst="rect">
            <a:avLst/>
          </a:prstGeom>
        </p:spPr>
      </p:pic>
      <p:pic>
        <p:nvPicPr>
          <p:cNvPr id="12" name="Afbeelding 11">
            <a:extLst>
              <a:ext uri="{FF2B5EF4-FFF2-40B4-BE49-F238E27FC236}">
                <a16:creationId xmlns:a16="http://schemas.microsoft.com/office/drawing/2014/main" id="{CEBFC167-CE95-4E50-BCF1-CDB7053BC74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18478" y="2461103"/>
            <a:ext cx="2592287" cy="1255929"/>
          </a:xfrm>
          <a:prstGeom prst="rect">
            <a:avLst/>
          </a:prstGeom>
        </p:spPr>
      </p:pic>
      <p:pic>
        <p:nvPicPr>
          <p:cNvPr id="20" name="Picture 2" descr="C:\Users\Kosterm\Downloads\shutterstock_380096377.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516216" y="857217"/>
            <a:ext cx="1842760" cy="2426719"/>
          </a:xfrm>
          <a:prstGeom prst="rect">
            <a:avLst/>
          </a:prstGeom>
          <a:noFill/>
          <a:extLst>
            <a:ext uri="{909E8E84-426E-40DD-AFC4-6F175D3DCCD1}">
              <a14:hiddenFill xmlns:a14="http://schemas.microsoft.com/office/drawing/2010/main">
                <a:solidFill>
                  <a:srgbClr val="FFFFFF"/>
                </a:solidFill>
              </a14:hiddenFill>
            </a:ext>
          </a:extLst>
        </p:spPr>
      </p:pic>
      <p:sp>
        <p:nvSpPr>
          <p:cNvPr id="2" name="Wolkvormige toelichting 1"/>
          <p:cNvSpPr/>
          <p:nvPr/>
        </p:nvSpPr>
        <p:spPr>
          <a:xfrm>
            <a:off x="4869479" y="1538500"/>
            <a:ext cx="1220342" cy="1098412"/>
          </a:xfrm>
          <a:prstGeom prst="cloudCallout">
            <a:avLst>
              <a:gd name="adj1" fmla="val -94232"/>
              <a:gd name="adj2" fmla="val 613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81605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355584"/>
            <a:ext cx="2808311" cy="92658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3798560"/>
            <a:ext cx="2808312" cy="90754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341360"/>
            <a:ext cx="2850773" cy="8077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107504" y="4415016"/>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Trebuchet MS"/>
                <a:ea typeface="Calibri"/>
                <a:cs typeface="Times New Roman"/>
              </a:rPr>
              <a:t>vermist</a:t>
            </a:r>
            <a:endParaRPr lang="nl-NL" sz="900" dirty="0">
              <a:effectLst/>
              <a:ea typeface="Calibri"/>
              <a:cs typeface="Times New Roman"/>
            </a:endParaRPr>
          </a:p>
        </p:txBody>
      </p:sp>
      <p:sp>
        <p:nvSpPr>
          <p:cNvPr id="9" name="Text Box 14"/>
          <p:cNvSpPr txBox="1"/>
          <p:nvPr/>
        </p:nvSpPr>
        <p:spPr>
          <a:xfrm>
            <a:off x="3017371" y="386104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Trebuchet MS"/>
                <a:ea typeface="Calibri"/>
                <a:cs typeface="Times New Roman"/>
              </a:rPr>
              <a:t>opsporen</a:t>
            </a:r>
            <a:endParaRPr lang="nl-NL" sz="1050" dirty="0">
              <a:effectLst/>
              <a:ea typeface="Calibri"/>
              <a:cs typeface="Times New Roman"/>
            </a:endParaRPr>
          </a:p>
        </p:txBody>
      </p:sp>
      <p:sp>
        <p:nvSpPr>
          <p:cNvPr id="10" name="Text Box 14"/>
          <p:cNvSpPr txBox="1"/>
          <p:nvPr/>
        </p:nvSpPr>
        <p:spPr>
          <a:xfrm>
            <a:off x="5868144" y="3341360"/>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Trebuchet MS"/>
                <a:ea typeface="Calibri"/>
                <a:cs typeface="Times New Roman"/>
              </a:rPr>
              <a:t>gevonden</a:t>
            </a:r>
            <a:endParaRPr lang="nl-NL" sz="600" dirty="0">
              <a:effectLst/>
              <a:ea typeface="Calibri"/>
              <a:cs typeface="Times New Roman"/>
            </a:endParaRPr>
          </a:p>
        </p:txBody>
      </p:sp>
      <p:sp>
        <p:nvSpPr>
          <p:cNvPr id="14" name="Text Box 14">
            <a:extLst>
              <a:ext uri="{FF2B5EF4-FFF2-40B4-BE49-F238E27FC236}">
                <a16:creationId xmlns:a16="http://schemas.microsoft.com/office/drawing/2014/main" id="{515E51FF-5231-464D-9BE5-3AAF4220CFFD}"/>
              </a:ext>
            </a:extLst>
          </p:cNvPr>
          <p:cNvSpPr txBox="1"/>
          <p:nvPr/>
        </p:nvSpPr>
        <p:spPr>
          <a:xfrm>
            <a:off x="3225986" y="4868537"/>
            <a:ext cx="3218222" cy="100873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15" name="Tekstvak 2">
            <a:extLst>
              <a:ext uri="{FF2B5EF4-FFF2-40B4-BE49-F238E27FC236}">
                <a16:creationId xmlns:a16="http://schemas.microsoft.com/office/drawing/2014/main" id="{AC3DF5DC-F2C0-4690-99E9-59ED1B1BE65A}"/>
              </a:ext>
            </a:extLst>
          </p:cNvPr>
          <p:cNvSpPr txBox="1">
            <a:spLocks noChangeArrowheads="1"/>
          </p:cNvSpPr>
          <p:nvPr/>
        </p:nvSpPr>
        <p:spPr bwMode="auto">
          <a:xfrm>
            <a:off x="3231640" y="4833683"/>
            <a:ext cx="3500600" cy="44848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iets of iemand proberen te vinden</a:t>
            </a:r>
            <a:endParaRPr lang="nl-NL" sz="1100" dirty="0">
              <a:effectLst/>
              <a:latin typeface="Calibri"/>
              <a:ea typeface="Calibri"/>
              <a:cs typeface="Times New Roman"/>
            </a:endParaRPr>
          </a:p>
        </p:txBody>
      </p:sp>
      <p:sp>
        <p:nvSpPr>
          <p:cNvPr id="18" name="Text Box 14"/>
          <p:cNvSpPr txBox="1"/>
          <p:nvPr/>
        </p:nvSpPr>
        <p:spPr>
          <a:xfrm>
            <a:off x="333185" y="404664"/>
            <a:ext cx="7047127" cy="45255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Trebuchet MS"/>
                <a:ea typeface="Calibri"/>
                <a:cs typeface="Times New Roman"/>
              </a:rPr>
              <a:t>Maar de notaris moest eerst worden </a:t>
            </a:r>
            <a:r>
              <a:rPr lang="nl-NL" sz="2000" i="1" u="sng" dirty="0">
                <a:solidFill>
                  <a:srgbClr val="387038"/>
                </a:solidFill>
                <a:latin typeface="Trebuchet MS"/>
                <a:ea typeface="Calibri"/>
                <a:cs typeface="Times New Roman"/>
              </a:rPr>
              <a:t>opgespoord</a:t>
            </a:r>
            <a:r>
              <a:rPr lang="nl-NL" sz="2000" i="1" dirty="0">
                <a:solidFill>
                  <a:srgbClr val="387038"/>
                </a:solidFill>
                <a:latin typeface="Trebuchet MS"/>
                <a:ea typeface="Calibri"/>
                <a:cs typeface="Times New Roman"/>
              </a:rPr>
              <a:t>.</a:t>
            </a:r>
            <a:endParaRPr lang="nl-NL" sz="1100" dirty="0">
              <a:effectLst/>
              <a:ea typeface="Calibri"/>
              <a:cs typeface="Times New Roman"/>
            </a:endParaRPr>
          </a:p>
        </p:txBody>
      </p:sp>
      <p:pic>
        <p:nvPicPr>
          <p:cNvPr id="19" name="Afbeelding 18">
            <a:extLst>
              <a:ext uri="{FF2B5EF4-FFF2-40B4-BE49-F238E27FC236}">
                <a16:creationId xmlns:a16="http://schemas.microsoft.com/office/drawing/2014/main" id="{9F377D58-676A-4E33-837C-5FCA6F1E4E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1841" y="1720696"/>
            <a:ext cx="2808312" cy="1999518"/>
          </a:xfrm>
          <a:prstGeom prst="rect">
            <a:avLst/>
          </a:prstGeom>
        </p:spPr>
      </p:pic>
      <p:pic>
        <p:nvPicPr>
          <p:cNvPr id="21" name="Afbeelding 20">
            <a:extLst>
              <a:ext uri="{FF2B5EF4-FFF2-40B4-BE49-F238E27FC236}">
                <a16:creationId xmlns:a16="http://schemas.microsoft.com/office/drawing/2014/main" id="{64F78A4B-8260-4B58-A132-892819D4810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2261" y="1913361"/>
            <a:ext cx="2351547" cy="2351547"/>
          </a:xfrm>
          <a:prstGeom prst="rect">
            <a:avLst/>
          </a:prstGeom>
        </p:spPr>
      </p:pic>
      <p:pic>
        <p:nvPicPr>
          <p:cNvPr id="7170" name="Picture 2" descr="C:\Users\Kosterm\Downloads\shutterstock_744359590.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012160" y="1340768"/>
            <a:ext cx="2763542" cy="1923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296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203847" y="476672"/>
            <a:ext cx="2897233" cy="86949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3267399" y="404664"/>
            <a:ext cx="2744761" cy="82403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Trebuchet MS" panose="020B0603020202020204" pitchFamily="34" charset="0"/>
                <a:ea typeface="Calibri"/>
                <a:cs typeface="Times New Roman"/>
              </a:rPr>
              <a:t>de hint</a:t>
            </a:r>
            <a:endParaRPr lang="nl-NL" sz="5400" b="1" dirty="0">
              <a:effectLst/>
              <a:latin typeface="Trebuchet MS" panose="020B0603020202020204" pitchFamily="34" charset="0"/>
              <a:ea typeface="Calibri"/>
              <a:cs typeface="Times New Roman"/>
            </a:endParaRPr>
          </a:p>
        </p:txBody>
      </p:sp>
      <p:sp>
        <p:nvSpPr>
          <p:cNvPr id="7" name="Text Box 14"/>
          <p:cNvSpPr txBox="1"/>
          <p:nvPr/>
        </p:nvSpPr>
        <p:spPr>
          <a:xfrm>
            <a:off x="395536" y="3861049"/>
            <a:ext cx="249153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9" name="Text Box 14"/>
          <p:cNvSpPr txBox="1"/>
          <p:nvPr/>
        </p:nvSpPr>
        <p:spPr>
          <a:xfrm>
            <a:off x="2987825" y="3861048"/>
            <a:ext cx="2664296" cy="68407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2887073" y="3861048"/>
            <a:ext cx="2765047" cy="53447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Trebuchet MS" panose="020B0603020202020204" pitchFamily="34" charset="0"/>
                <a:ea typeface="Calibri"/>
                <a:cs typeface="Times New Roman"/>
              </a:rPr>
              <a:t>omschrijven</a:t>
            </a:r>
            <a:endParaRPr lang="nl-NL" sz="3200" b="1" dirty="0">
              <a:effectLst/>
              <a:latin typeface="Trebuchet MS" panose="020B0603020202020204" pitchFamily="34" charset="0"/>
              <a:ea typeface="Calibri"/>
              <a:cs typeface="Times New Roman"/>
            </a:endParaRPr>
          </a:p>
        </p:txBody>
      </p:sp>
      <p:sp>
        <p:nvSpPr>
          <p:cNvPr id="11" name="Text Box 14"/>
          <p:cNvSpPr txBox="1"/>
          <p:nvPr/>
        </p:nvSpPr>
        <p:spPr>
          <a:xfrm>
            <a:off x="5724127" y="3861048"/>
            <a:ext cx="3111493" cy="68407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5652120" y="3897050"/>
            <a:ext cx="3211617" cy="68407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Trebuchet MS" panose="020B0603020202020204" pitchFamily="34" charset="0"/>
                <a:ea typeface="Calibri"/>
                <a:cs typeface="Times New Roman"/>
              </a:rPr>
              <a:t>de eerste letter</a:t>
            </a:r>
            <a:endParaRPr lang="nl-NL" sz="3200" b="1" dirty="0">
              <a:effectLst/>
              <a:latin typeface="Trebuchet MS" panose="020B0603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476672"/>
            <a:ext cx="2520280" cy="194421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300192" y="491187"/>
            <a:ext cx="2535429" cy="187135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de tip, iets dat je helpt om een puzzel op te lossen</a:t>
            </a:r>
            <a:endParaRPr lang="nl-NL" sz="1100" dirty="0">
              <a:effectLst/>
              <a:latin typeface="Calibri"/>
              <a:ea typeface="Calibri"/>
              <a:cs typeface="Times New Roman"/>
            </a:endParaRPr>
          </a:p>
        </p:txBody>
      </p:sp>
      <p:sp>
        <p:nvSpPr>
          <p:cNvPr id="19" name="Tekstvak 18">
            <a:extLst>
              <a:ext uri="{FF2B5EF4-FFF2-40B4-BE49-F238E27FC236}">
                <a16:creationId xmlns:a16="http://schemas.microsoft.com/office/drawing/2014/main" id="{E7A64175-3799-44F7-AED8-5F27DE0B7398}"/>
              </a:ext>
            </a:extLst>
          </p:cNvPr>
          <p:cNvSpPr txBox="1"/>
          <p:nvPr/>
        </p:nvSpPr>
        <p:spPr>
          <a:xfrm>
            <a:off x="3851920" y="4984574"/>
            <a:ext cx="576064" cy="369332"/>
          </a:xfrm>
          <a:prstGeom prst="rect">
            <a:avLst/>
          </a:prstGeom>
          <a:noFill/>
        </p:spPr>
        <p:txBody>
          <a:bodyPr wrap="square" rtlCol="0">
            <a:spAutoFit/>
          </a:bodyPr>
          <a:lstStyle/>
          <a:p>
            <a:endParaRPr lang="nl-NL" dirty="0"/>
          </a:p>
        </p:txBody>
      </p:sp>
      <p:pic>
        <p:nvPicPr>
          <p:cNvPr id="28" name="Afbeelding 27">
            <a:extLst>
              <a:ext uri="{FF2B5EF4-FFF2-40B4-BE49-F238E27FC236}">
                <a16:creationId xmlns:a16="http://schemas.microsoft.com/office/drawing/2014/main" id="{B3C9DAEC-8BF7-4C96-AA92-470AF9C229C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39971" y="476892"/>
            <a:ext cx="991869" cy="1256398"/>
          </a:xfrm>
          <a:prstGeom prst="rect">
            <a:avLst/>
          </a:prstGeom>
        </p:spPr>
      </p:pic>
      <p:sp>
        <p:nvSpPr>
          <p:cNvPr id="2" name="Tekstvak 1"/>
          <p:cNvSpPr txBox="1"/>
          <p:nvPr/>
        </p:nvSpPr>
        <p:spPr>
          <a:xfrm>
            <a:off x="6426550" y="4723882"/>
            <a:ext cx="2180405" cy="954107"/>
          </a:xfrm>
          <a:prstGeom prst="rect">
            <a:avLst/>
          </a:prstGeom>
          <a:noFill/>
          <a:ln w="25400">
            <a:solidFill>
              <a:schemeClr val="tx1"/>
            </a:solidFill>
          </a:ln>
        </p:spPr>
        <p:txBody>
          <a:bodyPr wrap="none" rtlCol="0">
            <a:spAutoFit/>
          </a:bodyPr>
          <a:lstStyle/>
          <a:p>
            <a:pPr algn="ctr"/>
            <a:r>
              <a:rPr lang="nl-NL" sz="2800" dirty="0">
                <a:latin typeface="Arial Narrow" panose="020B0606020202030204" pitchFamily="34" charset="0"/>
                <a:cs typeface="Aharoni" panose="02010803020104030203" pitchFamily="2" charset="-79"/>
              </a:rPr>
              <a:t>Het begint met </a:t>
            </a:r>
          </a:p>
          <a:p>
            <a:pPr algn="ctr"/>
            <a:r>
              <a:rPr lang="nl-NL" sz="2800" dirty="0">
                <a:latin typeface="Arial Narrow" panose="020B0606020202030204" pitchFamily="34" charset="0"/>
                <a:cs typeface="Aharoni" panose="02010803020104030203" pitchFamily="2" charset="-79"/>
              </a:rPr>
              <a:t>de letter V</a:t>
            </a:r>
          </a:p>
        </p:txBody>
      </p:sp>
      <p:sp>
        <p:nvSpPr>
          <p:cNvPr id="21" name="Tekstvak 20"/>
          <p:cNvSpPr txBox="1"/>
          <p:nvPr/>
        </p:nvSpPr>
        <p:spPr>
          <a:xfrm>
            <a:off x="3107329" y="4726288"/>
            <a:ext cx="2573140" cy="954107"/>
          </a:xfrm>
          <a:prstGeom prst="rect">
            <a:avLst/>
          </a:prstGeom>
          <a:noFill/>
          <a:ln w="25400">
            <a:solidFill>
              <a:schemeClr val="tx1"/>
            </a:solidFill>
          </a:ln>
        </p:spPr>
        <p:txBody>
          <a:bodyPr wrap="none" rtlCol="0">
            <a:spAutoFit/>
          </a:bodyPr>
          <a:lstStyle/>
          <a:p>
            <a:pPr algn="ctr"/>
            <a:r>
              <a:rPr lang="nl-NL" sz="2800" dirty="0">
                <a:latin typeface="Arial Narrow" panose="020B0606020202030204" pitchFamily="34" charset="0"/>
                <a:cs typeface="Aharoni" panose="02010803020104030203" pitchFamily="2" charset="-79"/>
              </a:rPr>
              <a:t>Soms ga je ervoor</a:t>
            </a:r>
          </a:p>
          <a:p>
            <a:pPr algn="ctr"/>
            <a:r>
              <a:rPr lang="nl-NL" sz="2800" dirty="0">
                <a:latin typeface="Arial Narrow" panose="020B0606020202030204" pitchFamily="34" charset="0"/>
                <a:cs typeface="Aharoni" panose="02010803020104030203" pitchFamily="2" charset="-79"/>
              </a:rPr>
              <a:t>met het vliegtuig.</a:t>
            </a:r>
          </a:p>
        </p:txBody>
      </p:sp>
      <p:pic>
        <p:nvPicPr>
          <p:cNvPr id="23" name="Picture 4" descr="C:\Users\Kosterm\Downloads\shutterstock_551904652.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73488" y="4581128"/>
            <a:ext cx="2198312" cy="1440160"/>
          </a:xfrm>
          <a:prstGeom prst="rect">
            <a:avLst/>
          </a:prstGeom>
          <a:noFill/>
          <a:extLst>
            <a:ext uri="{909E8E84-426E-40DD-AFC4-6F175D3DCCD1}">
              <a14:hiddenFill xmlns:a14="http://schemas.microsoft.com/office/drawing/2010/main">
                <a:solidFill>
                  <a:srgbClr val="FFFFFF"/>
                </a:solidFill>
              </a14:hiddenFill>
            </a:ext>
          </a:extLst>
        </p:spPr>
      </p:pic>
      <p:sp>
        <p:nvSpPr>
          <p:cNvPr id="25" name="Tekstvak 2"/>
          <p:cNvSpPr txBox="1">
            <a:spLocks noChangeArrowheads="1"/>
          </p:cNvSpPr>
          <p:nvPr/>
        </p:nvSpPr>
        <p:spPr bwMode="auto">
          <a:xfrm>
            <a:off x="467544" y="3845817"/>
            <a:ext cx="2520280"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b="1" dirty="0">
                <a:latin typeface="Trebuchet MS" panose="020B0603020202020204" pitchFamily="34" charset="0"/>
                <a:ea typeface="Calibri"/>
                <a:cs typeface="Times New Roman"/>
              </a:rPr>
              <a:t>uitbeelden</a:t>
            </a:r>
            <a:endParaRPr lang="nl-NL" sz="3200" b="1" dirty="0">
              <a:effectLst/>
              <a:latin typeface="Trebuchet MS" panose="020B0603020202020204" pitchFamily="34" charset="0"/>
              <a:ea typeface="Calibri"/>
              <a:cs typeface="Times New Roman"/>
            </a:endParaRPr>
          </a:p>
        </p:txBody>
      </p:sp>
    </p:spTree>
    <p:extLst>
      <p:ext uri="{BB962C8B-B14F-4D97-AF65-F5344CB8AC3E}">
        <p14:creationId xmlns:p14="http://schemas.microsoft.com/office/powerpoint/2010/main" val="1934594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vak 8"/>
          <p:cNvSpPr txBox="1"/>
          <p:nvPr/>
        </p:nvSpPr>
        <p:spPr>
          <a:xfrm>
            <a:off x="2620" y="0"/>
            <a:ext cx="9141380" cy="3147015"/>
          </a:xfrm>
          <a:prstGeom prst="rect">
            <a:avLst/>
          </a:prstGeom>
          <a:noFill/>
        </p:spPr>
        <p:txBody>
          <a:bodyPr wrap="square" rtlCol="0">
            <a:spAutoFit/>
          </a:bodyPr>
          <a:lstStyle/>
          <a:p>
            <a:pPr fontAlgn="t"/>
            <a:r>
              <a:rPr lang="nl-NL" sz="7200" b="1" u="sng" dirty="0">
                <a:solidFill>
                  <a:prstClr val="black"/>
                </a:solidFill>
                <a:latin typeface="Trebuchet MS" panose="020B0603020202020204" pitchFamily="34" charset="0"/>
              </a:rPr>
              <a:t>alsnog</a:t>
            </a:r>
            <a:endParaRPr lang="nl-NL" sz="8000" b="1" dirty="0">
              <a:solidFill>
                <a:prstClr val="black"/>
              </a:solidFill>
              <a:latin typeface="Trebuchet MS" panose="020B0603020202020204" pitchFamily="34" charset="0"/>
            </a:endParaRPr>
          </a:p>
          <a:p>
            <a:pPr lvl="0" fontAlgn="t"/>
            <a:r>
              <a:rPr lang="nl-NL" sz="6000" dirty="0">
                <a:solidFill>
                  <a:prstClr val="black"/>
                </a:solidFill>
                <a:latin typeface="Trebuchet MS" panose="020B0603020202020204" pitchFamily="34" charset="0"/>
              </a:rPr>
              <a:t>= </a:t>
            </a:r>
            <a:r>
              <a:rPr lang="nl-NL" sz="4800" dirty="0">
                <a:latin typeface="Trebuchet MS" panose="020B0603020202020204" pitchFamily="34" charset="0"/>
              </a:rPr>
              <a:t>toch nog</a:t>
            </a:r>
          </a:p>
          <a:p>
            <a:pPr lvl="0" fontAlgn="t"/>
            <a:r>
              <a:rPr lang="nl-NL" sz="2800" i="1" dirty="0">
                <a:solidFill>
                  <a:srgbClr val="00B050"/>
                </a:solidFill>
                <a:latin typeface="Trebuchet MS" panose="020B0603020202020204" pitchFamily="34" charset="0"/>
              </a:rPr>
              <a:t>Van Linda de Mol (de presentatrice) mocht hij </a:t>
            </a:r>
            <a:r>
              <a:rPr lang="nl-NL" sz="2800" i="1" u="sng" dirty="0">
                <a:solidFill>
                  <a:srgbClr val="00B050"/>
                </a:solidFill>
                <a:latin typeface="Trebuchet MS" panose="020B0603020202020204" pitchFamily="34" charset="0"/>
              </a:rPr>
              <a:t>alsnog</a:t>
            </a:r>
            <a:r>
              <a:rPr lang="nl-NL" sz="2800" i="1" dirty="0">
                <a:solidFill>
                  <a:srgbClr val="00B050"/>
                </a:solidFill>
                <a:latin typeface="Trebuchet MS" panose="020B0603020202020204" pitchFamily="34" charset="0"/>
              </a:rPr>
              <a:t> verder spelen. </a:t>
            </a:r>
          </a:p>
          <a:p>
            <a:pPr lvl="0" fontAlgn="t"/>
            <a:r>
              <a:rPr lang="nl-NL" sz="1050" dirty="0">
                <a:solidFill>
                  <a:prstClr val="black"/>
                </a:solidFill>
                <a:latin typeface="Trebuchet MS" panose="020B0603020202020204" pitchFamily="34" charset="0"/>
              </a:rPr>
              <a:t>    </a:t>
            </a:r>
            <a:endParaRPr lang="nl-NL" sz="3200" i="1" dirty="0">
              <a:solidFill>
                <a:srgbClr val="00B050"/>
              </a:solidFill>
              <a:latin typeface="Trebuchet MS" panose="020B0603020202020204" pitchFamily="34" charset="0"/>
            </a:endParaRPr>
          </a:p>
        </p:txBody>
      </p:sp>
      <p:sp>
        <p:nvSpPr>
          <p:cNvPr id="4" name="Rechthoek 3"/>
          <p:cNvSpPr/>
          <p:nvPr/>
        </p:nvSpPr>
        <p:spPr>
          <a:xfrm>
            <a:off x="179512" y="5335954"/>
            <a:ext cx="7586148" cy="923330"/>
          </a:xfrm>
          <a:prstGeom prst="rect">
            <a:avLst/>
          </a:prstGeom>
        </p:spPr>
        <p:txBody>
          <a:bodyPr wrap="square">
            <a:spAutoFit/>
          </a:bodyPr>
          <a:lstStyle/>
          <a:p>
            <a:pPr lvl="0" fontAlgn="t"/>
            <a:br>
              <a:rPr lang="nl-NL" sz="3600" dirty="0">
                <a:solidFill>
                  <a:prstClr val="black"/>
                </a:solidFill>
                <a:latin typeface="Trebuchet MS" panose="020B0603020202020204" pitchFamily="34" charset="0"/>
              </a:rPr>
            </a:br>
            <a:endParaRPr lang="nl-NL" dirty="0"/>
          </a:p>
        </p:txBody>
      </p:sp>
      <p:pic>
        <p:nvPicPr>
          <p:cNvPr id="2" name="Afbeelding 1">
            <a:extLst>
              <a:ext uri="{FF2B5EF4-FFF2-40B4-BE49-F238E27FC236}">
                <a16:creationId xmlns:a16="http://schemas.microsoft.com/office/drawing/2014/main" id="{EF2EDD2D-1A2D-4805-9CF7-35D6BC67F2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6136" y="63689"/>
            <a:ext cx="3019805" cy="1853143"/>
          </a:xfrm>
          <a:prstGeom prst="rect">
            <a:avLst/>
          </a:prstGeom>
        </p:spPr>
      </p:pic>
      <p:sp>
        <p:nvSpPr>
          <p:cNvPr id="6" name="Tekstvak 5"/>
          <p:cNvSpPr txBox="1"/>
          <p:nvPr/>
        </p:nvSpPr>
        <p:spPr>
          <a:xfrm>
            <a:off x="7889" y="3389268"/>
            <a:ext cx="9141380" cy="3416320"/>
          </a:xfrm>
          <a:prstGeom prst="rect">
            <a:avLst/>
          </a:prstGeom>
          <a:noFill/>
        </p:spPr>
        <p:txBody>
          <a:bodyPr wrap="square" rtlCol="0">
            <a:spAutoFit/>
          </a:bodyPr>
          <a:lstStyle/>
          <a:p>
            <a:pPr fontAlgn="t"/>
            <a:r>
              <a:rPr lang="nl-NL" sz="7200" b="1" u="sng" dirty="0">
                <a:solidFill>
                  <a:prstClr val="black"/>
                </a:solidFill>
                <a:latin typeface="Trebuchet MS" panose="020B0603020202020204" pitchFamily="34" charset="0"/>
              </a:rPr>
              <a:t>namelijk</a:t>
            </a:r>
            <a:r>
              <a:rPr lang="nl-NL" sz="7200" dirty="0">
                <a:solidFill>
                  <a:prstClr val="black"/>
                </a:solidFill>
                <a:latin typeface="Trebuchet MS" panose="020B0603020202020204" pitchFamily="34" charset="0"/>
              </a:rPr>
              <a:t> </a:t>
            </a:r>
            <a:r>
              <a:rPr lang="nl-NL" sz="6000" dirty="0">
                <a:solidFill>
                  <a:prstClr val="black"/>
                </a:solidFill>
                <a:latin typeface="Trebuchet MS" panose="020B0603020202020204" pitchFamily="34" charset="0"/>
              </a:rPr>
              <a:t>= </a:t>
            </a:r>
            <a:r>
              <a:rPr lang="nl-NL" sz="6000" dirty="0">
                <a:latin typeface="Trebuchet MS" panose="020B0603020202020204" pitchFamily="34" charset="0"/>
              </a:rPr>
              <a:t>om precies te zijn</a:t>
            </a:r>
          </a:p>
          <a:p>
            <a:pPr lvl="0" fontAlgn="t"/>
            <a:endParaRPr lang="nl-NL" sz="2800" i="1" dirty="0">
              <a:solidFill>
                <a:srgbClr val="00B050"/>
              </a:solidFill>
              <a:latin typeface="Trebuchet MS"/>
              <a:ea typeface="Calibri"/>
              <a:cs typeface="Times New Roman"/>
            </a:endParaRPr>
          </a:p>
          <a:p>
            <a:pPr lvl="0" fontAlgn="t"/>
            <a:r>
              <a:rPr lang="nl-NL" sz="2800" i="1" dirty="0" err="1">
                <a:solidFill>
                  <a:srgbClr val="00B050"/>
                </a:solidFill>
                <a:latin typeface="Trebuchet MS"/>
                <a:ea typeface="Calibri"/>
                <a:cs typeface="Times New Roman"/>
              </a:rPr>
              <a:t>Arrold</a:t>
            </a:r>
            <a:r>
              <a:rPr lang="nl-NL" sz="2800" i="1" dirty="0">
                <a:solidFill>
                  <a:srgbClr val="00B050"/>
                </a:solidFill>
                <a:latin typeface="Trebuchet MS"/>
                <a:ea typeface="Calibri"/>
                <a:cs typeface="Times New Roman"/>
              </a:rPr>
              <a:t> zei </a:t>
            </a:r>
            <a:r>
              <a:rPr lang="nl-NL" sz="2800" i="1" u="sng" dirty="0">
                <a:solidFill>
                  <a:srgbClr val="00B050"/>
                </a:solidFill>
                <a:latin typeface="Trebuchet MS"/>
                <a:ea typeface="Calibri"/>
                <a:cs typeface="Times New Roman"/>
              </a:rPr>
              <a:t>namelijk</a:t>
            </a:r>
            <a:r>
              <a:rPr lang="nl-NL" sz="2800" i="1" dirty="0">
                <a:solidFill>
                  <a:srgbClr val="00B050"/>
                </a:solidFill>
                <a:latin typeface="Trebuchet MS"/>
                <a:ea typeface="Calibri"/>
                <a:cs typeface="Times New Roman"/>
              </a:rPr>
              <a:t> meteen dat </a:t>
            </a:r>
          </a:p>
          <a:p>
            <a:pPr lvl="0" fontAlgn="t"/>
            <a:r>
              <a:rPr lang="nl-NL" sz="2800" i="1" dirty="0">
                <a:solidFill>
                  <a:srgbClr val="00B050"/>
                </a:solidFill>
                <a:latin typeface="Trebuchet MS"/>
                <a:ea typeface="Calibri"/>
                <a:cs typeface="Times New Roman"/>
              </a:rPr>
              <a:t>hij had willen doorspelen.</a:t>
            </a:r>
            <a:r>
              <a:rPr lang="nl-NL" sz="1050" dirty="0">
                <a:solidFill>
                  <a:srgbClr val="00B050"/>
                </a:solidFill>
                <a:latin typeface="Trebuchet MS" panose="020B0603020202020204" pitchFamily="34" charset="0"/>
              </a:rPr>
              <a:t>    </a:t>
            </a:r>
            <a:endParaRPr lang="nl-NL" sz="3200" i="1" dirty="0">
              <a:solidFill>
                <a:srgbClr val="00B050"/>
              </a:solidFill>
              <a:latin typeface="Trebuchet MS" panose="020B0603020202020204" pitchFamily="34" charset="0"/>
            </a:endParaRPr>
          </a:p>
        </p:txBody>
      </p:sp>
      <p:pic>
        <p:nvPicPr>
          <p:cNvPr id="7" name="Afbeelding 6">
            <a:extLst>
              <a:ext uri="{FF2B5EF4-FFF2-40B4-BE49-F238E27FC236}">
                <a16:creationId xmlns:a16="http://schemas.microsoft.com/office/drawing/2014/main" id="{C32CC266-D6D3-4D54-B419-7234DF8307A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06347" y="4355570"/>
            <a:ext cx="3186133" cy="1918092"/>
          </a:xfrm>
          <a:prstGeom prst="rect">
            <a:avLst/>
          </a:prstGeom>
        </p:spPr>
      </p:pic>
    </p:spTree>
    <p:extLst>
      <p:ext uri="{BB962C8B-B14F-4D97-AF65-F5344CB8AC3E}">
        <p14:creationId xmlns:p14="http://schemas.microsoft.com/office/powerpoint/2010/main" val="3632626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vak 8"/>
          <p:cNvSpPr txBox="1"/>
          <p:nvPr/>
        </p:nvSpPr>
        <p:spPr>
          <a:xfrm>
            <a:off x="2620" y="0"/>
            <a:ext cx="9141380" cy="6655668"/>
          </a:xfrm>
          <a:prstGeom prst="rect">
            <a:avLst/>
          </a:prstGeom>
          <a:noFill/>
        </p:spPr>
        <p:txBody>
          <a:bodyPr wrap="square" rtlCol="0">
            <a:spAutoFit/>
          </a:bodyPr>
          <a:lstStyle/>
          <a:p>
            <a:pPr fontAlgn="t"/>
            <a:r>
              <a:rPr lang="nl-NL" sz="7200" b="1" u="sng" dirty="0">
                <a:solidFill>
                  <a:prstClr val="black"/>
                </a:solidFill>
                <a:latin typeface="Trebuchet MS" panose="020B0603020202020204" pitchFamily="34" charset="0"/>
              </a:rPr>
              <a:t>ware</a:t>
            </a:r>
            <a:r>
              <a:rPr lang="nl-NL" sz="7200" dirty="0">
                <a:solidFill>
                  <a:prstClr val="black"/>
                </a:solidFill>
                <a:latin typeface="Trebuchet MS" panose="020B0603020202020204" pitchFamily="34" charset="0"/>
              </a:rPr>
              <a:t> </a:t>
            </a:r>
            <a:r>
              <a:rPr lang="nl-NL" sz="6600" dirty="0">
                <a:solidFill>
                  <a:prstClr val="black"/>
                </a:solidFill>
                <a:latin typeface="Trebuchet MS" panose="020B0603020202020204" pitchFamily="34" charset="0"/>
              </a:rPr>
              <a:t>= </a:t>
            </a:r>
            <a:r>
              <a:rPr lang="nl-NL" sz="6600" dirty="0">
                <a:latin typeface="Trebuchet MS" panose="020B0603020202020204" pitchFamily="34" charset="0"/>
              </a:rPr>
              <a:t>echte</a:t>
            </a:r>
            <a:endParaRPr lang="nl-NL" sz="4800" dirty="0">
              <a:latin typeface="Trebuchet MS" panose="020B0603020202020204" pitchFamily="34" charset="0"/>
            </a:endParaRPr>
          </a:p>
          <a:p>
            <a:pPr lvl="0" fontAlgn="t"/>
            <a:endParaRPr lang="nl-NL" sz="2800" i="1" dirty="0">
              <a:solidFill>
                <a:srgbClr val="00B050"/>
              </a:solidFill>
              <a:latin typeface="Trebuchet MS" panose="020B0603020202020204" pitchFamily="34" charset="0"/>
            </a:endParaRPr>
          </a:p>
          <a:p>
            <a:pPr lvl="0" fontAlgn="t"/>
            <a:endParaRPr lang="nl-NL" sz="2800" i="1" dirty="0">
              <a:solidFill>
                <a:srgbClr val="00B050"/>
              </a:solidFill>
              <a:latin typeface="Trebuchet MS" panose="020B0603020202020204" pitchFamily="34" charset="0"/>
            </a:endParaRPr>
          </a:p>
          <a:p>
            <a:pPr lvl="0" fontAlgn="t"/>
            <a:endParaRPr lang="nl-NL" sz="2800" i="1" dirty="0">
              <a:solidFill>
                <a:srgbClr val="00B050"/>
              </a:solidFill>
              <a:latin typeface="Trebuchet MS" panose="020B0603020202020204" pitchFamily="34" charset="0"/>
            </a:endParaRPr>
          </a:p>
          <a:p>
            <a:pPr lvl="0" fontAlgn="t"/>
            <a:endParaRPr lang="nl-NL" sz="2800" i="1" dirty="0">
              <a:solidFill>
                <a:srgbClr val="00B050"/>
              </a:solidFill>
              <a:latin typeface="Trebuchet MS" panose="020B0603020202020204" pitchFamily="34" charset="0"/>
            </a:endParaRPr>
          </a:p>
          <a:p>
            <a:pPr lvl="0" fontAlgn="t"/>
            <a:endParaRPr lang="nl-NL" sz="2800" i="1" dirty="0">
              <a:solidFill>
                <a:srgbClr val="00B050"/>
              </a:solidFill>
              <a:latin typeface="Trebuchet MS" panose="020B0603020202020204" pitchFamily="34" charset="0"/>
            </a:endParaRPr>
          </a:p>
          <a:p>
            <a:pPr lvl="0" fontAlgn="t"/>
            <a:endParaRPr lang="nl-NL" sz="2800" i="1" dirty="0">
              <a:solidFill>
                <a:srgbClr val="00B050"/>
              </a:solidFill>
              <a:latin typeface="Trebuchet MS" panose="020B0603020202020204" pitchFamily="34" charset="0"/>
            </a:endParaRPr>
          </a:p>
          <a:p>
            <a:pPr lvl="0" fontAlgn="t"/>
            <a:endParaRPr lang="nl-NL" sz="2800" i="1" dirty="0">
              <a:solidFill>
                <a:srgbClr val="00B050"/>
              </a:solidFill>
              <a:latin typeface="Trebuchet MS" panose="020B0603020202020204" pitchFamily="34" charset="0"/>
            </a:endParaRPr>
          </a:p>
          <a:p>
            <a:pPr lvl="0" fontAlgn="t"/>
            <a:endParaRPr lang="nl-NL" sz="2800" i="1" dirty="0">
              <a:solidFill>
                <a:srgbClr val="00B050"/>
              </a:solidFill>
              <a:latin typeface="Trebuchet MS" panose="020B0603020202020204" pitchFamily="34" charset="0"/>
            </a:endParaRPr>
          </a:p>
          <a:p>
            <a:pPr lvl="0" fontAlgn="t"/>
            <a:endParaRPr lang="nl-NL" sz="2800" i="1" dirty="0">
              <a:solidFill>
                <a:srgbClr val="00B050"/>
              </a:solidFill>
              <a:latin typeface="Trebuchet MS" panose="020B0603020202020204" pitchFamily="34" charset="0"/>
            </a:endParaRPr>
          </a:p>
          <a:p>
            <a:pPr lvl="0" fontAlgn="t"/>
            <a:endParaRPr lang="nl-NL" sz="2800" i="1" dirty="0">
              <a:solidFill>
                <a:srgbClr val="00B050"/>
              </a:solidFill>
              <a:latin typeface="Trebuchet MS" panose="020B0603020202020204" pitchFamily="34" charset="0"/>
            </a:endParaRPr>
          </a:p>
          <a:p>
            <a:pPr lvl="0" fontAlgn="t"/>
            <a:r>
              <a:rPr lang="nl-NL" sz="2800" i="1" dirty="0" err="1">
                <a:solidFill>
                  <a:srgbClr val="00B050"/>
                </a:solidFill>
              </a:rPr>
              <a:t>Arrold</a:t>
            </a:r>
            <a:r>
              <a:rPr lang="nl-NL" sz="2800" i="1" dirty="0">
                <a:solidFill>
                  <a:srgbClr val="00B050"/>
                </a:solidFill>
              </a:rPr>
              <a:t> is nog een </a:t>
            </a:r>
            <a:r>
              <a:rPr lang="nl-NL" sz="2800" b="1" i="1" u="sng" dirty="0">
                <a:solidFill>
                  <a:srgbClr val="00B050"/>
                </a:solidFill>
              </a:rPr>
              <a:t>ware</a:t>
            </a:r>
            <a:r>
              <a:rPr lang="nl-NL" sz="2800" i="1" dirty="0">
                <a:solidFill>
                  <a:srgbClr val="00B050"/>
                </a:solidFill>
              </a:rPr>
              <a:t> strijd met het spel Miljoenenjacht begonnen.</a:t>
            </a:r>
            <a:endParaRPr lang="nl-NL" sz="2800" i="1" dirty="0">
              <a:solidFill>
                <a:srgbClr val="00B050"/>
              </a:solidFill>
              <a:latin typeface="Trebuchet MS" panose="020B0603020202020204" pitchFamily="34" charset="0"/>
            </a:endParaRPr>
          </a:p>
          <a:p>
            <a:pPr lvl="0" fontAlgn="t"/>
            <a:r>
              <a:rPr lang="nl-NL" sz="1050" dirty="0">
                <a:solidFill>
                  <a:prstClr val="black"/>
                </a:solidFill>
                <a:latin typeface="Trebuchet MS" panose="020B0603020202020204" pitchFamily="34" charset="0"/>
              </a:rPr>
              <a:t>    </a:t>
            </a:r>
            <a:endParaRPr lang="nl-NL" sz="3200" i="1" dirty="0">
              <a:solidFill>
                <a:srgbClr val="00B050"/>
              </a:solidFill>
              <a:latin typeface="Trebuchet MS" panose="020B0603020202020204" pitchFamily="34" charset="0"/>
            </a:endParaRPr>
          </a:p>
        </p:txBody>
      </p:sp>
      <p:sp>
        <p:nvSpPr>
          <p:cNvPr id="4" name="Rechthoek 3"/>
          <p:cNvSpPr/>
          <p:nvPr/>
        </p:nvSpPr>
        <p:spPr>
          <a:xfrm>
            <a:off x="179512" y="5335954"/>
            <a:ext cx="7586148" cy="923330"/>
          </a:xfrm>
          <a:prstGeom prst="rect">
            <a:avLst/>
          </a:prstGeom>
        </p:spPr>
        <p:txBody>
          <a:bodyPr wrap="square">
            <a:spAutoFit/>
          </a:bodyPr>
          <a:lstStyle/>
          <a:p>
            <a:pPr lvl="0" fontAlgn="t"/>
            <a:br>
              <a:rPr lang="nl-NL" sz="3600" dirty="0">
                <a:solidFill>
                  <a:prstClr val="black"/>
                </a:solidFill>
                <a:latin typeface="Trebuchet MS" panose="020B0603020202020204" pitchFamily="34" charset="0"/>
              </a:rPr>
            </a:br>
            <a:endParaRPr lang="nl-NL"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9592" y="1340768"/>
            <a:ext cx="7066630" cy="3995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9405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a:buNone/>
            </a:pPr>
            <a:r>
              <a:rPr lang="nl-NL" sz="1800" u="sng" dirty="0"/>
              <a:t>Semantisatieverhaal:</a:t>
            </a:r>
            <a:br>
              <a:rPr lang="nl-NL" sz="1800" u="sng" dirty="0"/>
            </a:br>
            <a:r>
              <a:rPr lang="nl-NL" sz="1800" dirty="0"/>
              <a:t>Kennen jullie het programma Miljoenenjacht? Miljoenenjacht is een spelprogramma, waarbij kandidaten </a:t>
            </a:r>
            <a:r>
              <a:rPr lang="nl-NL" sz="1800" b="1" u="sng" dirty="0"/>
              <a:t>steenrijk</a:t>
            </a:r>
            <a:r>
              <a:rPr lang="nl-NL" sz="1800" dirty="0"/>
              <a:t> kunnen worden. Steenrijk betekent </a:t>
            </a:r>
            <a:r>
              <a:rPr lang="nl-NL" sz="1800" b="1" i="1" dirty="0"/>
              <a:t>heel erg rijk</a:t>
            </a:r>
            <a:r>
              <a:rPr lang="nl-NL" sz="1800" dirty="0"/>
              <a:t>. Ik herinner mij nog een aflevering van </a:t>
            </a:r>
            <a:r>
              <a:rPr lang="nl-NL" sz="1800" b="1" u="sng" dirty="0"/>
              <a:t>ruim</a:t>
            </a:r>
            <a:r>
              <a:rPr lang="nl-NL" sz="1800" dirty="0"/>
              <a:t> 6 jaar geleden, </a:t>
            </a:r>
            <a:r>
              <a:rPr lang="nl-NL" sz="1800" b="1" i="1" dirty="0"/>
              <a:t>iets meer dan</a:t>
            </a:r>
            <a:r>
              <a:rPr lang="nl-NL" sz="1800" dirty="0"/>
              <a:t> 6 jaar geleden. In die aflevering deed een man mee, </a:t>
            </a:r>
            <a:r>
              <a:rPr lang="nl-NL" sz="1800" dirty="0" err="1"/>
              <a:t>Arrold</a:t>
            </a:r>
            <a:r>
              <a:rPr lang="nl-NL" sz="1800" dirty="0"/>
              <a:t>, die bijna 5 miljoen euro won. Maar toen drukte hij per ongeluk op de stopknop! Als je op de stopknop drukt, stopt het spel. Hij had toen maar 125.000 euro. En geen 5 miljoen. </a:t>
            </a:r>
            <a:r>
              <a:rPr lang="nl-NL" sz="1800" dirty="0" err="1"/>
              <a:t>Arrold</a:t>
            </a:r>
            <a:r>
              <a:rPr lang="nl-NL" sz="1800" dirty="0"/>
              <a:t> </a:t>
            </a:r>
            <a:r>
              <a:rPr lang="nl-NL" sz="1800" b="1" u="sng" dirty="0"/>
              <a:t>constateerde</a:t>
            </a:r>
            <a:r>
              <a:rPr lang="nl-NL" sz="1800" dirty="0"/>
              <a:t> direct dat hij een fout had gemaakt. Constateren betekent </a:t>
            </a:r>
            <a:r>
              <a:rPr lang="nl-NL" sz="1800" b="1" i="1" dirty="0"/>
              <a:t>merken dat iets zo is, iets vaststellen</a:t>
            </a:r>
            <a:r>
              <a:rPr lang="nl-NL" sz="1800" dirty="0"/>
              <a:t>. </a:t>
            </a:r>
            <a:r>
              <a:rPr lang="nl-NL" sz="1800" dirty="0" err="1"/>
              <a:t>Arrold</a:t>
            </a:r>
            <a:r>
              <a:rPr lang="nl-NL" sz="1800" dirty="0"/>
              <a:t> zei </a:t>
            </a:r>
            <a:r>
              <a:rPr lang="nl-NL" sz="1800" b="1" u="sng" dirty="0"/>
              <a:t>namelijk</a:t>
            </a:r>
            <a:r>
              <a:rPr lang="nl-NL" sz="1800" dirty="0"/>
              <a:t> meteen dat hij eigenlijk had willen doorspelen. Namelijk is </a:t>
            </a:r>
            <a:r>
              <a:rPr lang="nl-NL" sz="1800" b="1" i="1" dirty="0"/>
              <a:t>om precies te zijn</a:t>
            </a:r>
            <a:r>
              <a:rPr lang="nl-NL" sz="1800" dirty="0"/>
              <a:t>. Hij wilde helemaal niet op die knop drukken! Kijk maar eens naar een kort stukje van dit moment </a:t>
            </a:r>
            <a:r>
              <a:rPr lang="nl-NL" sz="1800" b="1" u="sng" dirty="0"/>
              <a:t>(klik op link in dia)</a:t>
            </a:r>
            <a:r>
              <a:rPr lang="nl-NL" sz="1800" dirty="0"/>
              <a:t>. Wat zal hij er vaak over hebben gedroomd dat die druk op de knop </a:t>
            </a:r>
            <a:r>
              <a:rPr lang="nl-NL" sz="1800" b="1" u="sng" dirty="0"/>
              <a:t>onuitgevoerd</a:t>
            </a:r>
            <a:r>
              <a:rPr lang="nl-NL" sz="1800" dirty="0"/>
              <a:t> was gebleven. Onuitgevoerd betekent </a:t>
            </a:r>
            <a:r>
              <a:rPr lang="nl-NL" sz="1800" b="1" i="1" dirty="0"/>
              <a:t>niet gedaan</a:t>
            </a:r>
            <a:r>
              <a:rPr lang="nl-NL" sz="1800" dirty="0"/>
              <a:t>. Van Linda de Mol (de presentatrice) mocht hij </a:t>
            </a:r>
            <a:r>
              <a:rPr lang="nl-NL" sz="1800" b="1" u="sng" dirty="0"/>
              <a:t>alsnog</a:t>
            </a:r>
            <a:r>
              <a:rPr lang="nl-NL" sz="1800" dirty="0"/>
              <a:t> verder spelen. Alsnog betekent </a:t>
            </a:r>
            <a:r>
              <a:rPr lang="nl-NL" sz="1800" b="1" i="1" dirty="0"/>
              <a:t>toch nog</a:t>
            </a:r>
            <a:r>
              <a:rPr lang="nl-NL" sz="1800" dirty="0"/>
              <a:t>. Maar de notaris moest eerst worden </a:t>
            </a:r>
            <a:r>
              <a:rPr lang="nl-NL" sz="1800" b="1" u="sng" dirty="0"/>
              <a:t>opgespoord</a:t>
            </a:r>
            <a:r>
              <a:rPr lang="nl-NL" sz="1800" dirty="0"/>
              <a:t>. Opsporen betekent </a:t>
            </a:r>
            <a:r>
              <a:rPr lang="nl-NL" sz="1800" b="1" i="1" dirty="0"/>
              <a:t>iets of iemand proberen te vinden</a:t>
            </a:r>
            <a:r>
              <a:rPr lang="nl-NL" sz="1800" dirty="0"/>
              <a:t>. De notaris was de enige die kon bepalen of ze verder mochten spelen. De notaris zei dat het spel meteen moest worden gestopt. Helaas. </a:t>
            </a:r>
            <a:r>
              <a:rPr lang="nl-NL" sz="1800" dirty="0" err="1"/>
              <a:t>Arrold</a:t>
            </a:r>
            <a:r>
              <a:rPr lang="nl-NL" sz="1800" dirty="0"/>
              <a:t> had 5 miljoen euro kúnnen winnen maar won slechts 125.000 euro. Omdat hij op de stopknop had gedrukt.  </a:t>
            </a:r>
            <a:r>
              <a:rPr lang="nl-NL" sz="1800" dirty="0" err="1"/>
              <a:t>Arrold</a:t>
            </a:r>
            <a:r>
              <a:rPr lang="nl-NL" sz="1800" dirty="0"/>
              <a:t> is nog een </a:t>
            </a:r>
            <a:r>
              <a:rPr lang="nl-NL" sz="1800" b="1" u="sng" dirty="0"/>
              <a:t>ware</a:t>
            </a:r>
            <a:r>
              <a:rPr lang="nl-NL" sz="1800" dirty="0"/>
              <a:t> strijd met het spel Miljoenenjacht begonnen. Hij heeft een </a:t>
            </a:r>
            <a:r>
              <a:rPr lang="nl-NL" sz="1800" b="1" i="1" dirty="0"/>
              <a:t>echte</a:t>
            </a:r>
            <a:r>
              <a:rPr lang="nl-NL" sz="1800" dirty="0"/>
              <a:t> strijd gevoerd. Om te proberen toch die 5 miljoen te krijgen. Maar helaas. Dat lukte niet. Toch zal hij vast heel veel plezier hebben gehad van de 125.000 euro die hij heeft gewonnen. Zijn jullie ook benieuwd wat hij met dat geld heeft gedaan? Zou hij er veel </a:t>
            </a:r>
            <a:r>
              <a:rPr lang="nl-NL" sz="1800" b="1" u="sng" dirty="0"/>
              <a:t>prullaria</a:t>
            </a:r>
            <a:r>
              <a:rPr lang="nl-NL" sz="1800" dirty="0"/>
              <a:t> van hebben gekocht? De prullaria zijn </a:t>
            </a:r>
            <a:r>
              <a:rPr lang="nl-NL" sz="1800" b="1" i="1" dirty="0"/>
              <a:t>spulletjes die weinig waard zijn</a:t>
            </a:r>
            <a:r>
              <a:rPr lang="nl-NL" sz="1800" dirty="0"/>
              <a:t>. Ik heb op internet gelezen wat hij gedaan heeft. Zal ik </a:t>
            </a:r>
            <a:r>
              <a:rPr lang="nl-NL" sz="1800" b="1" u="sng" dirty="0"/>
              <a:t>een hint</a:t>
            </a:r>
            <a:r>
              <a:rPr lang="nl-NL" sz="1800" dirty="0"/>
              <a:t> geven? Een hint is </a:t>
            </a:r>
            <a:r>
              <a:rPr lang="nl-NL" sz="1800" b="1" i="1" dirty="0"/>
              <a:t>de tip, iets dat je helpt om een puzzel op te lossen</a:t>
            </a:r>
            <a:r>
              <a:rPr lang="nl-NL" sz="1800" dirty="0"/>
              <a:t>. Ik kan het uitbeelden? (ga achterover hangen, alsof je op het strand ligt). Of ik kan het omschrijven: ‘Soms ga je ervoor met het vliegtuig’. Of ik kan de eerste letter vertellen? Het begint met de letter V. Dit waren drie hints. Weten jullie het al?</a:t>
            </a:r>
            <a:endParaRPr lang="nl-NL" sz="1800" b="1" i="1" dirty="0"/>
          </a:p>
        </p:txBody>
      </p:sp>
    </p:spTree>
    <p:extLst>
      <p:ext uri="{BB962C8B-B14F-4D97-AF65-F5344CB8AC3E}">
        <p14:creationId xmlns:p14="http://schemas.microsoft.com/office/powerpoint/2010/main" val="3131484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steenrijk</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 name="Afbeelding 7">
            <a:extLst>
              <a:ext uri="{FF2B5EF4-FFF2-40B4-BE49-F238E27FC236}">
                <a16:creationId xmlns:a16="http://schemas.microsoft.com/office/drawing/2014/main" id="{DEFBB85A-0E9E-44A5-B68E-377086BA43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67880" y="1483110"/>
            <a:ext cx="5196408" cy="5196408"/>
          </a:xfrm>
          <a:prstGeom prst="rect">
            <a:avLst/>
          </a:prstGeom>
        </p:spPr>
      </p:pic>
    </p:spTree>
    <p:extLst>
      <p:ext uri="{BB962C8B-B14F-4D97-AF65-F5344CB8AC3E}">
        <p14:creationId xmlns:p14="http://schemas.microsoft.com/office/powerpoint/2010/main" val="3919087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0"/>
            <a:ext cx="9276048" cy="1323439"/>
          </a:xfrm>
          <a:prstGeom prst="rect">
            <a:avLst/>
          </a:prstGeom>
          <a:noFill/>
        </p:spPr>
        <p:txBody>
          <a:bodyPr wrap="square" rtlCol="0">
            <a:spAutoFit/>
          </a:bodyPr>
          <a:lstStyle/>
          <a:p>
            <a:r>
              <a:rPr lang="nl-NL" sz="8000" b="1" u="sng" dirty="0"/>
              <a:t>ruim</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a:extLst>
              <a:ext uri="{FF2B5EF4-FFF2-40B4-BE49-F238E27FC236}">
                <a16:creationId xmlns:a16="http://schemas.microsoft.com/office/drawing/2014/main" id="{BA95AF46-17AA-4BAB-873C-E45CC324DA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3717031"/>
            <a:ext cx="4032448" cy="2693675"/>
          </a:xfrm>
          <a:prstGeom prst="rect">
            <a:avLst/>
          </a:prstGeom>
        </p:spPr>
      </p:pic>
      <p:sp>
        <p:nvSpPr>
          <p:cNvPr id="10" name="Gedachtewolkje: wolk 9">
            <a:extLst>
              <a:ext uri="{FF2B5EF4-FFF2-40B4-BE49-F238E27FC236}">
                <a16:creationId xmlns:a16="http://schemas.microsoft.com/office/drawing/2014/main" id="{ABD294B0-E3E1-4CA1-A7C5-10F7FD889C04}"/>
              </a:ext>
            </a:extLst>
          </p:cNvPr>
          <p:cNvSpPr/>
          <p:nvPr/>
        </p:nvSpPr>
        <p:spPr>
          <a:xfrm>
            <a:off x="3491880" y="1124744"/>
            <a:ext cx="4968552" cy="2304256"/>
          </a:xfrm>
          <a:prstGeom prst="cloudCallout">
            <a:avLst>
              <a:gd name="adj1" fmla="val -41611"/>
              <a:gd name="adj2" fmla="val 7305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ekstvak 10">
            <a:extLst>
              <a:ext uri="{FF2B5EF4-FFF2-40B4-BE49-F238E27FC236}">
                <a16:creationId xmlns:a16="http://schemas.microsoft.com/office/drawing/2014/main" id="{D40B1942-08EC-4A2A-9F62-E8A0A1369886}"/>
              </a:ext>
            </a:extLst>
          </p:cNvPr>
          <p:cNvSpPr txBox="1"/>
          <p:nvPr/>
        </p:nvSpPr>
        <p:spPr>
          <a:xfrm>
            <a:off x="3995936" y="1844824"/>
            <a:ext cx="3960440" cy="584775"/>
          </a:xfrm>
          <a:prstGeom prst="rect">
            <a:avLst/>
          </a:prstGeom>
          <a:noFill/>
        </p:spPr>
        <p:txBody>
          <a:bodyPr wrap="square" rtlCol="0">
            <a:spAutoFit/>
          </a:bodyPr>
          <a:lstStyle/>
          <a:p>
            <a:pPr algn="ctr"/>
            <a:r>
              <a:rPr lang="nl-NL" sz="3200" dirty="0">
                <a:solidFill>
                  <a:schemeClr val="accent1"/>
                </a:solidFill>
              </a:rPr>
              <a:t>Ruim 6 jaar geleden</a:t>
            </a:r>
          </a:p>
        </p:txBody>
      </p:sp>
    </p:spTree>
    <p:extLst>
      <p:ext uri="{BB962C8B-B14F-4D97-AF65-F5344CB8AC3E}">
        <p14:creationId xmlns:p14="http://schemas.microsoft.com/office/powerpoint/2010/main" val="2526402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constateren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9" name="Afbeelding 8">
            <a:extLst>
              <a:ext uri="{FF2B5EF4-FFF2-40B4-BE49-F238E27FC236}">
                <a16:creationId xmlns:a16="http://schemas.microsoft.com/office/drawing/2014/main" id="{6ABF791F-B411-4941-9459-9DBE40BD1D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0072" y="1379667"/>
            <a:ext cx="3169033" cy="2376775"/>
          </a:xfrm>
          <a:prstGeom prst="rect">
            <a:avLst/>
          </a:prstGeom>
        </p:spPr>
      </p:pic>
      <p:pic>
        <p:nvPicPr>
          <p:cNvPr id="4098" name="Picture 2" descr="C:\Users\Kosterm\Downloads\shutterstock_380096377.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187624" y="1988840"/>
            <a:ext cx="3602801" cy="4744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659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namelijk</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9" name="Afbeelding 8">
            <a:extLst>
              <a:ext uri="{FF2B5EF4-FFF2-40B4-BE49-F238E27FC236}">
                <a16:creationId xmlns:a16="http://schemas.microsoft.com/office/drawing/2014/main" id="{2AD08937-3DC5-480D-8159-F7420DA656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1854" y="3861048"/>
            <a:ext cx="5903592" cy="2600539"/>
          </a:xfrm>
          <a:prstGeom prst="rect">
            <a:avLst/>
          </a:prstGeom>
        </p:spPr>
      </p:pic>
      <p:sp>
        <p:nvSpPr>
          <p:cNvPr id="3" name="Tekstballon: rechthoek 2">
            <a:extLst>
              <a:ext uri="{FF2B5EF4-FFF2-40B4-BE49-F238E27FC236}">
                <a16:creationId xmlns:a16="http://schemas.microsoft.com/office/drawing/2014/main" id="{2E9AA1EB-73E4-494F-ACB3-DB496E76A861}"/>
              </a:ext>
            </a:extLst>
          </p:cNvPr>
          <p:cNvSpPr/>
          <p:nvPr/>
        </p:nvSpPr>
        <p:spPr>
          <a:xfrm>
            <a:off x="3779912" y="2002194"/>
            <a:ext cx="4032448" cy="1323439"/>
          </a:xfrm>
          <a:prstGeom prst="wedgeRectCallout">
            <a:avLst>
              <a:gd name="adj1" fmla="val -48945"/>
              <a:gd name="adj2" fmla="val 1329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ekstvak 3">
            <a:extLst>
              <a:ext uri="{FF2B5EF4-FFF2-40B4-BE49-F238E27FC236}">
                <a16:creationId xmlns:a16="http://schemas.microsoft.com/office/drawing/2014/main" id="{FE164695-9A7D-4698-A8E9-42D0AFFEEC12}"/>
              </a:ext>
            </a:extLst>
          </p:cNvPr>
          <p:cNvSpPr txBox="1"/>
          <p:nvPr/>
        </p:nvSpPr>
        <p:spPr>
          <a:xfrm>
            <a:off x="4211960" y="2420888"/>
            <a:ext cx="3096344" cy="369332"/>
          </a:xfrm>
          <a:prstGeom prst="rect">
            <a:avLst/>
          </a:prstGeom>
          <a:noFill/>
        </p:spPr>
        <p:txBody>
          <a:bodyPr wrap="square" rtlCol="0">
            <a:spAutoFit/>
          </a:bodyPr>
          <a:lstStyle/>
          <a:p>
            <a:r>
              <a:rPr lang="nl-NL" dirty="0"/>
              <a:t>Ik had nog willen doorspelen.</a:t>
            </a:r>
          </a:p>
        </p:txBody>
      </p:sp>
    </p:spTree>
    <p:extLst>
      <p:ext uri="{BB962C8B-B14F-4D97-AF65-F5344CB8AC3E}">
        <p14:creationId xmlns:p14="http://schemas.microsoft.com/office/powerpoint/2010/main" val="3801380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6D0FAFCB-C3B7-46FA-8B73-3ECC47D95D2D}"/>
              </a:ext>
            </a:extLst>
          </p:cNvPr>
          <p:cNvSpPr txBox="1"/>
          <p:nvPr/>
        </p:nvSpPr>
        <p:spPr>
          <a:xfrm>
            <a:off x="1367644" y="2127196"/>
            <a:ext cx="7128792" cy="461665"/>
          </a:xfrm>
          <a:prstGeom prst="rect">
            <a:avLst/>
          </a:prstGeom>
          <a:noFill/>
        </p:spPr>
        <p:txBody>
          <a:bodyPr wrap="square" rtlCol="0">
            <a:spAutoFit/>
          </a:bodyPr>
          <a:lstStyle/>
          <a:p>
            <a:r>
              <a:rPr lang="nl-NL" sz="2400" dirty="0">
                <a:hlinkClick r:id="rId2"/>
              </a:rPr>
              <a:t>https://www.youtube.com/watch?v=junhRxgYHA4</a:t>
            </a:r>
            <a:endParaRPr lang="nl-NL" sz="2400" dirty="0"/>
          </a:p>
        </p:txBody>
      </p:sp>
      <p:sp>
        <p:nvSpPr>
          <p:cNvPr id="3" name="Tekstvak 2">
            <a:extLst>
              <a:ext uri="{FF2B5EF4-FFF2-40B4-BE49-F238E27FC236}">
                <a16:creationId xmlns:a16="http://schemas.microsoft.com/office/drawing/2014/main" id="{16FFD39B-D34A-48F2-93A4-269C5972313E}"/>
              </a:ext>
            </a:extLst>
          </p:cNvPr>
          <p:cNvSpPr txBox="1"/>
          <p:nvPr/>
        </p:nvSpPr>
        <p:spPr>
          <a:xfrm>
            <a:off x="2195736" y="2704151"/>
            <a:ext cx="5184576" cy="369332"/>
          </a:xfrm>
          <a:prstGeom prst="rect">
            <a:avLst/>
          </a:prstGeom>
          <a:noFill/>
        </p:spPr>
        <p:txBody>
          <a:bodyPr wrap="square" rtlCol="0">
            <a:spAutoFit/>
          </a:bodyPr>
          <a:lstStyle/>
          <a:p>
            <a:r>
              <a:rPr lang="nl-NL" dirty="0"/>
              <a:t>NB: Eerste 30 seconden van dit filmpje laten zien.</a:t>
            </a:r>
          </a:p>
        </p:txBody>
      </p:sp>
    </p:spTree>
    <p:extLst>
      <p:ext uri="{BB962C8B-B14F-4D97-AF65-F5344CB8AC3E}">
        <p14:creationId xmlns:p14="http://schemas.microsoft.com/office/powerpoint/2010/main" val="1138892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onuitgevoerd</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 name="Afbeelding 7">
            <a:extLst>
              <a:ext uri="{FF2B5EF4-FFF2-40B4-BE49-F238E27FC236}">
                <a16:creationId xmlns:a16="http://schemas.microsoft.com/office/drawing/2014/main" id="{4BF158E3-5DC0-453C-A516-00A24962F8B9}"/>
              </a:ext>
            </a:extLst>
          </p:cNvPr>
          <p:cNvPicPr>
            <a:picLocks noChangeAspect="1"/>
          </p:cNvPicPr>
          <p:nvPr/>
        </p:nvPicPr>
        <p:blipFill>
          <a:blip r:embed="rId3"/>
          <a:stretch>
            <a:fillRect/>
          </a:stretch>
        </p:blipFill>
        <p:spPr>
          <a:xfrm>
            <a:off x="1259632" y="1628800"/>
            <a:ext cx="6338066" cy="4753550"/>
          </a:xfrm>
          <a:prstGeom prst="rect">
            <a:avLst/>
          </a:prstGeom>
        </p:spPr>
      </p:pic>
      <p:sp>
        <p:nvSpPr>
          <p:cNvPr id="3" name="Vermenigvuldigingsteken 2">
            <a:extLst>
              <a:ext uri="{FF2B5EF4-FFF2-40B4-BE49-F238E27FC236}">
                <a16:creationId xmlns:a16="http://schemas.microsoft.com/office/drawing/2014/main" id="{C7FF9C5D-0C4A-43B7-A3E4-EE564A88927E}"/>
              </a:ext>
            </a:extLst>
          </p:cNvPr>
          <p:cNvSpPr/>
          <p:nvPr/>
        </p:nvSpPr>
        <p:spPr>
          <a:xfrm>
            <a:off x="97555" y="664839"/>
            <a:ext cx="5832648" cy="7192315"/>
          </a:xfrm>
          <a:prstGeom prst="mathMultiply">
            <a:avLst>
              <a:gd name="adj1" fmla="val 548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95581374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22819</TotalTime>
  <Words>389</Words>
  <Application>Microsoft Office PowerPoint</Application>
  <PresentationFormat>Diavoorstelling (4:3)</PresentationFormat>
  <Paragraphs>241</Paragraphs>
  <Slides>24</Slides>
  <Notes>11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24</vt:i4>
      </vt:variant>
    </vt:vector>
  </HeadingPairs>
  <TitlesOfParts>
    <vt:vector size="32" baseType="lpstr">
      <vt:lpstr>Aharoni</vt:lpstr>
      <vt:lpstr>Arial</vt:lpstr>
      <vt:lpstr>Arial Narrow</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Routledge, Mandy</cp:lastModifiedBy>
  <cp:revision>4209</cp:revision>
  <cp:lastPrinted>2020-06-12T13:50:23Z</cp:lastPrinted>
  <dcterms:created xsi:type="dcterms:W3CDTF">2014-06-10T08:03:16Z</dcterms:created>
  <dcterms:modified xsi:type="dcterms:W3CDTF">2020-06-16T09:43:19Z</dcterms:modified>
</cp:coreProperties>
</file>