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000" r:id="rId2"/>
    <p:sldId id="931" r:id="rId3"/>
    <p:sldId id="548" r:id="rId4"/>
    <p:sldId id="1026" r:id="rId5"/>
    <p:sldId id="991" r:id="rId6"/>
    <p:sldId id="1027" r:id="rId7"/>
    <p:sldId id="986" r:id="rId8"/>
    <p:sldId id="987" r:id="rId9"/>
    <p:sldId id="874" r:id="rId10"/>
    <p:sldId id="984" r:id="rId11"/>
    <p:sldId id="988" r:id="rId12"/>
    <p:sldId id="985" r:id="rId13"/>
    <p:sldId id="1012" r:id="rId14"/>
    <p:sldId id="934" r:id="rId15"/>
    <p:sldId id="876" r:id="rId16"/>
    <p:sldId id="1110" r:id="rId17"/>
    <p:sldId id="1111" r:id="rId18"/>
    <p:sldId id="1112" r:id="rId19"/>
    <p:sldId id="1113" r:id="rId20"/>
    <p:sldId id="1114" r:id="rId21"/>
    <p:sldId id="1023"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00"/>
            <p14:sldId id="931"/>
            <p14:sldId id="548"/>
            <p14:sldId id="1026"/>
            <p14:sldId id="991"/>
            <p14:sldId id="1027"/>
            <p14:sldId id="986"/>
            <p14:sldId id="987"/>
            <p14:sldId id="874"/>
            <p14:sldId id="984"/>
            <p14:sldId id="988"/>
            <p14:sldId id="985"/>
            <p14:sldId id="1012"/>
            <p14:sldId id="934"/>
            <p14:sldId id="876"/>
            <p14:sldId id="1110"/>
            <p14:sldId id="1111"/>
            <p14:sldId id="1112"/>
            <p14:sldId id="1113"/>
            <p14:sldId id="1114"/>
            <p14:sldId id="102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CCCCFF"/>
    <a:srgbClr val="CCFFCC"/>
    <a:srgbClr val="FDEADA"/>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0053" autoAdjust="0"/>
  </p:normalViewPr>
  <p:slideViewPr>
    <p:cSldViewPr>
      <p:cViewPr varScale="1">
        <p:scale>
          <a:sx n="66" d="100"/>
          <a:sy n="66" d="100"/>
        </p:scale>
        <p:origin x="-1272"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26-5-2020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26-5-2020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1843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9389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19428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307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9044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00283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7862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2054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19428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26-5-2020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92496" y="17329"/>
            <a:ext cx="9276048" cy="1323439"/>
          </a:xfrm>
          <a:prstGeom prst="rect">
            <a:avLst/>
          </a:prstGeom>
          <a:noFill/>
        </p:spPr>
        <p:txBody>
          <a:bodyPr wrap="square" rtlCol="0">
            <a:spAutoFit/>
          </a:bodyPr>
          <a:lstStyle/>
          <a:p>
            <a:r>
              <a:rPr lang="nl-NL" sz="8000" b="1" u="sng" dirty="0"/>
              <a:t>bevestigen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4" name="AutoShape 4" descr="https://mail.google.com/mail/u/1?ui=2&amp;ik=d30034df2e&amp;attid=0.1.1&amp;permmsgid=msg-f:1663895598003975206&amp;th=1717583b0e5cf426&amp;view=fimg&amp;sz=s0-l75-ft&amp;attbid=ANGjdJ-8qcEQWzGzCwW_-T7k0qjjKu0vCDve9rFqesRoiYSIqMz6EjvLOkyjDCThL-noMzZ6KY4rh5TJb6BmB-G0tPZ8JtU6TpQwu_60DEAndlo5dga4ytHEE2aKJMo&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2" descr="C:\Users\Kosterm\Downloads\shutterstock_673078444.jpg">
            <a:extLst>
              <a:ext uri="{FF2B5EF4-FFF2-40B4-BE49-F238E27FC236}">
                <a16:creationId xmlns:a16="http://schemas.microsoft.com/office/drawing/2014/main" xmlns="" id="{57D22EA2-805A-441E-BB18-40F6F3CBB8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487" y="1376124"/>
            <a:ext cx="7720409" cy="51572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osterm\Downloads\shutterstock_1016940760.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0724" y1="70166" x2="20724" y2="70166"/>
                        <a14:foregroundMark x1="80757" y1="32228" x2="80757" y2="32228"/>
                        <a14:foregroundMark x1="87007" y1="22284" x2="87007" y2="22284"/>
                      </a14:backgroundRemoval>
                    </a14:imgEffect>
                  </a14:imgLayer>
                </a14:imgProps>
              </a:ext>
              <a:ext uri="{28A0092B-C50C-407E-A947-70E740481C1C}">
                <a14:useLocalDpi xmlns:a14="http://schemas.microsoft.com/office/drawing/2010/main"/>
              </a:ext>
            </a:extLst>
          </a:blip>
          <a:srcRect/>
          <a:stretch/>
        </p:blipFill>
        <p:spPr bwMode="auto">
          <a:xfrm rot="1347117">
            <a:off x="4763170" y="585369"/>
            <a:ext cx="2525486" cy="225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8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schallen</a:t>
            </a:r>
            <a:endParaRPr lang="nl-NL" sz="8800" b="1" u="sng" dirty="0"/>
          </a:p>
        </p:txBody>
      </p:sp>
      <p:pic>
        <p:nvPicPr>
          <p:cNvPr id="4" name="Afbeelding 3">
            <a:extLst>
              <a:ext uri="{FF2B5EF4-FFF2-40B4-BE49-F238E27FC236}">
                <a16:creationId xmlns:a16="http://schemas.microsoft.com/office/drawing/2014/main" xmlns="" id="{4D8CC237-AB47-48F1-86F7-20B2A0E880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1196752"/>
            <a:ext cx="2311425" cy="2311425"/>
          </a:xfrm>
          <a:prstGeom prst="rect">
            <a:avLst/>
          </a:prstGeom>
        </p:spPr>
      </p:pic>
      <p:pic>
        <p:nvPicPr>
          <p:cNvPr id="10" name="Afbeelding 9">
            <a:extLst>
              <a:ext uri="{FF2B5EF4-FFF2-40B4-BE49-F238E27FC236}">
                <a16:creationId xmlns:a16="http://schemas.microsoft.com/office/drawing/2014/main" xmlns="" id="{2207FF46-0474-4D0E-B08A-2D85FA5504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60" y="4238990"/>
            <a:ext cx="7791202" cy="1854306"/>
          </a:xfrm>
          <a:prstGeom prst="rect">
            <a:avLst/>
          </a:prstGeom>
        </p:spPr>
      </p:pic>
    </p:spTree>
    <p:extLst>
      <p:ext uri="{BB962C8B-B14F-4D97-AF65-F5344CB8AC3E}">
        <p14:creationId xmlns:p14="http://schemas.microsoft.com/office/powerpoint/2010/main" val="15289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75591" y="25814"/>
            <a:ext cx="9608977" cy="1323439"/>
          </a:xfrm>
          <a:prstGeom prst="rect">
            <a:avLst/>
          </a:prstGeom>
          <a:noFill/>
        </p:spPr>
        <p:txBody>
          <a:bodyPr wrap="square" rtlCol="0">
            <a:spAutoFit/>
          </a:bodyPr>
          <a:lstStyle/>
          <a:p>
            <a:r>
              <a:rPr lang="nl-NL" sz="8000" b="1" u="sng" dirty="0"/>
              <a:t>versoepelen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descr="C:\Users\dasg\Downloads\shutterstock_170151373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712" y="1988840"/>
            <a:ext cx="6309164" cy="4037865"/>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rot="20853199">
            <a:off x="611560" y="987584"/>
            <a:ext cx="4842683" cy="4306767"/>
          </a:xfrm>
          <a:prstGeom prst="mathMultiply">
            <a:avLst>
              <a:gd name="adj1" fmla="val 45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2161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iets afleggen</a:t>
            </a:r>
            <a:endParaRPr lang="nl-NL" sz="8800" b="1" u="sng" dirty="0"/>
          </a:p>
        </p:txBody>
      </p:sp>
      <p:sp>
        <p:nvSpPr>
          <p:cNvPr id="4" name="AutoShape 4" descr="https://mail.google.com/mail/u/1?ui=2&amp;ik=d30034df2e&amp;attid=0.1.1&amp;permmsgid=msg-f:1663895598003975206&amp;th=1717583b0e5cf426&amp;view=fimg&amp;sz=s0-l75-ft&amp;attbid=ANGjdJ-8qcEQWzGzCwW_-T7k0qjjKu0vCDve9rFqesRoiYSIqMz6EjvLOkyjDCThL-noMzZ6KY4rh5TJb6BmB-G0tPZ8JtU6TpQwu_60DEAndlo5dga4ytHEE2aKJMo&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descr="C:\Users\dasg\Downloads\shutterstock_7855687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14282" y="2348880"/>
            <a:ext cx="2501153" cy="32572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sg\Downloads\shutterstock_763806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932040" y="1700808"/>
            <a:ext cx="3134491" cy="469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3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onbemand</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bemand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427236"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Trebuchet MS"/>
                <a:ea typeface="Calibri"/>
                <a:cs typeface="Times New Roman"/>
              </a:rPr>
              <a:t>= zonder piloot of bestuurder erin</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r>
              <a:rPr lang="nl-NL" sz="2400" i="1" dirty="0">
                <a:solidFill>
                  <a:srgbClr val="387038"/>
                </a:solidFill>
                <a:latin typeface="Trebuchet MS"/>
                <a:ea typeface="Calibri"/>
                <a:cs typeface="Times New Roman"/>
              </a:rPr>
              <a:t>De auto was </a:t>
            </a:r>
            <a:r>
              <a:rPr lang="nl-NL" sz="2400" i="1" u="sng" dirty="0">
                <a:solidFill>
                  <a:srgbClr val="387038"/>
                </a:solidFill>
                <a:latin typeface="Trebuchet MS"/>
                <a:ea typeface="Calibri"/>
                <a:cs typeface="Times New Roman"/>
              </a:rPr>
              <a:t>onbemand</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700808"/>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met bemanning</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De auto werd </a:t>
            </a:r>
            <a:r>
              <a:rPr lang="nl-NL" sz="2400" i="1" u="sng" dirty="0">
                <a:solidFill>
                  <a:srgbClr val="387038"/>
                </a:solidFill>
                <a:latin typeface="Trebuchet MS"/>
                <a:ea typeface="Calibri"/>
                <a:cs typeface="Times New Roman"/>
              </a:rPr>
              <a:t>bemand</a:t>
            </a:r>
            <a:r>
              <a:rPr lang="nl-NL" sz="2400" i="1" dirty="0">
                <a:solidFill>
                  <a:srgbClr val="387038"/>
                </a:solidFill>
                <a:latin typeface="Trebuchet MS"/>
                <a:ea typeface="Calibri"/>
                <a:cs typeface="Times New Roman"/>
              </a:rPr>
              <a:t> door een vrouwelijke chauffeuse.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673078444.jpg">
            <a:extLst>
              <a:ext uri="{FF2B5EF4-FFF2-40B4-BE49-F238E27FC236}">
                <a16:creationId xmlns:a16="http://schemas.microsoft.com/office/drawing/2014/main" xmlns="" id="{D8D8E267-6E35-476B-B2A1-11178876F0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244" y="2581183"/>
            <a:ext cx="3640708" cy="2431993"/>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xmlns="" id="{8D0ED90A-7C3E-4C5F-86B2-227EBC3B53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581182"/>
            <a:ext cx="3384376" cy="2260763"/>
          </a:xfrm>
          <a:prstGeom prst="rect">
            <a:avLst/>
          </a:prstGeom>
        </p:spPr>
      </p:pic>
    </p:spTree>
    <p:extLst>
      <p:ext uri="{BB962C8B-B14F-4D97-AF65-F5344CB8AC3E}">
        <p14:creationId xmlns:p14="http://schemas.microsoft.com/office/powerpoint/2010/main" val="209347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86354" y="2934280"/>
            <a:ext cx="4441830"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614881" y="2708920"/>
            <a:ext cx="4912401"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Trebuchet MS"/>
                <a:ea typeface="Calibri"/>
                <a:cs typeface="Times New Roman"/>
              </a:rPr>
              <a:t>vervoeren</a:t>
            </a:r>
            <a:endParaRPr lang="nl-NL" sz="1200" dirty="0">
              <a:effectLst/>
              <a:ea typeface="Calibri"/>
              <a:cs typeface="Times New Roman"/>
            </a:endParaRPr>
          </a:p>
        </p:txBody>
      </p:sp>
      <p:cxnSp>
        <p:nvCxnSpPr>
          <p:cNvPr id="8" name="Rechte verbindingslijn 7"/>
          <p:cNvCxnSpPr/>
          <p:nvPr/>
        </p:nvCxnSpPr>
        <p:spPr>
          <a:xfrm flipH="1">
            <a:off x="1812456" y="3758193"/>
            <a:ext cx="1125362"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427985" y="1186740"/>
            <a:ext cx="2376263" cy="1747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180217" y="3758193"/>
            <a:ext cx="1029090" cy="1420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316590" y="4581128"/>
            <a:ext cx="27574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283968" y="4581128"/>
            <a:ext cx="29108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a:t>
            </a:r>
            <a:r>
              <a:rPr lang="nl-NL" sz="3600" dirty="0">
                <a:latin typeface="Trebuchet MS"/>
                <a:ea typeface="Calibri"/>
                <a:cs typeface="Times New Roman"/>
              </a:rPr>
              <a:t>goederen</a:t>
            </a:r>
            <a:endParaRPr lang="nl-NL" sz="1050" dirty="0">
              <a:effectLst/>
              <a:ea typeface="Calibri"/>
              <a:cs typeface="Times New Roman"/>
            </a:endParaRPr>
          </a:p>
        </p:txBody>
      </p:sp>
      <p:sp>
        <p:nvSpPr>
          <p:cNvPr id="13" name="Text Box 14"/>
          <p:cNvSpPr txBox="1"/>
          <p:nvPr/>
        </p:nvSpPr>
        <p:spPr>
          <a:xfrm>
            <a:off x="6073832" y="548680"/>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6025123" y="517833"/>
            <a:ext cx="29393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bevoorraden</a:t>
            </a:r>
            <a:endParaRPr lang="nl-NL" sz="1050" dirty="0">
              <a:effectLst/>
              <a:ea typeface="Calibri"/>
              <a:cs typeface="Times New Roman"/>
            </a:endParaRPr>
          </a:p>
        </p:txBody>
      </p:sp>
      <p:sp>
        <p:nvSpPr>
          <p:cNvPr id="15" name="Text Box 14"/>
          <p:cNvSpPr txBox="1"/>
          <p:nvPr/>
        </p:nvSpPr>
        <p:spPr>
          <a:xfrm>
            <a:off x="341355" y="4077072"/>
            <a:ext cx="34385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94123" y="4046225"/>
            <a:ext cx="41094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verstekeling</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332736" y="5229200"/>
            <a:ext cx="2207864" cy="638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p:cNvSpPr txBox="1">
            <a:spLocks noChangeArrowheads="1"/>
          </p:cNvSpPr>
          <p:nvPr/>
        </p:nvSpPr>
        <p:spPr bwMode="auto">
          <a:xfrm>
            <a:off x="4316590" y="5229200"/>
            <a:ext cx="2224009" cy="6069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de spullen</a:t>
            </a:r>
            <a:endParaRPr lang="nl-NL" sz="1100" dirty="0">
              <a:effectLst/>
              <a:latin typeface="Calibri"/>
              <a:ea typeface="Calibri"/>
              <a:cs typeface="Times New Roman"/>
            </a:endParaRPr>
          </a:p>
        </p:txBody>
      </p:sp>
      <p:sp>
        <p:nvSpPr>
          <p:cNvPr id="24" name="Text Box 14"/>
          <p:cNvSpPr txBox="1"/>
          <p:nvPr/>
        </p:nvSpPr>
        <p:spPr>
          <a:xfrm>
            <a:off x="6228184" y="1174556"/>
            <a:ext cx="2592287" cy="12463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3" name="Tekstvak 2"/>
          <p:cNvSpPr txBox="1">
            <a:spLocks noChangeArrowheads="1"/>
          </p:cNvSpPr>
          <p:nvPr/>
        </p:nvSpPr>
        <p:spPr bwMode="auto">
          <a:xfrm>
            <a:off x="6228184" y="1186740"/>
            <a:ext cx="2592288" cy="9461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latin typeface="Trebuchet MS"/>
                <a:ea typeface="Calibri"/>
                <a:cs typeface="Times New Roman"/>
              </a:rPr>
              <a:t>spullen of eten ergens naartoe brengen</a:t>
            </a:r>
            <a:endParaRPr lang="nl-NL" sz="1050" dirty="0">
              <a:effectLst/>
              <a:latin typeface="Calibri"/>
              <a:ea typeface="Calibri"/>
              <a:cs typeface="Times New Roman"/>
            </a:endParaRPr>
          </a:p>
        </p:txBody>
      </p:sp>
      <p:cxnSp>
        <p:nvCxnSpPr>
          <p:cNvPr id="25" name="Rechte verbindingslijn 24"/>
          <p:cNvCxnSpPr/>
          <p:nvPr/>
        </p:nvCxnSpPr>
        <p:spPr>
          <a:xfrm>
            <a:off x="2339752" y="1484784"/>
            <a:ext cx="598066" cy="144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14"/>
          <p:cNvSpPr txBox="1"/>
          <p:nvPr/>
        </p:nvSpPr>
        <p:spPr>
          <a:xfrm>
            <a:off x="428752" y="477011"/>
            <a:ext cx="31798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6" name="Text Box 14"/>
          <p:cNvSpPr txBox="1"/>
          <p:nvPr/>
        </p:nvSpPr>
        <p:spPr>
          <a:xfrm>
            <a:off x="409780" y="484026"/>
            <a:ext cx="337013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uitrusten met</a:t>
            </a:r>
            <a:endParaRPr lang="nl-NL" sz="1050" dirty="0">
              <a:effectLst/>
              <a:ea typeface="Calibri"/>
              <a:cs typeface="Times New Roman"/>
            </a:endParaRPr>
          </a:p>
        </p:txBody>
      </p:sp>
      <p:sp>
        <p:nvSpPr>
          <p:cNvPr id="28" name="Text Box 14"/>
          <p:cNvSpPr txBox="1"/>
          <p:nvPr/>
        </p:nvSpPr>
        <p:spPr>
          <a:xfrm>
            <a:off x="462497" y="1122090"/>
            <a:ext cx="2813359" cy="12987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9" name="Tekstvak 2"/>
          <p:cNvSpPr txBox="1">
            <a:spLocks noChangeArrowheads="1"/>
          </p:cNvSpPr>
          <p:nvPr/>
        </p:nvSpPr>
        <p:spPr bwMode="auto">
          <a:xfrm>
            <a:off x="462497" y="1122090"/>
            <a:ext cx="2957375" cy="9461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latin typeface="Trebuchet MS"/>
                <a:ea typeface="Calibri"/>
                <a:cs typeface="Times New Roman"/>
              </a:rPr>
              <a:t>zorgen dat iets of iemand iets heeft, voorzien van</a:t>
            </a:r>
            <a:endParaRPr lang="nl-NL" sz="105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0117" y="3969223"/>
            <a:ext cx="1658347" cy="177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67933" y="316167"/>
            <a:ext cx="1434510" cy="116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8773" y="1124744"/>
            <a:ext cx="1305235" cy="143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C:\Users\dasg\Downloads\shutterstock_106262085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3551" y="4727227"/>
            <a:ext cx="1595266" cy="198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a:solidFill>
                  <a:srgbClr val="387038"/>
                </a:solidFill>
                <a:latin typeface="Trebuchet MS"/>
                <a:ea typeface="Calibri"/>
                <a:cs typeface="Times New Roman"/>
              </a:rPr>
              <a:t>bevestigen</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a:solidFill>
                  <a:srgbClr val="387038"/>
                </a:solidFill>
                <a:effectLst/>
                <a:latin typeface="Trebuchet MS"/>
                <a:ea typeface="Calibri"/>
                <a:cs typeface="Times New Roman"/>
              </a:rPr>
              <a:t>verwijderen</a:t>
            </a:r>
            <a:endParaRPr lang="nl-NL" sz="5700" dirty="0">
              <a:effectLst/>
              <a:latin typeface="Calibri"/>
              <a:ea typeface="Calibri"/>
              <a:cs typeface="Times New Roman"/>
            </a:endParaRPr>
          </a:p>
        </p:txBody>
      </p:sp>
      <p:sp>
        <p:nvSpPr>
          <p:cNvPr id="14" name="Tekstvak 2"/>
          <p:cNvSpPr txBox="1">
            <a:spLocks noChangeArrowheads="1"/>
          </p:cNvSpPr>
          <p:nvPr/>
        </p:nvSpPr>
        <p:spPr bwMode="auto">
          <a:xfrm>
            <a:off x="283020"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Trebuchet MS"/>
                <a:ea typeface="Calibri"/>
                <a:cs typeface="Times New Roman"/>
              </a:rPr>
              <a:t>= iets ergens aan vastmaken</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r>
              <a:rPr lang="nl-NL" sz="2400" i="1" dirty="0">
                <a:solidFill>
                  <a:srgbClr val="387038"/>
                </a:solidFill>
                <a:latin typeface="Trebuchet MS"/>
                <a:ea typeface="Calibri"/>
                <a:cs typeface="Times New Roman"/>
              </a:rPr>
              <a:t>Op het dak wilde de mevrouw een luidspreker </a:t>
            </a:r>
            <a:r>
              <a:rPr lang="nl-NL" sz="2400" i="1" u="sng" dirty="0">
                <a:solidFill>
                  <a:srgbClr val="387038"/>
                </a:solidFill>
                <a:latin typeface="Trebuchet MS"/>
                <a:ea typeface="Calibri"/>
                <a:cs typeface="Times New Roman"/>
              </a:rPr>
              <a:t>bevestigen</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8800"/>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weghalen</a:t>
            </a:r>
          </a:p>
          <a:p>
            <a:pPr>
              <a:lnSpc>
                <a:spcPct val="107000"/>
              </a:lnSpc>
              <a:spcAft>
                <a:spcPts val="0"/>
              </a:spcAft>
            </a:pP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Op deze auto is de luidspreker </a:t>
            </a:r>
            <a:r>
              <a:rPr lang="nl-NL" sz="2400" i="1" u="sng" dirty="0">
                <a:solidFill>
                  <a:srgbClr val="387038"/>
                </a:solidFill>
                <a:latin typeface="Trebuchet MS"/>
                <a:ea typeface="Calibri"/>
                <a:cs typeface="Times New Roman"/>
              </a:rPr>
              <a:t>verwijderd</a:t>
            </a:r>
            <a:r>
              <a:rPr lang="nl-NL" sz="2400" i="1" dirty="0">
                <a:solidFill>
                  <a:srgbClr val="387038"/>
                </a:solidFill>
                <a:latin typeface="Trebuchet MS"/>
                <a:ea typeface="Calibri"/>
                <a:cs typeface="Times New Roman"/>
              </a:rPr>
              <a:t>.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478" y="2564904"/>
            <a:ext cx="28772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Kosterm\Downloads\shutterstock_673078444.jpg">
            <a:extLst>
              <a:ext uri="{FF2B5EF4-FFF2-40B4-BE49-F238E27FC236}">
                <a16:creationId xmlns:a16="http://schemas.microsoft.com/office/drawing/2014/main" xmlns="" id="{57D22EA2-805A-441E-BB18-40F6F3CBB8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2656167"/>
            <a:ext cx="3312864" cy="221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5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behoorlijk</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nauwelijks</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283020"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Trebuchet MS"/>
                <a:ea typeface="Calibri"/>
                <a:cs typeface="Times New Roman"/>
              </a:rPr>
              <a:t>= nogal</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r>
              <a:rPr lang="nl-NL" dirty="0">
                <a:latin typeface="Trebuchet MS"/>
                <a:ea typeface="Calibri"/>
                <a:cs typeface="Times New Roman"/>
              </a:rPr>
              <a:t>  </a:t>
            </a:r>
            <a:endParaRPr lang="nl-NL" sz="2400" dirty="0">
              <a:effectLst/>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 auto was </a:t>
            </a:r>
            <a:r>
              <a:rPr lang="nl-NL" sz="2400" i="1" u="sng" dirty="0">
                <a:solidFill>
                  <a:srgbClr val="387038"/>
                </a:solidFill>
                <a:latin typeface="Trebuchet MS"/>
                <a:ea typeface="Calibri"/>
                <a:cs typeface="Times New Roman"/>
              </a:rPr>
              <a:t>behoorlijk</a:t>
            </a:r>
            <a:r>
              <a:rPr lang="nl-NL" sz="2400" i="1" dirty="0">
                <a:solidFill>
                  <a:srgbClr val="387038"/>
                </a:solidFill>
                <a:latin typeface="Trebuchet MS"/>
                <a:ea typeface="Calibri"/>
                <a:cs typeface="Times New Roman"/>
              </a:rPr>
              <a:t> beschadigd.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bijna niet</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Deze auto is </a:t>
            </a:r>
            <a:r>
              <a:rPr lang="nl-NL" sz="2400" i="1" u="sng" dirty="0">
                <a:solidFill>
                  <a:srgbClr val="387038"/>
                </a:solidFill>
                <a:latin typeface="Trebuchet MS"/>
                <a:ea typeface="Calibri"/>
                <a:cs typeface="Times New Roman"/>
              </a:rPr>
              <a:t>nauwelijks</a:t>
            </a:r>
            <a:r>
              <a:rPr lang="nl-NL" sz="2400" i="1" dirty="0">
                <a:solidFill>
                  <a:srgbClr val="387038"/>
                </a:solidFill>
                <a:latin typeface="Trebuchet MS"/>
                <a:ea typeface="Calibri"/>
                <a:cs typeface="Times New Roman"/>
              </a:rPr>
              <a:t> beschadigd. Hij heeft alleen een klein deukje.</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Kosterm\Downloads\shutterstock_2102508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5" y="2492896"/>
            <a:ext cx="3342528" cy="22328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sg\Downloads\shutterstock_2868722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4788" y="2470775"/>
            <a:ext cx="3375644" cy="22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9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9148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schallen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1" y="3889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Trebuchet MS"/>
                <a:ea typeface="Calibri"/>
                <a:cs typeface="Times New Roman"/>
              </a:rPr>
              <a:t>nauwelijks</a:t>
            </a:r>
            <a:endParaRPr lang="nl-NL" sz="5500" dirty="0">
              <a:effectLst/>
              <a:latin typeface="Calibri"/>
              <a:ea typeface="Calibri"/>
              <a:cs typeface="Times New Roman"/>
            </a:endParaRPr>
          </a:p>
        </p:txBody>
      </p:sp>
      <p:sp>
        <p:nvSpPr>
          <p:cNvPr id="14" name="Tekstvak 2"/>
          <p:cNvSpPr txBox="1">
            <a:spLocks noChangeArrowheads="1"/>
          </p:cNvSpPr>
          <p:nvPr/>
        </p:nvSpPr>
        <p:spPr bwMode="auto">
          <a:xfrm>
            <a:off x="283020"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Trebuchet MS"/>
                <a:ea typeface="Calibri"/>
                <a:cs typeface="Times New Roman"/>
              </a:rPr>
              <a:t>= heel zacht klinken, je kunt het bijna niet horen</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latin typeface="Trebuchet MS"/>
                <a:ea typeface="Calibri"/>
                <a:cs typeface="Times New Roman"/>
              </a:rPr>
              <a:t>  </a:t>
            </a:r>
            <a:endParaRPr lang="nl-NL" sz="2400" dirty="0">
              <a:effectLst/>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 voordeurbel was </a:t>
            </a:r>
            <a:r>
              <a:rPr lang="nl-NL" sz="2400" i="1" u="sng" dirty="0">
                <a:solidFill>
                  <a:srgbClr val="387038"/>
                </a:solidFill>
                <a:latin typeface="Trebuchet MS"/>
                <a:ea typeface="Calibri"/>
                <a:cs typeface="Times New Roman"/>
              </a:rPr>
              <a:t>nauwelijks hoorbaar</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luid klinken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“IJsjes te koop!”, </a:t>
            </a:r>
            <a:r>
              <a:rPr lang="nl-NL" sz="2400" i="1" u="sng" dirty="0">
                <a:solidFill>
                  <a:srgbClr val="387038"/>
                </a:solidFill>
                <a:latin typeface="Trebuchet MS"/>
                <a:ea typeface="Calibri"/>
                <a:cs typeface="Times New Roman"/>
              </a:rPr>
              <a:t>schalde</a:t>
            </a:r>
            <a:r>
              <a:rPr lang="nl-NL" sz="2400" i="1" dirty="0">
                <a:solidFill>
                  <a:srgbClr val="387038"/>
                </a:solidFill>
                <a:latin typeface="Trebuchet MS"/>
                <a:ea typeface="Calibri"/>
                <a:cs typeface="Times New Roman"/>
              </a:rPr>
              <a:t> het door de straten.</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36512" y="6149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Trebuchet MS"/>
                <a:ea typeface="Calibri"/>
                <a:cs typeface="Times New Roman"/>
              </a:rPr>
              <a:t>hoorbaar</a:t>
            </a:r>
            <a:endParaRPr lang="nl-NL" sz="5500" dirty="0">
              <a:effectLst/>
              <a:latin typeface="Calibri"/>
              <a:ea typeface="Calibri"/>
              <a:cs typeface="Times New Roman"/>
            </a:endParaRPr>
          </a:p>
        </p:txBody>
      </p:sp>
      <p:pic>
        <p:nvPicPr>
          <p:cNvPr id="18" name="Picture 2" descr="C:\Users\dasg\Downloads\shutterstock_10958209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7" y="3136822"/>
            <a:ext cx="291050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a:extLst>
              <a:ext uri="{FF2B5EF4-FFF2-40B4-BE49-F238E27FC236}">
                <a16:creationId xmlns:a16="http://schemas.microsoft.com/office/drawing/2014/main" xmlns="" id="{4D8CC237-AB47-48F1-86F7-20B2A0E880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397760"/>
            <a:ext cx="1928287" cy="1928287"/>
          </a:xfrm>
          <a:prstGeom prst="rect">
            <a:avLst/>
          </a:prstGeom>
        </p:spPr>
      </p:pic>
      <p:pic>
        <p:nvPicPr>
          <p:cNvPr id="20" name="Afbeelding 19">
            <a:extLst>
              <a:ext uri="{FF2B5EF4-FFF2-40B4-BE49-F238E27FC236}">
                <a16:creationId xmlns:a16="http://schemas.microsoft.com/office/drawing/2014/main" xmlns="" id="{2207FF46-0474-4D0E-B08A-2D85FA5504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1449" y="4404439"/>
            <a:ext cx="2808312" cy="668378"/>
          </a:xfrm>
          <a:prstGeom prst="rect">
            <a:avLst/>
          </a:prstGeom>
        </p:spPr>
      </p:pic>
    </p:spTree>
    <p:extLst>
      <p:ext uri="{BB962C8B-B14F-4D97-AF65-F5344CB8AC3E}">
        <p14:creationId xmlns:p14="http://schemas.microsoft.com/office/powerpoint/2010/main" val="414580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180512" cy="6885384"/>
          </a:xfrm>
        </p:spPr>
        <p:txBody>
          <a:bodyPr>
            <a:noAutofit/>
          </a:bodyPr>
          <a:lstStyle/>
          <a:p>
            <a:pPr marL="0" indent="0" fontAlgn="t">
              <a:buNone/>
            </a:pPr>
            <a:r>
              <a:rPr lang="nl-NL" sz="1900" u="sng" dirty="0"/>
              <a:t>Semantisatieverhaal:</a:t>
            </a:r>
          </a:p>
          <a:p>
            <a:pPr marL="0" indent="0">
              <a:buNone/>
            </a:pPr>
            <a:r>
              <a:rPr lang="nl-NL" sz="1900" dirty="0"/>
              <a:t>Weet je wat er bij ons in de buurt dit weekend gebeurde? Er stond opeens een hele oude auto in onze straat. De auto was </a:t>
            </a:r>
            <a:r>
              <a:rPr lang="nl-NL" sz="1900" b="1" u="sng" dirty="0"/>
              <a:t>onbemand</a:t>
            </a:r>
            <a:r>
              <a:rPr lang="nl-NL" sz="1900" dirty="0"/>
              <a:t>, dat betekent </a:t>
            </a:r>
            <a:r>
              <a:rPr lang="nl-NL" sz="1900" b="1" i="1" dirty="0"/>
              <a:t>zonder bestuurder erin</a:t>
            </a:r>
            <a:r>
              <a:rPr lang="nl-NL" sz="1900" dirty="0"/>
              <a:t>. Wij vonden het heel apart. Hoe kwam die auto daar? En van wie was de auto? De auto was </a:t>
            </a:r>
            <a:r>
              <a:rPr lang="nl-NL" sz="1900" b="1" u="sng" dirty="0"/>
              <a:t>behoorlijk</a:t>
            </a:r>
            <a:r>
              <a:rPr lang="nl-NL" sz="1900" dirty="0"/>
              <a:t> beschadigd, de auto was </a:t>
            </a:r>
            <a:r>
              <a:rPr lang="nl-NL" sz="1900" b="1" i="1" dirty="0"/>
              <a:t>nogal</a:t>
            </a:r>
            <a:r>
              <a:rPr lang="nl-NL" sz="1900" dirty="0"/>
              <a:t> beschadigd. Er zaten deuken in de auto en de ramen waren stuk. </a:t>
            </a:r>
            <a:r>
              <a:rPr lang="nl-NL" sz="1900" b="1" u="sng" dirty="0"/>
              <a:t>Vrijwel</a:t>
            </a:r>
            <a:r>
              <a:rPr lang="nl-NL" sz="1900" dirty="0"/>
              <a:t>, </a:t>
            </a:r>
            <a:r>
              <a:rPr lang="nl-NL" sz="1900" b="1" i="1" dirty="0"/>
              <a:t>bijna</a:t>
            </a:r>
            <a:r>
              <a:rPr lang="nl-NL" sz="1900" dirty="0"/>
              <a:t>, alles aan de auto was kapot. We hebben toen de politie gebeld. De politie heeft toen de auto goed bekeken. Ook de politie snapte er niks van. Zouden er </a:t>
            </a:r>
            <a:r>
              <a:rPr lang="nl-NL" sz="1900" b="1" u="sng" dirty="0"/>
              <a:t>goederen</a:t>
            </a:r>
            <a:r>
              <a:rPr lang="nl-NL" sz="1900" dirty="0"/>
              <a:t> in de auto liggen? </a:t>
            </a:r>
            <a:r>
              <a:rPr lang="nl-NL" sz="1900" b="1" i="1" dirty="0"/>
              <a:t>Spullen</a:t>
            </a:r>
            <a:r>
              <a:rPr lang="nl-NL" sz="1900" dirty="0"/>
              <a:t>? Toen de politie net klaar was met het bekijken van de auto, kwam er een mevrouw aan. Zij was de eigenaar van de auto! En weet je wat de mevrouw met de auto wilde doen? De mevrouw wilde ijsjes verkopen vanuit de auto. Ze wilde de kofferbak van de auto </a:t>
            </a:r>
            <a:r>
              <a:rPr lang="nl-NL" sz="1900" b="1" u="sng" dirty="0"/>
              <a:t>bevoorraden</a:t>
            </a:r>
            <a:r>
              <a:rPr lang="nl-NL" sz="1900" dirty="0"/>
              <a:t> met ijs. Bevoorraden betekent </a:t>
            </a:r>
            <a:r>
              <a:rPr lang="nl-NL" sz="1900" b="1" i="1" dirty="0"/>
              <a:t>spullen of eten ergens naartoe brengen</a:t>
            </a:r>
            <a:r>
              <a:rPr lang="nl-NL" sz="1900" dirty="0"/>
              <a:t>. Door de </a:t>
            </a:r>
            <a:r>
              <a:rPr lang="nl-NL" sz="1900" dirty="0" smtClean="0"/>
              <a:t>corona </a:t>
            </a:r>
            <a:r>
              <a:rPr lang="nl-NL" sz="1900" dirty="0"/>
              <a:t>moeten we afstand houden en de mevrouw wilde dan een gat in het dak maken en zo ijsjes verkopen. Ze moest dan de kofferbak eerst </a:t>
            </a:r>
            <a:r>
              <a:rPr lang="nl-NL" sz="1900" b="1" u="sng" dirty="0"/>
              <a:t>uitrusten met</a:t>
            </a:r>
            <a:r>
              <a:rPr lang="nl-NL" sz="1900" dirty="0"/>
              <a:t> een vriezer, ze moest de kofferbak </a:t>
            </a:r>
            <a:r>
              <a:rPr lang="nl-NL" sz="1900" b="1" i="1" dirty="0"/>
              <a:t>voorzien van</a:t>
            </a:r>
            <a:r>
              <a:rPr lang="nl-NL" sz="1900" dirty="0"/>
              <a:t> een vriezer. Op het dak wilde ze dan een luidspreker </a:t>
            </a:r>
            <a:r>
              <a:rPr lang="nl-NL" sz="1900" b="1" u="sng" dirty="0"/>
              <a:t>bevestigen</a:t>
            </a:r>
            <a:r>
              <a:rPr lang="nl-NL" sz="1900" dirty="0"/>
              <a:t>, </a:t>
            </a:r>
            <a:r>
              <a:rPr lang="nl-NL" sz="1900" b="1" i="1" dirty="0"/>
              <a:t>vastmaken</a:t>
            </a:r>
            <a:r>
              <a:rPr lang="nl-NL" sz="1900" dirty="0"/>
              <a:t>. Als ze daar dan door ging roepen “ijsjes te koop” dan zou haar stem door de straten </a:t>
            </a:r>
            <a:r>
              <a:rPr lang="nl-NL" sz="1900" b="1" u="sng" dirty="0"/>
              <a:t>schallen</a:t>
            </a:r>
            <a:r>
              <a:rPr lang="nl-NL" sz="1900" dirty="0"/>
              <a:t>. Schallen betekent </a:t>
            </a:r>
            <a:r>
              <a:rPr lang="nl-NL" sz="1900" b="1" i="1" dirty="0"/>
              <a:t>luid klinken</a:t>
            </a:r>
            <a:r>
              <a:rPr lang="nl-NL" sz="1900" dirty="0"/>
              <a:t>. De mevrouw had bedacht dat als de regels voor de corona </a:t>
            </a:r>
            <a:r>
              <a:rPr lang="nl-NL" sz="1900" b="1" u="sng" dirty="0"/>
              <a:t>versoepeld</a:t>
            </a:r>
            <a:r>
              <a:rPr lang="nl-NL" sz="1900" dirty="0"/>
              <a:t> worden, als de regels </a:t>
            </a:r>
            <a:r>
              <a:rPr lang="nl-NL" sz="1900" b="1" i="1" dirty="0"/>
              <a:t>minder streng</a:t>
            </a:r>
            <a:r>
              <a:rPr lang="nl-NL" sz="1900" dirty="0"/>
              <a:t> worden gemaakt, dat ze dan langs de huizen kon rijden om ijsjes te verkopen. Toen de mevrouw haar hele verhaal uitlegde aan de politieagenten, waren ze gelukkig niet boos. Wel moest de mevrouw even mee naar het politiebureau om een verklaring </a:t>
            </a:r>
            <a:r>
              <a:rPr lang="nl-NL" sz="1900" b="1" u="sng" dirty="0"/>
              <a:t>af te leggen</a:t>
            </a:r>
            <a:r>
              <a:rPr lang="nl-NL" sz="1900" dirty="0"/>
              <a:t>. Iets afleggen betekent </a:t>
            </a:r>
            <a:r>
              <a:rPr lang="nl-NL" sz="1900" b="1" i="1" dirty="0"/>
              <a:t>iets doen, iets verrichten</a:t>
            </a:r>
            <a:r>
              <a:rPr lang="nl-NL" sz="1900" dirty="0"/>
              <a:t>. De mevrouw moest haar verhaal vertellen op het bureau. En toen mocht ze de auto gaan ombouwen tot ijscokar. Vinden jullie dit een goed idee?</a:t>
            </a:r>
          </a:p>
        </p:txBody>
      </p:sp>
    </p:spTree>
    <p:extLst>
      <p:ext uri="{BB962C8B-B14F-4D97-AF65-F5344CB8AC3E}">
        <p14:creationId xmlns:p14="http://schemas.microsoft.com/office/powerpoint/2010/main" val="313148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Trebuchet MS"/>
                <a:ea typeface="Calibri"/>
                <a:cs typeface="Times New Roman"/>
              </a:rPr>
              <a:t>versoepelen</a:t>
            </a:r>
            <a:endParaRPr lang="nl-NL" sz="5500" dirty="0">
              <a:effectLst/>
              <a:latin typeface="Calibri"/>
              <a:ea typeface="Calibri"/>
              <a:cs typeface="Times New Roman"/>
            </a:endParaRPr>
          </a:p>
        </p:txBody>
      </p:sp>
      <p:sp>
        <p:nvSpPr>
          <p:cNvPr id="13" name="Tekstvak 2"/>
          <p:cNvSpPr txBox="1">
            <a:spLocks noChangeArrowheads="1"/>
          </p:cNvSpPr>
          <p:nvPr/>
        </p:nvSpPr>
        <p:spPr bwMode="auto">
          <a:xfrm>
            <a:off x="4499992"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smtClean="0">
                <a:solidFill>
                  <a:srgbClr val="387038"/>
                </a:solidFill>
                <a:latin typeface="Trebuchet MS"/>
                <a:ea typeface="Calibri"/>
                <a:cs typeface="Times New Roman"/>
              </a:rPr>
              <a:t>aanscherpen</a:t>
            </a:r>
            <a:endParaRPr lang="nl-NL" sz="5500" dirty="0">
              <a:effectLst/>
              <a:latin typeface="Calibri"/>
              <a:ea typeface="Calibri"/>
              <a:cs typeface="Times New Roman"/>
            </a:endParaRPr>
          </a:p>
        </p:txBody>
      </p:sp>
      <p:sp>
        <p:nvSpPr>
          <p:cNvPr id="14" name="Tekstvak 2"/>
          <p:cNvSpPr txBox="1">
            <a:spLocks noChangeArrowheads="1"/>
          </p:cNvSpPr>
          <p:nvPr/>
        </p:nvSpPr>
        <p:spPr bwMode="auto">
          <a:xfrm>
            <a:off x="283020"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Trebuchet MS"/>
                <a:ea typeface="Calibri"/>
                <a:cs typeface="Times New Roman"/>
              </a:rPr>
              <a:t>= minder streng</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effectLst/>
              <a:latin typeface="Trebuchet MS"/>
              <a:ea typeface="Calibri"/>
              <a:cs typeface="Times New Roman"/>
            </a:endParaRPr>
          </a:p>
          <a:p>
            <a:pPr>
              <a:lnSpc>
                <a:spcPct val="107000"/>
              </a:lnSpc>
              <a:spcAft>
                <a:spcPts val="0"/>
              </a:spcAft>
            </a:pPr>
            <a:r>
              <a:rPr lang="nl-NL" dirty="0">
                <a:latin typeface="Trebuchet MS"/>
                <a:ea typeface="Calibri"/>
                <a:cs typeface="Times New Roman"/>
              </a:rPr>
              <a:t>  </a:t>
            </a:r>
            <a:endParaRPr lang="nl-NL" sz="2400" dirty="0">
              <a:effectLst/>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 regels zijn </a:t>
            </a:r>
            <a:r>
              <a:rPr lang="nl-NL" sz="2400" i="1" u="sng" dirty="0">
                <a:solidFill>
                  <a:srgbClr val="387038"/>
                </a:solidFill>
                <a:latin typeface="Trebuchet MS"/>
                <a:ea typeface="Calibri"/>
                <a:cs typeface="Times New Roman"/>
              </a:rPr>
              <a:t>versoepeld</a:t>
            </a:r>
            <a:r>
              <a:rPr lang="nl-NL" sz="2400" i="1" dirty="0">
                <a:solidFill>
                  <a:srgbClr val="387038"/>
                </a:solidFill>
                <a:latin typeface="Trebuchet MS"/>
                <a:ea typeface="Calibri"/>
                <a:cs typeface="Times New Roman"/>
              </a:rPr>
              <a:t>. Je mag weer naar school.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strenger maken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In school zijn de regels </a:t>
            </a:r>
            <a:r>
              <a:rPr lang="nl-NL" sz="2400" i="1" u="sng" dirty="0" smtClean="0">
                <a:solidFill>
                  <a:srgbClr val="387038"/>
                </a:solidFill>
                <a:latin typeface="Trebuchet MS"/>
                <a:ea typeface="Calibri"/>
                <a:cs typeface="Times New Roman"/>
              </a:rPr>
              <a:t>aangescherpt</a:t>
            </a:r>
            <a:r>
              <a:rPr lang="nl-NL" sz="2400" i="1" dirty="0" smtClean="0">
                <a:solidFill>
                  <a:srgbClr val="387038"/>
                </a:solidFill>
                <a:latin typeface="Trebuchet MS"/>
                <a:ea typeface="Calibri"/>
                <a:cs typeface="Times New Roman"/>
              </a:rPr>
              <a:t>. </a:t>
            </a:r>
            <a:r>
              <a:rPr lang="nl-NL" sz="2400" i="1" dirty="0">
                <a:solidFill>
                  <a:srgbClr val="387038"/>
                </a:solidFill>
                <a:latin typeface="Trebuchet MS"/>
                <a:ea typeface="Calibri"/>
                <a:cs typeface="Times New Roman"/>
              </a:rPr>
              <a:t>Je moet nu </a:t>
            </a:r>
            <a:r>
              <a:rPr lang="nl-NL" sz="2400" i="1" dirty="0" smtClean="0">
                <a:solidFill>
                  <a:srgbClr val="387038"/>
                </a:solidFill>
                <a:latin typeface="Trebuchet MS"/>
                <a:ea typeface="Calibri"/>
                <a:cs typeface="Times New Roman"/>
              </a:rPr>
              <a:t>vaker je </a:t>
            </a:r>
            <a:r>
              <a:rPr lang="nl-NL" sz="2400" i="1" dirty="0">
                <a:solidFill>
                  <a:srgbClr val="387038"/>
                </a:solidFill>
                <a:latin typeface="Trebuchet MS"/>
                <a:ea typeface="Calibri"/>
                <a:cs typeface="Times New Roman"/>
              </a:rPr>
              <a:t>handen wassen bijvoorbeeld.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4" name="Picture 2" descr="C:\Users\dasg\Downloads\shutterstock_5187825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246" y="2672975"/>
            <a:ext cx="3239208" cy="21961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sg\Downloads\shutterstock_25871759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03848" y="1988840"/>
            <a:ext cx="1066339" cy="8175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sg\Downloads\shutterstock_64037845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8327" y="2276872"/>
            <a:ext cx="3240360" cy="216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8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32776" y="0"/>
            <a:ext cx="9624843" cy="3885679"/>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vrijwel</a:t>
            </a:r>
            <a:endParaRPr lang="nl-NL" sz="8000" b="1" dirty="0">
              <a:solidFill>
                <a:prstClr val="black"/>
              </a:solidFill>
              <a:latin typeface="Trebuchet MS" panose="020B0603020202020204" pitchFamily="34" charset="0"/>
            </a:endParaRPr>
          </a:p>
          <a:p>
            <a:pPr lvl="0" fontAlgn="t"/>
            <a:r>
              <a:rPr lang="nl-NL" sz="6000" dirty="0">
                <a:solidFill>
                  <a:prstClr val="black"/>
                </a:solidFill>
                <a:latin typeface="Trebuchet MS" panose="020B0603020202020204" pitchFamily="34" charset="0"/>
              </a:rPr>
              <a:t>= </a:t>
            </a:r>
            <a:r>
              <a:rPr lang="nl-NL" sz="4800" dirty="0">
                <a:latin typeface="Trebuchet MS" panose="020B0603020202020204" pitchFamily="34" charset="0"/>
              </a:rPr>
              <a:t>bijna</a:t>
            </a:r>
          </a:p>
          <a:p>
            <a:pPr lvl="0" fontAlgn="t"/>
            <a:endParaRPr lang="nl-NL" sz="2800" i="1" u="sng" dirty="0" smtClean="0">
              <a:solidFill>
                <a:srgbClr val="00B050"/>
              </a:solidFill>
              <a:latin typeface="Trebuchet MS" panose="020B0603020202020204" pitchFamily="34" charset="0"/>
            </a:endParaRPr>
          </a:p>
          <a:p>
            <a:pPr lvl="0" fontAlgn="t"/>
            <a:r>
              <a:rPr lang="nl-NL" sz="2800" i="1" u="sng" dirty="0" smtClean="0">
                <a:solidFill>
                  <a:srgbClr val="00B050"/>
                </a:solidFill>
                <a:latin typeface="Trebuchet MS" panose="020B0603020202020204" pitchFamily="34" charset="0"/>
              </a:rPr>
              <a:t>Vrijwel</a:t>
            </a:r>
            <a:r>
              <a:rPr lang="nl-NL" sz="2800" i="1" dirty="0" smtClean="0">
                <a:solidFill>
                  <a:srgbClr val="00B050"/>
                </a:solidFill>
                <a:latin typeface="Trebuchet MS" panose="020B0603020202020204" pitchFamily="34" charset="0"/>
              </a:rPr>
              <a:t> </a:t>
            </a:r>
            <a:r>
              <a:rPr lang="nl-NL" sz="2800" i="1" dirty="0">
                <a:solidFill>
                  <a:srgbClr val="00B050"/>
                </a:solidFill>
                <a:latin typeface="Trebuchet MS" panose="020B0603020202020204" pitchFamily="34" charset="0"/>
              </a:rPr>
              <a:t>alles aan de auto was kapot.  </a:t>
            </a:r>
            <a:endParaRPr lang="nl-NL" sz="2800" i="1" dirty="0">
              <a:solidFill>
                <a:prstClr val="black"/>
              </a:solidFill>
            </a:endParaRPr>
          </a:p>
          <a:p>
            <a:pPr fontAlgn="t"/>
            <a:r>
              <a:rPr lang="nl-NL" sz="4800" dirty="0">
                <a:solidFill>
                  <a:prstClr val="black"/>
                </a:solidFill>
                <a:latin typeface="Trebuchet MS" panose="020B0603020202020204" pitchFamily="34" charset="0"/>
              </a:rPr>
              <a:t/>
            </a:r>
            <a:br>
              <a:rPr lang="nl-NL" sz="4800" dirty="0">
                <a:solidFill>
                  <a:prstClr val="black"/>
                </a:solidFill>
                <a:latin typeface="Trebuchet MS" panose="020B0603020202020204" pitchFamily="34" charset="0"/>
              </a:rPr>
            </a:br>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p:txBody>
      </p:sp>
      <p:grpSp>
        <p:nvGrpSpPr>
          <p:cNvPr id="4" name="Groep 3"/>
          <p:cNvGrpSpPr/>
          <p:nvPr/>
        </p:nvGrpSpPr>
        <p:grpSpPr>
          <a:xfrm>
            <a:off x="3451572" y="-1"/>
            <a:ext cx="3712716" cy="2420889"/>
            <a:chOff x="307974" y="1296854"/>
            <a:chExt cx="7875172" cy="5157233"/>
          </a:xfrm>
        </p:grpSpPr>
        <p:pic>
          <p:nvPicPr>
            <p:cNvPr id="5" name="Picture 2" descr="C:\Users\Kosterm\Downloads\shutterstock_673078444.jpg">
              <a:extLst>
                <a:ext uri="{FF2B5EF4-FFF2-40B4-BE49-F238E27FC236}">
                  <a16:creationId xmlns:a16="http://schemas.microsoft.com/office/drawing/2014/main" xmlns="" id="{57D22EA2-805A-441E-BB18-40F6F3CBB8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974" y="1296854"/>
              <a:ext cx="7720409" cy="5157233"/>
            </a:xfrm>
            <a:prstGeom prst="rect">
              <a:avLst/>
            </a:prstGeom>
            <a:noFill/>
            <a:extLst>
              <a:ext uri="{909E8E84-426E-40DD-AFC4-6F175D3DCCD1}">
                <a14:hiddenFill xmlns:a14="http://schemas.microsoft.com/office/drawing/2010/main">
                  <a:solidFill>
                    <a:srgbClr val="FFFFFF"/>
                  </a:solidFill>
                </a14:hiddenFill>
              </a:ext>
            </a:extLst>
          </p:spPr>
        </p:pic>
        <p:sp>
          <p:nvSpPr>
            <p:cNvPr id="6" name="Pijl: omlaag 2">
              <a:extLst>
                <a:ext uri="{FF2B5EF4-FFF2-40B4-BE49-F238E27FC236}">
                  <a16:creationId xmlns:a16="http://schemas.microsoft.com/office/drawing/2014/main" xmlns="" id="{0A0AAFD0-0DEF-4F09-BF9A-8EC3E0E6DBA1}"/>
                </a:ext>
              </a:extLst>
            </p:cNvPr>
            <p:cNvSpPr/>
            <p:nvPr/>
          </p:nvSpPr>
          <p:spPr>
            <a:xfrm>
              <a:off x="2123728" y="1988840"/>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ijl: omlaag 8">
              <a:extLst>
                <a:ext uri="{FF2B5EF4-FFF2-40B4-BE49-F238E27FC236}">
                  <a16:creationId xmlns:a16="http://schemas.microsoft.com/office/drawing/2014/main" xmlns="" id="{762858E4-82DB-470B-BF3D-A7BE5BC712A6}"/>
                </a:ext>
              </a:extLst>
            </p:cNvPr>
            <p:cNvSpPr/>
            <p:nvPr/>
          </p:nvSpPr>
          <p:spPr>
            <a:xfrm rot="5918826">
              <a:off x="5319858" y="5025372"/>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Pijl: omlaag 9">
              <a:extLst>
                <a:ext uri="{FF2B5EF4-FFF2-40B4-BE49-F238E27FC236}">
                  <a16:creationId xmlns:a16="http://schemas.microsoft.com/office/drawing/2014/main" xmlns="" id="{21757D91-812B-4D7A-93AB-B682B9B934EC}"/>
                </a:ext>
              </a:extLst>
            </p:cNvPr>
            <p:cNvSpPr/>
            <p:nvPr/>
          </p:nvSpPr>
          <p:spPr>
            <a:xfrm rot="5918826">
              <a:off x="7377411" y="3109844"/>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Pijl: omlaag 10">
              <a:extLst>
                <a:ext uri="{FF2B5EF4-FFF2-40B4-BE49-F238E27FC236}">
                  <a16:creationId xmlns:a16="http://schemas.microsoft.com/office/drawing/2014/main" xmlns="" id="{07A108FE-BAF3-46EC-B19D-F05077D3BFEA}"/>
                </a:ext>
              </a:extLst>
            </p:cNvPr>
            <p:cNvSpPr/>
            <p:nvPr/>
          </p:nvSpPr>
          <p:spPr>
            <a:xfrm rot="11017215">
              <a:off x="1373136" y="5025371"/>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12" name="Tekstvak 11"/>
          <p:cNvSpPr txBox="1"/>
          <p:nvPr/>
        </p:nvSpPr>
        <p:spPr>
          <a:xfrm>
            <a:off x="0" y="3539911"/>
            <a:ext cx="9624843" cy="2985433"/>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iets afleggen</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a:t>
            </a:r>
            <a:r>
              <a:rPr lang="nl-NL" sz="3200" dirty="0">
                <a:solidFill>
                  <a:prstClr val="black"/>
                </a:solidFill>
                <a:latin typeface="Trebuchet MS" panose="020B0603020202020204" pitchFamily="34" charset="0"/>
              </a:rPr>
              <a:t> </a:t>
            </a:r>
            <a:r>
              <a:rPr lang="nl-NL" sz="4800" dirty="0">
                <a:solidFill>
                  <a:prstClr val="black"/>
                </a:solidFill>
                <a:latin typeface="Trebuchet MS" panose="020B0603020202020204" pitchFamily="34" charset="0"/>
              </a:rPr>
              <a:t> iets doen, iets verrichten</a:t>
            </a:r>
            <a:endParaRPr lang="nl-NL" sz="3200" i="1" dirty="0">
              <a:solidFill>
                <a:srgbClr val="00B050"/>
              </a:solidFill>
              <a:latin typeface="Trebuchet MS" panose="020B0603020202020204" pitchFamily="34" charset="0"/>
            </a:endParaRPr>
          </a:p>
          <a:p>
            <a:pPr lvl="0"/>
            <a:r>
              <a:rPr lang="nl-NL" sz="2800" i="1" dirty="0" smtClean="0">
                <a:solidFill>
                  <a:srgbClr val="00B050"/>
                </a:solidFill>
                <a:latin typeface="Trebuchet MS" panose="020B0603020202020204" pitchFamily="34" charset="0"/>
              </a:rPr>
              <a:t>De </a:t>
            </a:r>
            <a:r>
              <a:rPr lang="nl-NL" sz="2800" i="1" dirty="0">
                <a:solidFill>
                  <a:srgbClr val="00B050"/>
                </a:solidFill>
                <a:latin typeface="Trebuchet MS" panose="020B0603020202020204" pitchFamily="34" charset="0"/>
              </a:rPr>
              <a:t>vrouw moest op het politiebureau </a:t>
            </a:r>
          </a:p>
          <a:p>
            <a:pPr lvl="0"/>
            <a:r>
              <a:rPr lang="nl-NL" sz="2800" i="1" dirty="0">
                <a:solidFill>
                  <a:srgbClr val="00B050"/>
                </a:solidFill>
                <a:latin typeface="Trebuchet MS" panose="020B0603020202020204" pitchFamily="34" charset="0"/>
              </a:rPr>
              <a:t>een verklaring </a:t>
            </a:r>
            <a:r>
              <a:rPr lang="nl-NL" sz="2800" i="1" u="sng" dirty="0">
                <a:solidFill>
                  <a:srgbClr val="00B050"/>
                </a:solidFill>
                <a:latin typeface="Trebuchet MS" panose="020B0603020202020204" pitchFamily="34" charset="0"/>
              </a:rPr>
              <a:t>afleggen</a:t>
            </a:r>
            <a:r>
              <a:rPr lang="nl-NL" sz="2800" i="1" dirty="0">
                <a:solidFill>
                  <a:srgbClr val="00B050"/>
                </a:solidFill>
                <a:latin typeface="Trebuchet MS" panose="020B0603020202020204" pitchFamily="34" charset="0"/>
              </a:rPr>
              <a:t>. </a:t>
            </a:r>
            <a:endParaRPr lang="nl-NL" sz="2800" i="1" dirty="0">
              <a:solidFill>
                <a:prstClr val="black"/>
              </a:solidFill>
            </a:endParaRPr>
          </a:p>
        </p:txBody>
      </p:sp>
      <p:pic>
        <p:nvPicPr>
          <p:cNvPr id="13" name="Picture 2" descr="C:\Users\dasg\Downloads\shutterstock_78556873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23153" y="3011105"/>
            <a:ext cx="1268173" cy="16515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sg\Downloads\shutterstock_763806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380312" y="2649965"/>
            <a:ext cx="1421782" cy="21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22 – 26 mei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onbemand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C:\Users\Kosterm\Downloads\shutterstock_67307844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4" y="1296854"/>
            <a:ext cx="7720409" cy="515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1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behoorlijk</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Kosterm\Downloads\shutterstock_21025089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484784"/>
            <a:ext cx="743795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6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836024" cy="1323439"/>
          </a:xfrm>
          <a:prstGeom prst="rect">
            <a:avLst/>
          </a:prstGeom>
          <a:noFill/>
        </p:spPr>
        <p:txBody>
          <a:bodyPr wrap="square" rtlCol="0">
            <a:spAutoFit/>
          </a:bodyPr>
          <a:lstStyle/>
          <a:p>
            <a:r>
              <a:rPr lang="nl-NL" sz="8000" b="1" u="sng" dirty="0"/>
              <a:t>vrijwel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4" name="Groep 3"/>
          <p:cNvGrpSpPr/>
          <p:nvPr/>
        </p:nvGrpSpPr>
        <p:grpSpPr>
          <a:xfrm>
            <a:off x="307974" y="1296854"/>
            <a:ext cx="7875172" cy="5157233"/>
            <a:chOff x="307974" y="1296854"/>
            <a:chExt cx="7875172" cy="5157233"/>
          </a:xfrm>
        </p:grpSpPr>
        <p:pic>
          <p:nvPicPr>
            <p:cNvPr id="8" name="Picture 2" descr="C:\Users\Kosterm\Downloads\shutterstock_673078444.jpg">
              <a:extLst>
                <a:ext uri="{FF2B5EF4-FFF2-40B4-BE49-F238E27FC236}">
                  <a16:creationId xmlns:a16="http://schemas.microsoft.com/office/drawing/2014/main" xmlns="" id="{57D22EA2-805A-441E-BB18-40F6F3CBB8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4" y="1296854"/>
              <a:ext cx="7720409" cy="5157233"/>
            </a:xfrm>
            <a:prstGeom prst="rect">
              <a:avLst/>
            </a:prstGeom>
            <a:noFill/>
            <a:extLst>
              <a:ext uri="{909E8E84-426E-40DD-AFC4-6F175D3DCCD1}">
                <a14:hiddenFill xmlns:a14="http://schemas.microsoft.com/office/drawing/2010/main">
                  <a:solidFill>
                    <a:srgbClr val="FFFFFF"/>
                  </a:solidFill>
                </a14:hiddenFill>
              </a:ext>
            </a:extLst>
          </p:spPr>
        </p:pic>
        <p:sp>
          <p:nvSpPr>
            <p:cNvPr id="3" name="Pijl: omlaag 2">
              <a:extLst>
                <a:ext uri="{FF2B5EF4-FFF2-40B4-BE49-F238E27FC236}">
                  <a16:creationId xmlns:a16="http://schemas.microsoft.com/office/drawing/2014/main" xmlns="" id="{0A0AAFD0-0DEF-4F09-BF9A-8EC3E0E6DBA1}"/>
                </a:ext>
              </a:extLst>
            </p:cNvPr>
            <p:cNvSpPr/>
            <p:nvPr/>
          </p:nvSpPr>
          <p:spPr>
            <a:xfrm>
              <a:off x="2123728" y="1988840"/>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Pijl: omlaag 8">
              <a:extLst>
                <a:ext uri="{FF2B5EF4-FFF2-40B4-BE49-F238E27FC236}">
                  <a16:creationId xmlns:a16="http://schemas.microsoft.com/office/drawing/2014/main" xmlns="" id="{762858E4-82DB-470B-BF3D-A7BE5BC712A6}"/>
                </a:ext>
              </a:extLst>
            </p:cNvPr>
            <p:cNvSpPr/>
            <p:nvPr/>
          </p:nvSpPr>
          <p:spPr>
            <a:xfrm rot="5918826">
              <a:off x="5319858" y="5025372"/>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Pijl: omlaag 9">
              <a:extLst>
                <a:ext uri="{FF2B5EF4-FFF2-40B4-BE49-F238E27FC236}">
                  <a16:creationId xmlns:a16="http://schemas.microsoft.com/office/drawing/2014/main" xmlns="" id="{21757D91-812B-4D7A-93AB-B682B9B934EC}"/>
                </a:ext>
              </a:extLst>
            </p:cNvPr>
            <p:cNvSpPr/>
            <p:nvPr/>
          </p:nvSpPr>
          <p:spPr>
            <a:xfrm rot="5918826">
              <a:off x="7377411" y="3109844"/>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Pijl: omlaag 10">
              <a:extLst>
                <a:ext uri="{FF2B5EF4-FFF2-40B4-BE49-F238E27FC236}">
                  <a16:creationId xmlns:a16="http://schemas.microsoft.com/office/drawing/2014/main" xmlns="" id="{07A108FE-BAF3-46EC-B19D-F05077D3BFEA}"/>
                </a:ext>
              </a:extLst>
            </p:cNvPr>
            <p:cNvSpPr/>
            <p:nvPr/>
          </p:nvSpPr>
          <p:spPr>
            <a:xfrm rot="11017215">
              <a:off x="1373136" y="5025371"/>
              <a:ext cx="288032" cy="1323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146378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9111" y="34155"/>
            <a:ext cx="9276048" cy="1323439"/>
          </a:xfrm>
          <a:prstGeom prst="rect">
            <a:avLst/>
          </a:prstGeom>
          <a:noFill/>
        </p:spPr>
        <p:txBody>
          <a:bodyPr wrap="square" rtlCol="0">
            <a:spAutoFit/>
          </a:bodyPr>
          <a:lstStyle/>
          <a:p>
            <a:r>
              <a:rPr lang="nl-NL" sz="8000" b="1" u="sng" dirty="0"/>
              <a:t>de goederen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xmlns="" id="{AC80F2B1-6305-4BCA-916F-358063274B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 b="99086" l="0" r="100000">
                        <a14:foregroundMark x1="62622" y1="21938" x2="62622" y2="21938"/>
                        <a14:foregroundMark x1="65558" y1="22121" x2="65558" y2="22121"/>
                        <a14:foregroundMark x1="67906" y1="25229" x2="67906" y2="25229"/>
                        <a14:foregroundMark x1="67710" y1="27057" x2="67710" y2="27057"/>
                        <a14:foregroundMark x1="61252" y1="32176" x2="61252" y2="32176"/>
                        <a14:foregroundMark x1="60861" y1="19013" x2="60861" y2="19013"/>
                        <a14:foregroundMark x1="64971" y1="18282" x2="64971" y2="18282"/>
                        <a14:foregroundMark x1="84932" y1="88117" x2="84932" y2="88117"/>
                        <a14:foregroundMark x1="81996" y1="89397" x2="81996" y2="89397"/>
                        <a14:foregroundMark x1="90215" y1="88665" x2="90215" y2="88665"/>
                        <a14:foregroundMark x1="38356" y1="14991" x2="38356" y2="14991"/>
                        <a14:foregroundMark x1="40117" y1="21024" x2="40117" y2="21024"/>
                        <a14:foregroundMark x1="30724" y1="19561" x2="30724" y2="19561"/>
                        <a14:foregroundMark x1="28180" y1="16088" x2="28180" y2="16088"/>
                        <a14:foregroundMark x1="47750" y1="50457" x2="47750" y2="50457"/>
                        <a14:foregroundMark x1="40509" y1="86106" x2="40509" y2="86106"/>
                        <a14:foregroundMark x1="41096" y1="80804" x2="41096" y2="80804"/>
                        <a14:foregroundMark x1="82192" y1="97258" x2="82192" y2="97258"/>
                        <a14:foregroundMark x1="90802" y1="87203" x2="90802" y2="87203"/>
                      </a14:backgroundRemoval>
                    </a14:imgEffect>
                  </a14:imgLayer>
                </a14:imgProps>
              </a:ext>
            </a:extLst>
          </a:blip>
          <a:stretch>
            <a:fillRect/>
          </a:stretch>
        </p:blipFill>
        <p:spPr>
          <a:xfrm>
            <a:off x="1475656" y="1423686"/>
            <a:ext cx="4896544" cy="5241505"/>
          </a:xfrm>
          <a:prstGeom prst="rect">
            <a:avLst/>
          </a:prstGeom>
        </p:spPr>
      </p:pic>
      <p:sp>
        <p:nvSpPr>
          <p:cNvPr id="9" name="Pijl: rechts 11">
            <a:extLst>
              <a:ext uri="{FF2B5EF4-FFF2-40B4-BE49-F238E27FC236}">
                <a16:creationId xmlns:a16="http://schemas.microsoft.com/office/drawing/2014/main" xmlns="" id="{608B7D7E-A425-49DD-969A-29503CAA9602}"/>
              </a:ext>
            </a:extLst>
          </p:cNvPr>
          <p:cNvSpPr/>
          <p:nvPr/>
        </p:nvSpPr>
        <p:spPr>
          <a:xfrm rot="1331819">
            <a:off x="3167844" y="5271244"/>
            <a:ext cx="1080120" cy="484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Tree>
    <p:extLst>
      <p:ext uri="{BB962C8B-B14F-4D97-AF65-F5344CB8AC3E}">
        <p14:creationId xmlns:p14="http://schemas.microsoft.com/office/powerpoint/2010/main" val="381620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bevoorraden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xmlns="" id="{C68C3E76-DE53-48E0-90B8-E20470592F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 b="99086" l="0" r="100000">
                        <a14:foregroundMark x1="62622" y1="21938" x2="62622" y2="21938"/>
                        <a14:foregroundMark x1="65558" y1="22121" x2="65558" y2="22121"/>
                        <a14:foregroundMark x1="67906" y1="25229" x2="67906" y2="25229"/>
                        <a14:foregroundMark x1="67710" y1="27057" x2="67710" y2="27057"/>
                        <a14:foregroundMark x1="61252" y1="32176" x2="61252" y2="32176"/>
                        <a14:foregroundMark x1="60861" y1="19013" x2="60861" y2="19013"/>
                        <a14:foregroundMark x1="64971" y1="18282" x2="64971" y2="18282"/>
                        <a14:foregroundMark x1="84932" y1="88117" x2="84932" y2="88117"/>
                        <a14:foregroundMark x1="81996" y1="89397" x2="81996" y2="89397"/>
                        <a14:foregroundMark x1="90215" y1="88665" x2="90215" y2="88665"/>
                        <a14:foregroundMark x1="38356" y1="14991" x2="38356" y2="14991"/>
                        <a14:foregroundMark x1="40117" y1="21024" x2="40117" y2="21024"/>
                        <a14:foregroundMark x1="30724" y1="19561" x2="30724" y2="19561"/>
                        <a14:foregroundMark x1="28180" y1="16088" x2="28180" y2="16088"/>
                        <a14:foregroundMark x1="47750" y1="50457" x2="47750" y2="50457"/>
                        <a14:foregroundMark x1="40509" y1="86106" x2="40509" y2="86106"/>
                        <a14:foregroundMark x1="41096" y1="80804" x2="41096" y2="80804"/>
                        <a14:foregroundMark x1="82192" y1="97258" x2="82192" y2="97258"/>
                        <a14:foregroundMark x1="90802" y1="87203" x2="90802" y2="87203"/>
                      </a14:backgroundRemoval>
                    </a14:imgEffect>
                  </a14:imgLayer>
                </a14:imgProps>
              </a:ext>
            </a:extLst>
          </a:blip>
          <a:stretch>
            <a:fillRect/>
          </a:stretch>
        </p:blipFill>
        <p:spPr>
          <a:xfrm>
            <a:off x="2342153" y="1124744"/>
            <a:ext cx="4896544" cy="5241505"/>
          </a:xfrm>
          <a:prstGeom prst="rect">
            <a:avLst/>
          </a:prstGeom>
        </p:spPr>
      </p:pic>
      <p:pic>
        <p:nvPicPr>
          <p:cNvPr id="4" name="Afbeelding 3">
            <a:extLst>
              <a:ext uri="{FF2B5EF4-FFF2-40B4-BE49-F238E27FC236}">
                <a16:creationId xmlns:a16="http://schemas.microsoft.com/office/drawing/2014/main" xmlns="" id="{0CD1A9A6-C324-4EEB-82E7-B68F96C855C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91215">
            <a:off x="4631274" y="4585344"/>
            <a:ext cx="1524000" cy="1014984"/>
          </a:xfrm>
          <a:prstGeom prst="rect">
            <a:avLst/>
          </a:prstGeom>
        </p:spPr>
      </p:pic>
      <p:pic>
        <p:nvPicPr>
          <p:cNvPr id="9" name="Afbeelding 8">
            <a:extLst>
              <a:ext uri="{FF2B5EF4-FFF2-40B4-BE49-F238E27FC236}">
                <a16:creationId xmlns:a16="http://schemas.microsoft.com/office/drawing/2014/main" xmlns="" id="{10457691-F372-4ED6-9223-CB13820B514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91215">
            <a:off x="4220056" y="5032803"/>
            <a:ext cx="1524000" cy="1014984"/>
          </a:xfrm>
          <a:prstGeom prst="rect">
            <a:avLst/>
          </a:prstGeom>
        </p:spPr>
      </p:pic>
      <p:pic>
        <p:nvPicPr>
          <p:cNvPr id="10" name="Afbeelding 9">
            <a:extLst>
              <a:ext uri="{FF2B5EF4-FFF2-40B4-BE49-F238E27FC236}">
                <a16:creationId xmlns:a16="http://schemas.microsoft.com/office/drawing/2014/main" xmlns="" id="{E67C6057-7F2B-4602-B172-9B975EA8863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91215">
            <a:off x="4721214" y="5210740"/>
            <a:ext cx="1524000" cy="1014984"/>
          </a:xfrm>
          <a:prstGeom prst="rect">
            <a:avLst/>
          </a:prstGeom>
        </p:spPr>
      </p:pic>
      <p:pic>
        <p:nvPicPr>
          <p:cNvPr id="11" name="Afbeelding 10">
            <a:extLst>
              <a:ext uri="{FF2B5EF4-FFF2-40B4-BE49-F238E27FC236}">
                <a16:creationId xmlns:a16="http://schemas.microsoft.com/office/drawing/2014/main" xmlns="" id="{AE149315-8CC3-42D0-A45B-31E03CD216C0}"/>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91215">
            <a:off x="1433103" y="4215346"/>
            <a:ext cx="1524000" cy="1014984"/>
          </a:xfrm>
          <a:prstGeom prst="rect">
            <a:avLst/>
          </a:prstGeom>
        </p:spPr>
      </p:pic>
      <p:sp>
        <p:nvSpPr>
          <p:cNvPr id="12" name="Pijl: gekromd omlaag 11">
            <a:extLst>
              <a:ext uri="{FF2B5EF4-FFF2-40B4-BE49-F238E27FC236}">
                <a16:creationId xmlns:a16="http://schemas.microsoft.com/office/drawing/2014/main" xmlns="" id="{B022C36A-CC9A-45E4-B30B-AD881D8EB998}"/>
              </a:ext>
            </a:extLst>
          </p:cNvPr>
          <p:cNvSpPr/>
          <p:nvPr/>
        </p:nvSpPr>
        <p:spPr>
          <a:xfrm>
            <a:off x="2578755" y="3861048"/>
            <a:ext cx="2713325" cy="560652"/>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13" name="Afbeelding 12">
            <a:extLst>
              <a:ext uri="{FF2B5EF4-FFF2-40B4-BE49-F238E27FC236}">
                <a16:creationId xmlns:a16="http://schemas.microsoft.com/office/drawing/2014/main" xmlns="" id="{7E7F7810-A595-4AEB-996F-47735282886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91215">
            <a:off x="1021885" y="4936091"/>
            <a:ext cx="1524000" cy="1014984"/>
          </a:xfrm>
          <a:prstGeom prst="rect">
            <a:avLst/>
          </a:prstGeom>
        </p:spPr>
      </p:pic>
    </p:spTree>
    <p:extLst>
      <p:ext uri="{BB962C8B-B14F-4D97-AF65-F5344CB8AC3E}">
        <p14:creationId xmlns:p14="http://schemas.microsoft.com/office/powerpoint/2010/main" val="125695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16729"/>
            <a:ext cx="10284160" cy="1323439"/>
          </a:xfrm>
          <a:prstGeom prst="rect">
            <a:avLst/>
          </a:prstGeom>
          <a:noFill/>
        </p:spPr>
        <p:txBody>
          <a:bodyPr wrap="square" rtlCol="0">
            <a:spAutoFit/>
          </a:bodyPr>
          <a:lstStyle/>
          <a:p>
            <a:r>
              <a:rPr lang="nl-NL" sz="8000" b="1" u="sng" dirty="0"/>
              <a:t>uitrusten met</a:t>
            </a:r>
          </a:p>
        </p:txBody>
      </p:sp>
      <p:pic>
        <p:nvPicPr>
          <p:cNvPr id="7" name="Afbeelding 6">
            <a:extLst>
              <a:ext uri="{FF2B5EF4-FFF2-40B4-BE49-F238E27FC236}">
                <a16:creationId xmlns:a16="http://schemas.microsoft.com/office/drawing/2014/main" xmlns="" id="{C68C3E76-DE53-48E0-90B8-E20470592F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 b="99086" l="0" r="100000">
                        <a14:foregroundMark x1="62622" y1="21938" x2="62622" y2="21938"/>
                        <a14:foregroundMark x1="65558" y1="22121" x2="65558" y2="22121"/>
                        <a14:foregroundMark x1="67906" y1="25229" x2="67906" y2="25229"/>
                        <a14:foregroundMark x1="67710" y1="27057" x2="67710" y2="27057"/>
                        <a14:foregroundMark x1="61252" y1="32176" x2="61252" y2="32176"/>
                        <a14:foregroundMark x1="60861" y1="19013" x2="60861" y2="19013"/>
                        <a14:foregroundMark x1="64971" y1="18282" x2="64971" y2="18282"/>
                        <a14:foregroundMark x1="84932" y1="88117" x2="84932" y2="88117"/>
                        <a14:foregroundMark x1="81996" y1="89397" x2="81996" y2="89397"/>
                        <a14:foregroundMark x1="90215" y1="88665" x2="90215" y2="88665"/>
                        <a14:foregroundMark x1="38356" y1="14991" x2="38356" y2="14991"/>
                        <a14:foregroundMark x1="40117" y1="21024" x2="40117" y2="21024"/>
                        <a14:foregroundMark x1="30724" y1="19561" x2="30724" y2="19561"/>
                        <a14:foregroundMark x1="28180" y1="16088" x2="28180" y2="16088"/>
                        <a14:foregroundMark x1="47750" y1="50457" x2="47750" y2="50457"/>
                        <a14:foregroundMark x1="40509" y1="86106" x2="40509" y2="86106"/>
                        <a14:foregroundMark x1="41096" y1="80804" x2="41096" y2="80804"/>
                        <a14:foregroundMark x1="82192" y1="97258" x2="82192" y2="97258"/>
                        <a14:foregroundMark x1="90802" y1="87203" x2="90802" y2="87203"/>
                      </a14:backgroundRemoval>
                    </a14:imgEffect>
                  </a14:imgLayer>
                </a14:imgProps>
              </a:ext>
            </a:extLst>
          </a:blip>
          <a:stretch>
            <a:fillRect/>
          </a:stretch>
        </p:blipFill>
        <p:spPr>
          <a:xfrm>
            <a:off x="2342153" y="1311950"/>
            <a:ext cx="4896544" cy="5241505"/>
          </a:xfrm>
          <a:prstGeom prst="rect">
            <a:avLst/>
          </a:prstGeom>
        </p:spPr>
      </p:pic>
      <p:pic>
        <p:nvPicPr>
          <p:cNvPr id="2050" name="Picture 2" descr="C:\Users\Kosterm\Downloads\shutterstock_4217993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819">
            <a:off x="4343567" y="4869160"/>
            <a:ext cx="226372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076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21426</TotalTime>
  <Words>542</Words>
  <Application>Microsoft Office PowerPoint</Application>
  <PresentationFormat>Diavoorstelling (4:3)</PresentationFormat>
  <Paragraphs>230</Paragraphs>
  <Slides>21</Slides>
  <Notes>12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3856</cp:revision>
  <cp:lastPrinted>2019-12-03T10:56:39Z</cp:lastPrinted>
  <dcterms:created xsi:type="dcterms:W3CDTF">2014-06-10T08:03:16Z</dcterms:created>
  <dcterms:modified xsi:type="dcterms:W3CDTF">2020-05-26T08:10:43Z</dcterms:modified>
</cp:coreProperties>
</file>