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965" r:id="rId2"/>
    <p:sldId id="548" r:id="rId3"/>
    <p:sldId id="978" r:id="rId4"/>
    <p:sldId id="698" r:id="rId5"/>
    <p:sldId id="979" r:id="rId6"/>
    <p:sldId id="942" r:id="rId7"/>
    <p:sldId id="865" r:id="rId8"/>
    <p:sldId id="885" r:id="rId9"/>
    <p:sldId id="980" r:id="rId10"/>
    <p:sldId id="874" r:id="rId11"/>
    <p:sldId id="917" r:id="rId12"/>
    <p:sldId id="934" r:id="rId13"/>
    <p:sldId id="270" r:id="rId14"/>
    <p:sldId id="274" r:id="rId15"/>
    <p:sldId id="269" r:id="rId16"/>
    <p:sldId id="263" r:id="rId17"/>
    <p:sldId id="268" r:id="rId18"/>
    <p:sldId id="264" r:id="rId19"/>
    <p:sldId id="265" r:id="rId20"/>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65"/>
            <p14:sldId id="548"/>
            <p14:sldId id="978"/>
            <p14:sldId id="698"/>
            <p14:sldId id="979"/>
            <p14:sldId id="942"/>
            <p14:sldId id="865"/>
            <p14:sldId id="885"/>
            <p14:sldId id="980"/>
            <p14:sldId id="874"/>
            <p14:sldId id="917"/>
            <p14:sldId id="934"/>
            <p14:sldId id="270"/>
            <p14:sldId id="274"/>
            <p14:sldId id="269"/>
            <p14:sldId id="263"/>
            <p14:sldId id="268"/>
            <p14:sldId id="264"/>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4214"/>
    <a:srgbClr val="CF713D"/>
    <a:srgbClr val="F814CD"/>
    <a:srgbClr val="E725A2"/>
    <a:srgbClr val="BDF672"/>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3525" autoAdjust="0"/>
  </p:normalViewPr>
  <p:slideViewPr>
    <p:cSldViewPr>
      <p:cViewPr varScale="1">
        <p:scale>
          <a:sx n="86" d="100"/>
          <a:sy n="86" d="100"/>
        </p:scale>
        <p:origin x="997" y="8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12-5-2020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12-5-2020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317324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0" y="160338"/>
            <a:ext cx="9276048" cy="1323439"/>
          </a:xfrm>
          <a:prstGeom prst="rect">
            <a:avLst/>
          </a:prstGeom>
          <a:noFill/>
        </p:spPr>
        <p:txBody>
          <a:bodyPr wrap="square" rtlCol="0">
            <a:spAutoFit/>
          </a:bodyPr>
          <a:lstStyle/>
          <a:p>
            <a:r>
              <a:rPr lang="nl-NL" sz="8000" b="1" u="sng" dirty="0"/>
              <a:t>waard zijn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4" name="Rechthoek 3"/>
          <p:cNvSpPr/>
          <p:nvPr/>
        </p:nvSpPr>
        <p:spPr>
          <a:xfrm>
            <a:off x="4805413" y="3645024"/>
            <a:ext cx="432048" cy="790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3995936" y="3429000"/>
            <a:ext cx="1944216" cy="3693319"/>
          </a:xfrm>
          <a:prstGeom prst="rect">
            <a:avLst/>
          </a:prstGeom>
          <a:noFill/>
        </p:spPr>
        <p:txBody>
          <a:bodyPr wrap="square" rtlCol="0">
            <a:spAutoFit/>
          </a:bodyPr>
          <a:lstStyle/>
          <a:p>
            <a:r>
              <a:rPr lang="nl-NL" sz="9600" dirty="0"/>
              <a:t>    </a:t>
            </a:r>
            <a:r>
              <a:rPr lang="nl-NL" sz="13800" dirty="0"/>
              <a:t>?</a:t>
            </a:r>
          </a:p>
        </p:txBody>
      </p:sp>
      <p:pic>
        <p:nvPicPr>
          <p:cNvPr id="11" name="Picture 2" descr="C:\Users\vrielinf\Downloads\shutterstock_4943122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9123" y="4941168"/>
            <a:ext cx="2487794" cy="166184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0547" y="4890612"/>
            <a:ext cx="2112065" cy="15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extLst>
              <a:ext uri="{FF2B5EF4-FFF2-40B4-BE49-F238E27FC236}">
                <a16:creationId xmlns:a16="http://schemas.microsoft.com/office/drawing/2014/main" id="{195653FA-50A8-4D26-9792-ABCC642F31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0181" y="1370753"/>
            <a:ext cx="4658271" cy="3909762"/>
          </a:xfrm>
          <a:prstGeom prst="rect">
            <a:avLst/>
          </a:prstGeom>
        </p:spPr>
      </p:pic>
    </p:spTree>
    <p:extLst>
      <p:ext uri="{BB962C8B-B14F-4D97-AF65-F5344CB8AC3E}">
        <p14:creationId xmlns:p14="http://schemas.microsoft.com/office/powerpoint/2010/main" val="425540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Tekstvak 5"/>
          <p:cNvSpPr txBox="1"/>
          <p:nvPr/>
        </p:nvSpPr>
        <p:spPr>
          <a:xfrm>
            <a:off x="304800" y="160337"/>
            <a:ext cx="8822694" cy="1323439"/>
          </a:xfrm>
          <a:prstGeom prst="rect">
            <a:avLst/>
          </a:prstGeom>
          <a:noFill/>
        </p:spPr>
        <p:txBody>
          <a:bodyPr wrap="square" rtlCol="0">
            <a:spAutoFit/>
          </a:bodyPr>
          <a:lstStyle/>
          <a:p>
            <a:r>
              <a:rPr lang="nl-NL" sz="8000" b="1" u="sng" dirty="0"/>
              <a:t>verrassend</a:t>
            </a:r>
          </a:p>
        </p:txBody>
      </p:sp>
      <p:pic>
        <p:nvPicPr>
          <p:cNvPr id="4098" name="Picture 2" descr="C:\Users\vrielinf\Downloads\shutterstock_119032424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790674"/>
            <a:ext cx="7056784" cy="47139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vrielinf\Downloads\shutterstock_130343726.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200" b="99800" l="461" r="99770"/>
                    </a14:imgEffect>
                  </a14:imgLayer>
                </a14:imgProps>
              </a:ext>
              <a:ext uri="{28A0092B-C50C-407E-A947-70E740481C1C}">
                <a14:useLocalDpi xmlns:a14="http://schemas.microsoft.com/office/drawing/2010/main"/>
              </a:ext>
            </a:extLst>
          </a:blip>
          <a:srcRect/>
          <a:stretch>
            <a:fillRect/>
          </a:stretch>
        </p:blipFill>
        <p:spPr bwMode="auto">
          <a:xfrm rot="5400000">
            <a:off x="4893701" y="947059"/>
            <a:ext cx="3327329" cy="397073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rielinf\Downloads\shutterstock_1656306139.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99000"/>
                    </a14:imgEffect>
                  </a14:imgLayer>
                </a14:imgProps>
              </a:ext>
              <a:ext uri="{28A0092B-C50C-407E-A947-70E740481C1C}">
                <a14:useLocalDpi xmlns:a14="http://schemas.microsoft.com/office/drawing/2010/main"/>
              </a:ext>
            </a:extLst>
          </a:blip>
          <a:srcRect/>
          <a:stretch>
            <a:fillRect/>
          </a:stretch>
        </p:blipFill>
        <p:spPr bwMode="auto">
          <a:xfrm>
            <a:off x="5940152" y="4167740"/>
            <a:ext cx="3148199" cy="233686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9B4314A-F584-468B-BC41-32B9953EBF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15091" y="1862047"/>
            <a:ext cx="2684547" cy="2140754"/>
          </a:xfrm>
          <a:prstGeom prst="rect">
            <a:avLst/>
          </a:prstGeom>
        </p:spPr>
      </p:pic>
    </p:spTree>
    <p:extLst>
      <p:ext uri="{BB962C8B-B14F-4D97-AF65-F5344CB8AC3E}">
        <p14:creationId xmlns:p14="http://schemas.microsoft.com/office/powerpoint/2010/main" val="136047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02634"/>
          </a:xfrm>
        </p:spPr>
        <p:txBody>
          <a:bodyPr>
            <a:normAutofit/>
          </a:bodyPr>
          <a:lstStyle/>
          <a:p>
            <a:r>
              <a:rPr lang="nl-NL" dirty="0"/>
              <a:t>Op de woordmuur:</a:t>
            </a:r>
            <a:br>
              <a:rPr lang="nl-NL" dirty="0"/>
            </a:br>
            <a:br>
              <a:rPr lang="nl-NL" dirty="0"/>
            </a:br>
            <a:br>
              <a:rPr lang="nl-NL" sz="2000" dirty="0"/>
            </a:br>
            <a:br>
              <a:rPr lang="nl-NL" sz="2000" dirty="0"/>
            </a:br>
            <a:br>
              <a:rPr lang="nl-NL" sz="2000" dirty="0"/>
            </a:br>
            <a:br>
              <a:rPr lang="nl-NL" sz="2000" dirty="0"/>
            </a:br>
            <a:br>
              <a:rPr lang="nl-NL" sz="2000" dirty="0"/>
            </a:br>
            <a:br>
              <a:rPr lang="nl-NL" sz="2000" dirty="0"/>
            </a:br>
            <a:br>
              <a:rPr lang="nl-NL" sz="2000" dirty="0"/>
            </a:br>
            <a:endParaRPr lang="nl-NL" sz="2000" dirty="0"/>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437112"/>
            <a:ext cx="2808311" cy="14401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3" y="4355584"/>
            <a:ext cx="2880322" cy="15216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geboren worden</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opgroeien</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sterven</a:t>
            </a:r>
            <a:endParaRPr lang="nl-NL" sz="1100" dirty="0">
              <a:effectLst/>
              <a:ea typeface="Calibri"/>
              <a:cs typeface="Times New Roman"/>
            </a:endParaRPr>
          </a:p>
        </p:txBody>
      </p:sp>
      <p:sp>
        <p:nvSpPr>
          <p:cNvPr id="11" name="Text Box 14"/>
          <p:cNvSpPr txBox="1"/>
          <p:nvPr/>
        </p:nvSpPr>
        <p:spPr>
          <a:xfrm>
            <a:off x="470247" y="692696"/>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Toen ik </a:t>
            </a:r>
            <a:r>
              <a:rPr lang="nl-NL" sz="2000" i="1" u="sng" dirty="0">
                <a:solidFill>
                  <a:srgbClr val="387038"/>
                </a:solidFill>
                <a:latin typeface="Trebuchet MS"/>
                <a:ea typeface="Calibri"/>
                <a:cs typeface="Times New Roman"/>
              </a:rPr>
              <a:t>opgroeide</a:t>
            </a:r>
            <a:r>
              <a:rPr lang="nl-NL" sz="2000" i="1" dirty="0">
                <a:solidFill>
                  <a:srgbClr val="387038"/>
                </a:solidFill>
                <a:latin typeface="Trebuchet MS"/>
                <a:ea typeface="Calibri"/>
                <a:cs typeface="Times New Roman"/>
              </a:rPr>
              <a:t>, logeerde ik heel vaak bij mijn opa en oma.</a:t>
            </a:r>
            <a:endParaRPr lang="nl-NL" sz="1100" dirty="0">
              <a:effectLst/>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groot worden</a:t>
            </a:r>
            <a:endParaRPr lang="nl-NL" sz="1100" dirty="0">
              <a:effectLst/>
              <a:latin typeface="Calibri"/>
              <a:ea typeface="Calibri"/>
              <a:cs typeface="Times New Roman"/>
            </a:endParaRPr>
          </a:p>
        </p:txBody>
      </p:sp>
      <p:pic>
        <p:nvPicPr>
          <p:cNvPr id="2" name="Afbeelding 1">
            <a:extLst>
              <a:ext uri="{FF2B5EF4-FFF2-40B4-BE49-F238E27FC236}">
                <a16:creationId xmlns:a16="http://schemas.microsoft.com/office/drawing/2014/main" id="{0D3DDCC2-43A4-4F98-AD44-0C7F75F13E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148" y="2070343"/>
            <a:ext cx="2253997" cy="1728217"/>
          </a:xfrm>
          <a:prstGeom prst="rect">
            <a:avLst/>
          </a:prstGeom>
        </p:spPr>
      </p:pic>
      <p:pic>
        <p:nvPicPr>
          <p:cNvPr id="16" name="Picture 2" descr="C:\Users\Kosterm\Downloads\shutterstock_508715239.jpg">
            <a:extLst>
              <a:ext uri="{FF2B5EF4-FFF2-40B4-BE49-F238E27FC236}">
                <a16:creationId xmlns:a16="http://schemas.microsoft.com/office/drawing/2014/main" id="{99013C8E-7A5B-4985-B37A-3544E22CE6A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0624" y="2665876"/>
            <a:ext cx="2693844" cy="500919"/>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persoon, binnen, zwemmen, zitten&#10;&#10;Automatisch gegenereerde beschrijving">
            <a:extLst>
              <a:ext uri="{FF2B5EF4-FFF2-40B4-BE49-F238E27FC236}">
                <a16:creationId xmlns:a16="http://schemas.microsoft.com/office/drawing/2014/main" id="{8A79C2CC-F0A5-4F42-B310-FDCA26A486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983" y="2758139"/>
            <a:ext cx="2320375" cy="1550011"/>
          </a:xfrm>
          <a:prstGeom prst="rect">
            <a:avLst/>
          </a:prstGeom>
        </p:spPr>
      </p:pic>
    </p:spTree>
    <p:extLst>
      <p:ext uri="{BB962C8B-B14F-4D97-AF65-F5344CB8AC3E}">
        <p14:creationId xmlns:p14="http://schemas.microsoft.com/office/powerpoint/2010/main" val="46625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63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933056"/>
            <a:ext cx="2808311" cy="14401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3789040"/>
            <a:ext cx="2973557" cy="15121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een idee hebben</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nadenken</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besluiten</a:t>
            </a:r>
            <a:endParaRPr lang="nl-NL" sz="1100" dirty="0">
              <a:effectLst/>
              <a:ea typeface="Calibri"/>
              <a:cs typeface="Times New Roman"/>
            </a:endParaRPr>
          </a:p>
        </p:txBody>
      </p:sp>
      <p:sp>
        <p:nvSpPr>
          <p:cNvPr id="11" name="Text Box 14"/>
          <p:cNvSpPr txBox="1"/>
          <p:nvPr/>
        </p:nvSpPr>
        <p:spPr>
          <a:xfrm>
            <a:off x="470247" y="692696"/>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Mijn broer moest </a:t>
            </a:r>
            <a:r>
              <a:rPr lang="nl-NL" sz="2000" i="1" u="sng" dirty="0">
                <a:solidFill>
                  <a:srgbClr val="387038"/>
                </a:solidFill>
                <a:effectLst/>
                <a:latin typeface="Trebuchet MS"/>
                <a:ea typeface="Calibri"/>
                <a:cs typeface="Times New Roman"/>
              </a:rPr>
              <a:t>besluiten</a:t>
            </a:r>
            <a:r>
              <a:rPr lang="nl-NL" sz="2000" i="1" dirty="0">
                <a:solidFill>
                  <a:srgbClr val="387038"/>
                </a:solidFill>
                <a:effectLst/>
                <a:latin typeface="Trebuchet MS"/>
                <a:ea typeface="Calibri"/>
                <a:cs typeface="Times New Roman"/>
              </a:rPr>
              <a:t> om het schilderijtje te verkopen.</a:t>
            </a:r>
            <a:endParaRPr lang="nl-NL" sz="1100" dirty="0">
              <a:effectLst/>
              <a:ea typeface="Calibri"/>
              <a:cs typeface="Times New Roman"/>
            </a:endParaRPr>
          </a:p>
        </p:txBody>
      </p:sp>
      <p:sp>
        <p:nvSpPr>
          <p:cNvPr id="14" name="Text Box 14"/>
          <p:cNvSpPr txBox="1"/>
          <p:nvPr/>
        </p:nvSpPr>
        <p:spPr>
          <a:xfrm>
            <a:off x="6043526" y="4338007"/>
            <a:ext cx="2788039" cy="13952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6012160" y="4321011"/>
            <a:ext cx="2899582" cy="9611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kiezen wat je gaat doen, beslissen</a:t>
            </a:r>
            <a:endParaRPr lang="nl-NL" sz="1100" dirty="0">
              <a:effectLst/>
              <a:latin typeface="Calibri"/>
              <a:ea typeface="Calibri"/>
              <a:cs typeface="Times New Roman"/>
            </a:endParaRPr>
          </a:p>
        </p:txBody>
      </p:sp>
      <p:pic>
        <p:nvPicPr>
          <p:cNvPr id="2" name="Afbeelding 1">
            <a:extLst>
              <a:ext uri="{FF2B5EF4-FFF2-40B4-BE49-F238E27FC236}">
                <a16:creationId xmlns:a16="http://schemas.microsoft.com/office/drawing/2014/main" id="{962213FC-0295-4A01-96F2-46BDCA1219BB}"/>
              </a:ext>
            </a:extLst>
          </p:cNvPr>
          <p:cNvPicPr>
            <a:picLocks noChangeAspect="1"/>
          </p:cNvPicPr>
          <p:nvPr/>
        </p:nvPicPr>
        <p:blipFill>
          <a:blip r:embed="rId4"/>
          <a:stretch>
            <a:fillRect/>
          </a:stretch>
        </p:blipFill>
        <p:spPr>
          <a:xfrm>
            <a:off x="3282284" y="1556792"/>
            <a:ext cx="2371725" cy="2295525"/>
          </a:xfrm>
          <a:prstGeom prst="rect">
            <a:avLst/>
          </a:prstGeom>
          <a:ln>
            <a:solidFill>
              <a:schemeClr val="tx1"/>
            </a:solidFill>
          </a:ln>
        </p:spPr>
      </p:pic>
      <p:pic>
        <p:nvPicPr>
          <p:cNvPr id="3" name="Afbeelding 2">
            <a:extLst>
              <a:ext uri="{FF2B5EF4-FFF2-40B4-BE49-F238E27FC236}">
                <a16:creationId xmlns:a16="http://schemas.microsoft.com/office/drawing/2014/main" id="{AC1F6912-3B54-4D17-84D4-E393AA5393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1697349"/>
            <a:ext cx="1974701" cy="2163699"/>
          </a:xfrm>
          <a:prstGeom prst="rect">
            <a:avLst/>
          </a:prstGeom>
          <a:ln>
            <a:solidFill>
              <a:schemeClr val="tx1"/>
            </a:solidFill>
          </a:ln>
        </p:spPr>
      </p:pic>
      <p:pic>
        <p:nvPicPr>
          <p:cNvPr id="13" name="Afbeelding 12">
            <a:extLst>
              <a:ext uri="{FF2B5EF4-FFF2-40B4-BE49-F238E27FC236}">
                <a16:creationId xmlns:a16="http://schemas.microsoft.com/office/drawing/2014/main" id="{DE1C5669-4A77-42FB-B5F1-8A2302ADEF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2217" y="1668275"/>
            <a:ext cx="633909" cy="622589"/>
          </a:xfrm>
          <a:prstGeom prst="rect">
            <a:avLst/>
          </a:prstGeom>
        </p:spPr>
      </p:pic>
      <p:pic>
        <p:nvPicPr>
          <p:cNvPr id="16" name="Afbeelding 15">
            <a:extLst>
              <a:ext uri="{FF2B5EF4-FFF2-40B4-BE49-F238E27FC236}">
                <a16:creationId xmlns:a16="http://schemas.microsoft.com/office/drawing/2014/main" id="{B96C7306-1138-4B20-A17C-27E5F72BBD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3880" y="1667023"/>
            <a:ext cx="616094" cy="591450"/>
          </a:xfrm>
          <a:prstGeom prst="rect">
            <a:avLst/>
          </a:prstGeom>
        </p:spPr>
      </p:pic>
      <p:pic>
        <p:nvPicPr>
          <p:cNvPr id="1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84168" y="692695"/>
            <a:ext cx="2681197" cy="271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30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Trebuchet MS"/>
                <a:ea typeface="Calibri"/>
                <a:cs typeface="Times New Roman"/>
              </a:rPr>
              <a:t>de achtergrond</a:t>
            </a:r>
            <a:endParaRPr lang="nl-NL" sz="44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Trebuchet MS"/>
                <a:ea typeface="Calibri"/>
                <a:cs typeface="Times New Roman"/>
              </a:rPr>
              <a:t>d</a:t>
            </a:r>
            <a:r>
              <a:rPr lang="nl-NL" sz="4400" b="1" dirty="0">
                <a:solidFill>
                  <a:srgbClr val="387038"/>
                </a:solidFill>
                <a:effectLst/>
                <a:latin typeface="Trebuchet MS"/>
                <a:ea typeface="Calibri"/>
                <a:cs typeface="Times New Roman"/>
              </a:rPr>
              <a:t>e voorgrond</a:t>
            </a:r>
            <a:endParaRPr lang="nl-NL" sz="4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alle dingen samen die je in de verte ziet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Op </a:t>
            </a:r>
            <a:r>
              <a:rPr lang="nl-NL" sz="2400" i="1" u="sng" dirty="0">
                <a:solidFill>
                  <a:srgbClr val="387038"/>
                </a:solidFill>
                <a:latin typeface="Trebuchet MS"/>
                <a:ea typeface="Calibri"/>
                <a:cs typeface="Times New Roman"/>
              </a:rPr>
              <a:t>de achtergrond</a:t>
            </a:r>
            <a:r>
              <a:rPr lang="nl-NL" sz="2400" i="1" dirty="0">
                <a:solidFill>
                  <a:srgbClr val="387038"/>
                </a:solidFill>
                <a:latin typeface="Trebuchet MS"/>
                <a:ea typeface="Calibri"/>
                <a:cs typeface="Times New Roman"/>
              </a:rPr>
              <a:t> zie je bergen en twee zeilbootjes.</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alle dingen die je vooraan ziet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Op </a:t>
            </a:r>
            <a:r>
              <a:rPr lang="nl-NL" sz="2400" i="1" u="sng" dirty="0">
                <a:solidFill>
                  <a:srgbClr val="387038"/>
                </a:solidFill>
                <a:latin typeface="Trebuchet MS"/>
                <a:ea typeface="Calibri"/>
                <a:cs typeface="Times New Roman"/>
              </a:rPr>
              <a:t>de voorgrond</a:t>
            </a:r>
            <a:r>
              <a:rPr lang="nl-NL" sz="2400" i="1" dirty="0">
                <a:solidFill>
                  <a:srgbClr val="387038"/>
                </a:solidFill>
                <a:latin typeface="Trebuchet MS"/>
                <a:ea typeface="Calibri"/>
                <a:cs typeface="Times New Roman"/>
              </a:rPr>
              <a:t> zie je twee vrouwen met een hoedje op.</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FEBED0CD-749A-41EC-BB5A-3E4C4248EADC}"/>
              </a:ext>
            </a:extLst>
          </p:cNvPr>
          <p:cNvPicPr>
            <a:picLocks noChangeAspect="1"/>
          </p:cNvPicPr>
          <p:nvPr/>
        </p:nvPicPr>
        <p:blipFill>
          <a:blip r:embed="rId4"/>
          <a:stretch>
            <a:fillRect/>
          </a:stretch>
        </p:blipFill>
        <p:spPr>
          <a:xfrm>
            <a:off x="1117259" y="2765757"/>
            <a:ext cx="2345867" cy="2258443"/>
          </a:xfrm>
          <a:prstGeom prst="rect">
            <a:avLst/>
          </a:prstGeom>
        </p:spPr>
      </p:pic>
      <p:pic>
        <p:nvPicPr>
          <p:cNvPr id="9" name="Afbeelding 8">
            <a:extLst>
              <a:ext uri="{FF2B5EF4-FFF2-40B4-BE49-F238E27FC236}">
                <a16:creationId xmlns:a16="http://schemas.microsoft.com/office/drawing/2014/main" id="{2E2D7973-FC9F-4A2D-A80B-12299067032D}"/>
              </a:ext>
            </a:extLst>
          </p:cNvPr>
          <p:cNvPicPr>
            <a:picLocks noChangeAspect="1"/>
          </p:cNvPicPr>
          <p:nvPr/>
        </p:nvPicPr>
        <p:blipFill>
          <a:blip r:embed="rId5"/>
          <a:stretch>
            <a:fillRect/>
          </a:stretch>
        </p:blipFill>
        <p:spPr>
          <a:xfrm>
            <a:off x="5724128" y="2629392"/>
            <a:ext cx="2076450" cy="2552700"/>
          </a:xfrm>
          <a:prstGeom prst="rect">
            <a:avLst/>
          </a:prstGeom>
        </p:spPr>
      </p:pic>
    </p:spTree>
    <p:extLst>
      <p:ext uri="{BB962C8B-B14F-4D97-AF65-F5344CB8AC3E}">
        <p14:creationId xmlns:p14="http://schemas.microsoft.com/office/powerpoint/2010/main" val="412223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verrassend</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Trebuchet MS"/>
                <a:ea typeface="Calibri"/>
                <a:cs typeface="Times New Roman"/>
              </a:rPr>
              <a:t>voorspelbaar</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04800" y="1628800"/>
            <a:ext cx="41231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niet verwacht</a:t>
            </a:r>
          </a:p>
          <a:p>
            <a:pPr>
              <a:lnSpc>
                <a:spcPct val="107000"/>
              </a:lnSpc>
              <a:spcAft>
                <a:spcPts val="0"/>
              </a:spcAft>
            </a:pPr>
            <a:br>
              <a:rPr lang="nl-NL" sz="2800" dirty="0"/>
            </a:b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 waarde van het schilderij was </a:t>
            </a:r>
            <a:r>
              <a:rPr lang="nl-NL" sz="2400" i="1" u="sng" dirty="0">
                <a:solidFill>
                  <a:srgbClr val="387038"/>
                </a:solidFill>
                <a:latin typeface="Trebuchet MS"/>
                <a:ea typeface="Calibri"/>
                <a:cs typeface="Times New Roman"/>
              </a:rPr>
              <a:t>verrassend</a:t>
            </a:r>
            <a:r>
              <a:rPr lang="nl-NL" sz="2400" i="1" dirty="0">
                <a:solidFill>
                  <a:srgbClr val="387038"/>
                </a:solidFill>
                <a:latin typeface="Trebuchet MS"/>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8800"/>
            <a:ext cx="4248472" cy="43924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zeker verwacht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0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waarde van het schilderij is heel </a:t>
            </a:r>
            <a:r>
              <a:rPr lang="nl-NL" sz="2400" i="1" u="sng" dirty="0">
                <a:solidFill>
                  <a:srgbClr val="387038"/>
                </a:solidFill>
                <a:latin typeface="Trebuchet MS"/>
                <a:ea typeface="Calibri"/>
                <a:cs typeface="Times New Roman"/>
              </a:rPr>
              <a:t>voorspelbaar</a:t>
            </a:r>
            <a:r>
              <a:rPr lang="nl-NL" sz="2400" i="1" dirty="0">
                <a:solidFill>
                  <a:srgbClr val="387038"/>
                </a:solidFill>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9C7C9987-6381-489B-A7B1-1EB11FD09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103" y="2344825"/>
            <a:ext cx="3535561" cy="2168350"/>
          </a:xfrm>
          <a:prstGeom prst="rect">
            <a:avLst/>
          </a:prstGeom>
          <a:ln>
            <a:solidFill>
              <a:schemeClr val="tx1"/>
            </a:solidFill>
          </a:ln>
        </p:spPr>
      </p:pic>
      <p:pic>
        <p:nvPicPr>
          <p:cNvPr id="10" name="Afbeelding 9" descr="Afbeelding met persoon, groep, kind, mensen&#10;&#10;Automatisch gegenereerde beschrijving">
            <a:extLst>
              <a:ext uri="{FF2B5EF4-FFF2-40B4-BE49-F238E27FC236}">
                <a16:creationId xmlns:a16="http://schemas.microsoft.com/office/drawing/2014/main" id="{E717FEF2-DB5A-4D01-9944-56EA3CD345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2372" y="2354827"/>
            <a:ext cx="3372833" cy="2253053"/>
          </a:xfrm>
          <a:prstGeom prst="rect">
            <a:avLst/>
          </a:prstGeom>
          <a:ln>
            <a:solidFill>
              <a:schemeClr val="tx1"/>
            </a:solidFill>
          </a:ln>
        </p:spPr>
      </p:pic>
    </p:spTree>
    <p:extLst>
      <p:ext uri="{BB962C8B-B14F-4D97-AF65-F5344CB8AC3E}">
        <p14:creationId xmlns:p14="http://schemas.microsoft.com/office/powerpoint/2010/main" val="15546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404663"/>
            <a:ext cx="4344417"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bedekken met</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404663"/>
            <a:ext cx="4788025" cy="7920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onthullen</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355028" y="1556792"/>
            <a:ext cx="4072956" cy="47079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panose="020B0603020202020204" pitchFamily="34" charset="0"/>
                <a:ea typeface="Calibri"/>
                <a:cs typeface="Times New Roman"/>
              </a:rPr>
              <a:t>= er iets overheen leggen zodat niemand het kan zien</a:t>
            </a: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gn="ctr">
              <a:lnSpc>
                <a:spcPct val="107000"/>
              </a:lnSpc>
              <a:spcAft>
                <a:spcPts val="0"/>
              </a:spcAft>
            </a:pPr>
            <a:r>
              <a:rPr lang="nl-NL" sz="2400" i="1" dirty="0">
                <a:solidFill>
                  <a:srgbClr val="387038"/>
                </a:solidFill>
                <a:latin typeface="Trebuchet MS" panose="020B0603020202020204" pitchFamily="34" charset="0"/>
                <a:ea typeface="Calibri"/>
                <a:cs typeface="Times New Roman"/>
              </a:rPr>
              <a:t>De haren zijn </a:t>
            </a:r>
            <a:r>
              <a:rPr lang="nl-NL" sz="2400" i="1" u="sng" dirty="0">
                <a:solidFill>
                  <a:srgbClr val="387038"/>
                </a:solidFill>
                <a:latin typeface="Trebuchet MS" panose="020B0603020202020204" pitchFamily="34" charset="0"/>
                <a:ea typeface="Calibri"/>
                <a:cs typeface="Times New Roman"/>
              </a:rPr>
              <a:t>bedekt met </a:t>
            </a:r>
            <a:r>
              <a:rPr lang="nl-NL" sz="2400" i="1" dirty="0">
                <a:solidFill>
                  <a:srgbClr val="387038"/>
                </a:solidFill>
                <a:latin typeface="Trebuchet MS" panose="020B0603020202020204" pitchFamily="34" charset="0"/>
                <a:ea typeface="Calibri"/>
                <a:cs typeface="Times New Roman"/>
              </a:rPr>
              <a:t>een klein hoedje.</a:t>
            </a:r>
            <a:endParaRPr lang="nl-NL" sz="2400" dirty="0">
              <a:effectLst/>
              <a:latin typeface="Trebuchet MS" panose="020B0603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laten zien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vrouw zet het hoedje af en </a:t>
            </a:r>
            <a:r>
              <a:rPr lang="nl-NL" sz="2400" i="1" u="sng" dirty="0">
                <a:solidFill>
                  <a:srgbClr val="387038"/>
                </a:solidFill>
                <a:latin typeface="Trebuchet MS"/>
                <a:ea typeface="Calibri"/>
                <a:cs typeface="Times New Roman"/>
              </a:rPr>
              <a:t>onthult</a:t>
            </a:r>
            <a:r>
              <a:rPr lang="nl-NL" sz="2400" i="1" dirty="0">
                <a:solidFill>
                  <a:srgbClr val="387038"/>
                </a:solidFill>
                <a:latin typeface="Trebuchet MS"/>
                <a:ea typeface="Calibri"/>
                <a:cs typeface="Times New Roman"/>
              </a:rPr>
              <a:t> haar haar.</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F4EF0B0E-C833-472E-A347-4B437FC09CE7}"/>
              </a:ext>
            </a:extLst>
          </p:cNvPr>
          <p:cNvPicPr>
            <a:picLocks noChangeAspect="1"/>
          </p:cNvPicPr>
          <p:nvPr/>
        </p:nvPicPr>
        <p:blipFill>
          <a:blip r:embed="rId4"/>
          <a:stretch>
            <a:fillRect/>
          </a:stretch>
        </p:blipFill>
        <p:spPr>
          <a:xfrm>
            <a:off x="1319671" y="3223125"/>
            <a:ext cx="2016224" cy="1666745"/>
          </a:xfrm>
          <a:prstGeom prst="rect">
            <a:avLst/>
          </a:prstGeom>
          <a:ln>
            <a:solidFill>
              <a:schemeClr val="tx1"/>
            </a:solidFill>
          </a:ln>
        </p:spPr>
      </p:pic>
      <p:pic>
        <p:nvPicPr>
          <p:cNvPr id="3074" name="Picture 2" descr="C:\Users\Kosterm\Downloads\shutterstock_111135281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40152" y="2249233"/>
            <a:ext cx="1859957" cy="299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7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lenen</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a:effectLst/>
                <a:latin typeface="Trebuchet MS"/>
                <a:ea typeface="Calibri"/>
                <a:cs typeface="Times New Roman"/>
              </a:rPr>
              <a:t>e schuld</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aflossen</a:t>
            </a:r>
            <a:endParaRPr lang="nl-NL" sz="1100" dirty="0">
              <a:effectLst/>
              <a:ea typeface="Calibri"/>
              <a:cs typeface="Times New Roman"/>
            </a:endParaRPr>
          </a:p>
        </p:txBody>
      </p:sp>
      <p:sp>
        <p:nvSpPr>
          <p:cNvPr id="11" name="Text Box 14"/>
          <p:cNvSpPr txBox="1"/>
          <p:nvPr/>
        </p:nvSpPr>
        <p:spPr>
          <a:xfrm>
            <a:off x="585221" y="47667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Mijn broer heeft </a:t>
            </a:r>
            <a:r>
              <a:rPr lang="nl-NL" sz="2000" i="1" u="sng" dirty="0">
                <a:solidFill>
                  <a:srgbClr val="387038"/>
                </a:solidFill>
                <a:effectLst/>
                <a:latin typeface="Trebuchet MS"/>
                <a:ea typeface="Calibri"/>
                <a:cs typeface="Times New Roman"/>
              </a:rPr>
              <a:t>een schuld</a:t>
            </a:r>
            <a:r>
              <a:rPr lang="nl-NL" sz="2000" i="1" dirty="0">
                <a:solidFill>
                  <a:srgbClr val="387038"/>
                </a:solidFill>
                <a:effectLst/>
                <a:latin typeface="Trebuchet MS"/>
                <a:ea typeface="Calibri"/>
                <a:cs typeface="Times New Roman"/>
              </a:rPr>
              <a:t> bij de verhuurder.</a:t>
            </a:r>
            <a:endParaRPr lang="nl-NL" sz="1100" dirty="0">
              <a:effectLst/>
              <a:ea typeface="Calibri"/>
              <a:cs typeface="Times New Roman"/>
            </a:endParaRPr>
          </a:p>
        </p:txBody>
      </p:sp>
      <p:sp>
        <p:nvSpPr>
          <p:cNvPr id="14" name="Text Box 14"/>
          <p:cNvSpPr txBox="1"/>
          <p:nvPr/>
        </p:nvSpPr>
        <p:spPr>
          <a:xfrm>
            <a:off x="3152113" y="4833970"/>
            <a:ext cx="3148079" cy="14104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26902"/>
            <a:ext cx="3168352" cy="170938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het geld dat je nog aan iemand moet betalen</a:t>
            </a:r>
            <a:endParaRPr lang="nl-NL" sz="1100" dirty="0">
              <a:effectLst/>
              <a:latin typeface="Calibri"/>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terugbetalen</a:t>
            </a:r>
            <a:endParaRPr lang="nl-NL" sz="1100" dirty="0">
              <a:effectLst/>
              <a:latin typeface="Calibri"/>
              <a:ea typeface="Calibri"/>
              <a:cs typeface="Times New Roman"/>
            </a:endParaRPr>
          </a:p>
        </p:txBody>
      </p:sp>
      <p:pic>
        <p:nvPicPr>
          <p:cNvPr id="3" name="Afbeelding 2">
            <a:extLst>
              <a:ext uri="{FF2B5EF4-FFF2-40B4-BE49-F238E27FC236}">
                <a16:creationId xmlns:a16="http://schemas.microsoft.com/office/drawing/2014/main" id="{CC4ABBFE-B00B-4B3C-A8E4-03D1A971D7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608379"/>
            <a:ext cx="1872208" cy="2735282"/>
          </a:xfrm>
          <a:prstGeom prst="rect">
            <a:avLst/>
          </a:prstGeom>
          <a:ln>
            <a:solidFill>
              <a:schemeClr val="tx1"/>
            </a:solidFill>
          </a:ln>
        </p:spPr>
      </p:pic>
      <p:pic>
        <p:nvPicPr>
          <p:cNvPr id="13" name="Afbeelding 12" descr="Afbeelding met man, persoon, kostuum, dragen&#10;&#10;Automatisch gegenereerde beschrijving">
            <a:extLst>
              <a:ext uri="{FF2B5EF4-FFF2-40B4-BE49-F238E27FC236}">
                <a16:creationId xmlns:a16="http://schemas.microsoft.com/office/drawing/2014/main" id="{1A571BE3-DE0B-4A73-9FAA-0D4292FF79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201" y="2600034"/>
            <a:ext cx="2614959" cy="1762482"/>
          </a:xfrm>
          <a:prstGeom prst="rect">
            <a:avLst/>
          </a:prstGeom>
          <a:ln>
            <a:solidFill>
              <a:schemeClr val="tx1"/>
            </a:solidFill>
          </a:ln>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17259" y="1900852"/>
            <a:ext cx="2806126" cy="203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373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1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267744" y="2400370"/>
            <a:ext cx="439248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a:latin typeface="Trebuchet MS"/>
                <a:ea typeface="Calibri"/>
                <a:cs typeface="Times New Roman"/>
              </a:rPr>
              <a:t>het </a:t>
            </a:r>
            <a:r>
              <a:rPr lang="nl-NL" sz="4800" b="1" dirty="0">
                <a:latin typeface="Trebuchet MS"/>
                <a:ea typeface="Calibri"/>
                <a:cs typeface="Times New Roman"/>
              </a:rPr>
              <a:t>kunstwerk</a:t>
            </a:r>
            <a:endParaRPr lang="nl-NL" sz="11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747673"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262249"/>
            <a:ext cx="318051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68303" y="4190240"/>
            <a:ext cx="34201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taxeren</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w</a:t>
            </a:r>
            <a:r>
              <a:rPr lang="nl-NL" sz="3600" dirty="0">
                <a:effectLst/>
                <a:latin typeface="Trebuchet MS"/>
                <a:ea typeface="Calibri"/>
                <a:cs typeface="Times New Roman"/>
              </a:rPr>
              <a:t>aard zijn</a:t>
            </a:r>
            <a:endParaRPr lang="nl-NL" sz="1050" dirty="0">
              <a:effectLst/>
              <a:ea typeface="Calibri"/>
              <a:cs typeface="Times New Roman"/>
            </a:endParaRPr>
          </a:p>
        </p:txBody>
      </p:sp>
      <p:sp>
        <p:nvSpPr>
          <p:cNvPr id="15" name="Text Box 14"/>
          <p:cNvSpPr txBox="1"/>
          <p:nvPr/>
        </p:nvSpPr>
        <p:spPr>
          <a:xfrm>
            <a:off x="779156" y="4324861"/>
            <a:ext cx="342246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856922" y="4282136"/>
            <a:ext cx="344000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panose="020B0603020202020204" pitchFamily="34" charset="0"/>
                <a:ea typeface="Calibri"/>
                <a:cs typeface="Times New Roman"/>
              </a:rPr>
              <a:t>h</a:t>
            </a:r>
            <a:r>
              <a:rPr lang="nl-NL" sz="3600" dirty="0">
                <a:effectLst/>
                <a:latin typeface="Trebuchet MS" panose="020B0603020202020204" pitchFamily="34" charset="0"/>
                <a:ea typeface="Calibri"/>
                <a:cs typeface="Times New Roman"/>
              </a:rPr>
              <a:t>et schilderij</a:t>
            </a: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396933" y="1491549"/>
            <a:ext cx="3823790" cy="9541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18"/>
          <p:cNvSpPr txBox="1"/>
          <p:nvPr/>
        </p:nvSpPr>
        <p:spPr>
          <a:xfrm>
            <a:off x="4396933" y="1426024"/>
            <a:ext cx="3919482" cy="954107"/>
          </a:xfrm>
          <a:prstGeom prst="rect">
            <a:avLst/>
          </a:prstGeom>
          <a:noFill/>
        </p:spPr>
        <p:txBody>
          <a:bodyPr wrap="square" rtlCol="0">
            <a:spAutoFit/>
          </a:bodyPr>
          <a:lstStyle/>
          <a:p>
            <a:r>
              <a:rPr lang="nl-NL" sz="2800" dirty="0"/>
              <a:t>= hoeveel geld je ervoor kunt krijgen</a:t>
            </a:r>
          </a:p>
        </p:txBody>
      </p:sp>
      <p:sp>
        <p:nvSpPr>
          <p:cNvPr id="20" name="Text Box 14"/>
          <p:cNvSpPr txBox="1"/>
          <p:nvPr/>
        </p:nvSpPr>
        <p:spPr>
          <a:xfrm>
            <a:off x="4860032" y="4923165"/>
            <a:ext cx="3600400" cy="9541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 name="Tekstvak 2"/>
          <p:cNvSpPr txBox="1"/>
          <p:nvPr/>
        </p:nvSpPr>
        <p:spPr>
          <a:xfrm>
            <a:off x="4860032" y="4923165"/>
            <a:ext cx="3888432" cy="954107"/>
          </a:xfrm>
          <a:prstGeom prst="rect">
            <a:avLst/>
          </a:prstGeom>
          <a:noFill/>
        </p:spPr>
        <p:txBody>
          <a:bodyPr wrap="square" rtlCol="0">
            <a:spAutoFit/>
          </a:bodyPr>
          <a:lstStyle/>
          <a:p>
            <a:r>
              <a:rPr lang="nl-NL" sz="2800" dirty="0"/>
              <a:t>= bepalen hoeveel geld iets waard is</a:t>
            </a:r>
          </a:p>
        </p:txBody>
      </p:sp>
      <p:pic>
        <p:nvPicPr>
          <p:cNvPr id="4" name="Afbeelding 3">
            <a:extLst>
              <a:ext uri="{FF2B5EF4-FFF2-40B4-BE49-F238E27FC236}">
                <a16:creationId xmlns:a16="http://schemas.microsoft.com/office/drawing/2014/main" id="{7E90B236-556E-4AF9-AEA7-225CA67602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5696" y="354696"/>
            <a:ext cx="2150853" cy="1936625"/>
          </a:xfrm>
          <a:prstGeom prst="rect">
            <a:avLst/>
          </a:prstGeom>
          <a:ln>
            <a:solidFill>
              <a:schemeClr val="tx1"/>
            </a:solidFill>
          </a:ln>
        </p:spPr>
      </p:pic>
      <p:pic>
        <p:nvPicPr>
          <p:cNvPr id="6" name="Afbeelding 5">
            <a:extLst>
              <a:ext uri="{FF2B5EF4-FFF2-40B4-BE49-F238E27FC236}">
                <a16:creationId xmlns:a16="http://schemas.microsoft.com/office/drawing/2014/main" id="{04D08E94-C3F8-4B53-95DA-A6DB7876E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8702" y="4980629"/>
            <a:ext cx="1089255" cy="896643"/>
          </a:xfrm>
          <a:prstGeom prst="rect">
            <a:avLst/>
          </a:prstGeom>
          <a:ln>
            <a:solidFill>
              <a:schemeClr val="tx1"/>
            </a:solidFill>
          </a:ln>
        </p:spPr>
      </p:pic>
      <p:pic>
        <p:nvPicPr>
          <p:cNvPr id="21" name="Afbeelding 20" descr="Afbeelding met persoon, binnen, man, staand&#10;&#10;Automatisch gegenereerde beschrijving">
            <a:extLst>
              <a:ext uri="{FF2B5EF4-FFF2-40B4-BE49-F238E27FC236}">
                <a16:creationId xmlns:a16="http://schemas.microsoft.com/office/drawing/2014/main" id="{D196B60B-F4CF-4A2D-B20E-54C681C57D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8819" y="2912045"/>
            <a:ext cx="1959645" cy="1309043"/>
          </a:xfrm>
          <a:prstGeom prst="rect">
            <a:avLst/>
          </a:prstGeom>
        </p:spPr>
      </p:pic>
      <p:pic>
        <p:nvPicPr>
          <p:cNvPr id="24" name="Picture 3" descr="C:\Users\vrielinf\Downloads\shutterstock_1656306139.jpg">
            <a:extLst>
              <a:ext uri="{FF2B5EF4-FFF2-40B4-BE49-F238E27FC236}">
                <a16:creationId xmlns:a16="http://schemas.microsoft.com/office/drawing/2014/main" id="{61874CF1-86BB-429E-857A-85BE7FF3798F}"/>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99000"/>
                    </a14:imgEffect>
                  </a14:imgLayer>
                </a14:imgProps>
              </a:ext>
              <a:ext uri="{28A0092B-C50C-407E-A947-70E740481C1C}">
                <a14:useLocalDpi xmlns:a14="http://schemas.microsoft.com/office/drawing/2010/main"/>
              </a:ext>
            </a:extLst>
          </a:blip>
          <a:srcRect/>
          <a:stretch>
            <a:fillRect/>
          </a:stretch>
        </p:blipFill>
        <p:spPr bwMode="auto">
          <a:xfrm>
            <a:off x="7820461" y="3385033"/>
            <a:ext cx="865324" cy="642319"/>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DAE8F522-4622-4185-A202-5229C7E347E3}"/>
              </a:ext>
            </a:extLst>
          </p:cNvPr>
          <p:cNvSpPr txBox="1"/>
          <p:nvPr/>
        </p:nvSpPr>
        <p:spPr>
          <a:xfrm>
            <a:off x="8028384" y="3645024"/>
            <a:ext cx="657401" cy="830997"/>
          </a:xfrm>
          <a:prstGeom prst="rect">
            <a:avLst/>
          </a:prstGeom>
          <a:noFill/>
        </p:spPr>
        <p:txBody>
          <a:bodyPr wrap="square" rtlCol="0">
            <a:spAutoFit/>
          </a:bodyPr>
          <a:lstStyle/>
          <a:p>
            <a:r>
              <a:rPr lang="nl-NL" sz="4800" dirty="0">
                <a:solidFill>
                  <a:srgbClr val="FF0000"/>
                </a:solidFill>
              </a:rPr>
              <a:t>?</a:t>
            </a:r>
          </a:p>
        </p:txBody>
      </p:sp>
      <p:sp>
        <p:nvSpPr>
          <p:cNvPr id="25" name="Text Box 14"/>
          <p:cNvSpPr txBox="1"/>
          <p:nvPr/>
        </p:nvSpPr>
        <p:spPr>
          <a:xfrm>
            <a:off x="2342027" y="3212976"/>
            <a:ext cx="3503991" cy="9541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5"/>
          <p:cNvSpPr txBox="1"/>
          <p:nvPr/>
        </p:nvSpPr>
        <p:spPr>
          <a:xfrm>
            <a:off x="2342027" y="3140968"/>
            <a:ext cx="3665281" cy="954107"/>
          </a:xfrm>
          <a:prstGeom prst="rect">
            <a:avLst/>
          </a:prstGeom>
          <a:noFill/>
        </p:spPr>
        <p:txBody>
          <a:bodyPr wrap="square" rtlCol="0">
            <a:spAutoFit/>
          </a:bodyPr>
          <a:lstStyle/>
          <a:p>
            <a:r>
              <a:rPr lang="nl-NL" sz="2800" dirty="0"/>
              <a:t>= iets moois wat iemand gemaakt heeft</a:t>
            </a:r>
          </a:p>
        </p:txBody>
      </p:sp>
    </p:spTree>
    <p:extLst>
      <p:ext uri="{BB962C8B-B14F-4D97-AF65-F5344CB8AC3E}">
        <p14:creationId xmlns:p14="http://schemas.microsoft.com/office/powerpoint/2010/main" val="419566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20  – 12 mei 2020</a:t>
            </a:r>
          </a:p>
          <a:p>
            <a:r>
              <a:rPr lang="nl-NL" dirty="0">
                <a:solidFill>
                  <a:srgbClr val="C00000"/>
                </a:solidFill>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7522"/>
            <a:ext cx="9108504" cy="6863417"/>
          </a:xfrm>
          <a:prstGeom prst="rect">
            <a:avLst/>
          </a:prstGeom>
        </p:spPr>
        <p:txBody>
          <a:bodyPr wrap="square">
            <a:spAutoFit/>
          </a:bodyPr>
          <a:lstStyle/>
          <a:p>
            <a:pPr lvl="0" eaLnBrk="0" fontAlgn="base" hangingPunct="0">
              <a:spcBef>
                <a:spcPct val="0"/>
              </a:spcBef>
              <a:spcAft>
                <a:spcPct val="0"/>
              </a:spcAft>
            </a:pPr>
            <a:r>
              <a:rPr lang="nl-NL" altLang="nl-NL" sz="2000" u="sng" dirty="0" err="1">
                <a:cs typeface="Arial" charset="0"/>
              </a:rPr>
              <a:t>Semantisatieverhaal</a:t>
            </a:r>
            <a:r>
              <a:rPr lang="nl-NL" altLang="nl-NL" sz="2000" u="sng" dirty="0">
                <a:cs typeface="Arial" charset="0"/>
              </a:rPr>
              <a:t>:</a:t>
            </a:r>
          </a:p>
          <a:p>
            <a:pPr lvl="0" eaLnBrk="0" fontAlgn="base" hangingPunct="0">
              <a:spcBef>
                <a:spcPct val="0"/>
              </a:spcBef>
              <a:spcAft>
                <a:spcPct val="0"/>
              </a:spcAft>
            </a:pPr>
            <a:r>
              <a:rPr lang="nl-NL" altLang="nl-NL" sz="2000" dirty="0">
                <a:cs typeface="Arial" charset="0"/>
              </a:rPr>
              <a:t>Toen mijn broer en ik </a:t>
            </a:r>
            <a:r>
              <a:rPr lang="nl-NL" altLang="nl-NL" sz="2000" b="1" u="sng" dirty="0">
                <a:cs typeface="Arial" charset="0"/>
              </a:rPr>
              <a:t>opgroeiden</a:t>
            </a:r>
            <a:r>
              <a:rPr lang="nl-NL" altLang="nl-NL" sz="2000" dirty="0">
                <a:cs typeface="Arial" charset="0"/>
              </a:rPr>
              <a:t>, </a:t>
            </a:r>
            <a:r>
              <a:rPr lang="nl-NL" altLang="nl-NL" sz="2000" b="1" i="1" dirty="0">
                <a:cs typeface="Arial" charset="0"/>
              </a:rPr>
              <a:t>groot werden</a:t>
            </a:r>
            <a:r>
              <a:rPr lang="nl-NL" altLang="nl-NL" sz="2000" dirty="0">
                <a:cs typeface="Arial" charset="0"/>
              </a:rPr>
              <a:t>, gingen we vaak bij opa en oma logeren. Het was daar altijd gezellig. Ik keek bij opa en oma vaak naar een schilderij dat aan de muur hing (</a:t>
            </a:r>
            <a:r>
              <a:rPr lang="nl-NL" altLang="nl-NL" sz="2000" b="1" u="sng" dirty="0">
                <a:cs typeface="Arial" charset="0"/>
              </a:rPr>
              <a:t>klik</a:t>
            </a:r>
            <a:r>
              <a:rPr lang="nl-NL" altLang="nl-NL" sz="2000" dirty="0">
                <a:cs typeface="Arial" charset="0"/>
              </a:rPr>
              <a:t> voor het plaatje). Mijn broer en ik vonden dat schilderij heel mooi. Op het schilderij staan twee vrouwen op het strand. De haren van de vrouwen zijn </a:t>
            </a:r>
            <a:r>
              <a:rPr lang="nl-NL" altLang="nl-NL" sz="2000" b="1" u="sng" dirty="0">
                <a:cs typeface="Arial" charset="0"/>
              </a:rPr>
              <a:t>bedekt met </a:t>
            </a:r>
            <a:r>
              <a:rPr lang="nl-NL" altLang="nl-NL" sz="2000" dirty="0">
                <a:cs typeface="Arial" charset="0"/>
              </a:rPr>
              <a:t>een hoedje. Bedekken met betekent </a:t>
            </a:r>
            <a:r>
              <a:rPr lang="nl-NL" altLang="nl-NL" sz="2000" b="1" i="1" dirty="0">
                <a:cs typeface="Arial" charset="0"/>
              </a:rPr>
              <a:t>er iets over heen leggen zodat niemand het meer kan zien. </a:t>
            </a:r>
            <a:r>
              <a:rPr lang="nl-NL" altLang="nl-NL" sz="2000" dirty="0">
                <a:cs typeface="Arial" charset="0"/>
              </a:rPr>
              <a:t>Op </a:t>
            </a:r>
            <a:r>
              <a:rPr lang="nl-NL" altLang="nl-NL" sz="2000" b="1" u="sng" dirty="0">
                <a:cs typeface="Arial" charset="0"/>
              </a:rPr>
              <a:t>de achtergrond</a:t>
            </a:r>
            <a:r>
              <a:rPr lang="nl-NL" altLang="nl-NL" sz="2000" dirty="0">
                <a:cs typeface="Arial" charset="0"/>
              </a:rPr>
              <a:t>, dat zijn </a:t>
            </a:r>
            <a:r>
              <a:rPr lang="nl-NL" altLang="nl-NL" sz="2000" b="1" i="1" dirty="0">
                <a:cs typeface="Arial" charset="0"/>
              </a:rPr>
              <a:t>alle dingen die je in de verte ziet, </a:t>
            </a:r>
            <a:r>
              <a:rPr lang="nl-NL" altLang="nl-NL" sz="2000" dirty="0">
                <a:cs typeface="Arial" charset="0"/>
              </a:rPr>
              <a:t>zag je een kleine jongetje, de zee en een paar bootjes. We fantaseerden er altijd over dat we in zo’n bootje mochten meevaren en allerlei avonturen beleefden. Toen wij groot waren, mocht mijn broer het schilderijtje hebben. Hij was daar heel blij mee. Maar toen gebeurde er iets heel vervelends. Mijn broer had geen baan meer en hij verdiende toen geen geld meer. Hij moest geld lenen. Toen had mijn broer </a:t>
            </a:r>
            <a:r>
              <a:rPr lang="nl-NL" altLang="nl-NL" sz="2000" b="1" u="sng" dirty="0">
                <a:cs typeface="Arial" charset="0"/>
              </a:rPr>
              <a:t>een schuld</a:t>
            </a:r>
            <a:r>
              <a:rPr lang="nl-NL" altLang="nl-NL" sz="2000" dirty="0">
                <a:cs typeface="Arial" charset="0"/>
              </a:rPr>
              <a:t>. De schuld is </a:t>
            </a:r>
            <a:r>
              <a:rPr lang="nl-NL" altLang="nl-NL" sz="2000" b="1" i="1" dirty="0">
                <a:cs typeface="Arial" charset="0"/>
              </a:rPr>
              <a:t>het geld dat je nog aan iemand moet betalen. </a:t>
            </a:r>
            <a:r>
              <a:rPr lang="nl-NL" altLang="nl-NL" sz="2000" dirty="0">
                <a:cs typeface="Arial" charset="0"/>
              </a:rPr>
              <a:t>Heel vervelend. Als je een schuld hebt, dan moet je het geld terugbetalen. Mijn broer moest toen </a:t>
            </a:r>
            <a:r>
              <a:rPr lang="nl-NL" altLang="nl-NL" sz="2000" b="1" u="sng" dirty="0">
                <a:cs typeface="Arial" charset="0"/>
              </a:rPr>
              <a:t>besluiten</a:t>
            </a:r>
            <a:r>
              <a:rPr lang="nl-NL" altLang="nl-NL" sz="2000" dirty="0">
                <a:cs typeface="Arial" charset="0"/>
              </a:rPr>
              <a:t> om het schilderijtje te verkopen. Besluiten betekent </a:t>
            </a:r>
            <a:r>
              <a:rPr lang="nl-NL" altLang="nl-NL" sz="2000" b="1" i="1" dirty="0">
                <a:cs typeface="Arial" charset="0"/>
              </a:rPr>
              <a:t>kiezen wat je gaat doen, beslissen. </a:t>
            </a:r>
            <a:r>
              <a:rPr lang="nl-NL" altLang="nl-NL" sz="2000" dirty="0">
                <a:cs typeface="Arial" charset="0"/>
              </a:rPr>
              <a:t>Hij nam het schilderijtje toen mee naar iemand die schilderijen koopt. Die man keek er goed naar. Hij vertelde dat het schilderijtje veel geld </a:t>
            </a:r>
            <a:r>
              <a:rPr lang="nl-NL" altLang="nl-NL" sz="2000" b="1" u="sng" dirty="0">
                <a:cs typeface="Arial" charset="0"/>
              </a:rPr>
              <a:t>waard was</a:t>
            </a:r>
            <a:r>
              <a:rPr lang="nl-NL" altLang="nl-NL" sz="2000" dirty="0">
                <a:cs typeface="Arial" charset="0"/>
              </a:rPr>
              <a:t>. Waard zijn betekent </a:t>
            </a:r>
            <a:r>
              <a:rPr lang="nl-NL" altLang="nl-NL" sz="2000" b="1" i="1" dirty="0">
                <a:cs typeface="Arial" charset="0"/>
              </a:rPr>
              <a:t>hoeveel geld je ervoor kunt krijgen. </a:t>
            </a:r>
            <a:r>
              <a:rPr lang="nl-NL" altLang="nl-NL" sz="2000" dirty="0">
                <a:cs typeface="Arial" charset="0"/>
              </a:rPr>
              <a:t>Dit had mijn broer </a:t>
            </a:r>
            <a:r>
              <a:rPr lang="nl-NL" altLang="nl-NL" sz="2000" b="1" i="1" dirty="0">
                <a:cs typeface="Arial" charset="0"/>
              </a:rPr>
              <a:t>niet verwacht</a:t>
            </a:r>
            <a:r>
              <a:rPr lang="nl-NL" altLang="nl-NL" sz="2000" dirty="0">
                <a:cs typeface="Arial" charset="0"/>
              </a:rPr>
              <a:t>, dit was heel </a:t>
            </a:r>
            <a:r>
              <a:rPr lang="nl-NL" altLang="nl-NL" sz="2000" b="1" u="sng" dirty="0">
                <a:cs typeface="Arial" charset="0"/>
              </a:rPr>
              <a:t>verrassend</a:t>
            </a:r>
            <a:r>
              <a:rPr lang="nl-NL" altLang="nl-NL" sz="2000" dirty="0">
                <a:cs typeface="Arial" charset="0"/>
              </a:rPr>
              <a:t>. Hij kon toen zijn schuld aflossen en had zelfs nog wat geld over. </a:t>
            </a:r>
            <a:endParaRPr lang="nl-NL" altLang="nl-NL" sz="2000" b="1" i="1" dirty="0">
              <a:cs typeface="Arial" charset="0"/>
            </a:endParaRPr>
          </a:p>
          <a:p>
            <a:pPr lvl="0" eaLnBrk="0" fontAlgn="base" hangingPunct="0">
              <a:spcBef>
                <a:spcPct val="0"/>
              </a:spcBef>
              <a:spcAft>
                <a:spcPct val="0"/>
              </a:spcAft>
            </a:pPr>
            <a:r>
              <a:rPr lang="nl-NL" altLang="nl-NL" sz="2000" dirty="0">
                <a:cs typeface="Arial" charset="0"/>
              </a:rPr>
              <a:t>Gelukkig heeft mijn broer weer werk gevonden. Het gaat nu weer veel beter met hem.</a:t>
            </a:r>
          </a:p>
          <a:p>
            <a:pPr lvl="0" eaLnBrk="0" fontAlgn="base" hangingPunct="0">
              <a:spcBef>
                <a:spcPct val="0"/>
              </a:spcBef>
              <a:spcAft>
                <a:spcPct val="0"/>
              </a:spcAft>
            </a:pPr>
            <a:r>
              <a:rPr lang="nl-NL" altLang="nl-NL" sz="2000" dirty="0">
                <a:cs typeface="Arial" charset="0"/>
              </a:rPr>
              <a:t>Fantaseren jullie, net als wij, soms ook wel eens bij een mooi boek of een mooie foto?</a:t>
            </a:r>
          </a:p>
        </p:txBody>
      </p:sp>
    </p:spTree>
    <p:extLst>
      <p:ext uri="{BB962C8B-B14F-4D97-AF65-F5344CB8AC3E}">
        <p14:creationId xmlns:p14="http://schemas.microsoft.com/office/powerpoint/2010/main" val="284831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Tekstvak 5"/>
          <p:cNvSpPr txBox="1"/>
          <p:nvPr/>
        </p:nvSpPr>
        <p:spPr>
          <a:xfrm>
            <a:off x="55439" y="103996"/>
            <a:ext cx="9088561" cy="1323439"/>
          </a:xfrm>
          <a:prstGeom prst="rect">
            <a:avLst/>
          </a:prstGeom>
          <a:noFill/>
        </p:spPr>
        <p:txBody>
          <a:bodyPr wrap="square" rtlCol="0">
            <a:spAutoFit/>
          </a:bodyPr>
          <a:lstStyle/>
          <a:p>
            <a:r>
              <a:rPr lang="nl-NL" sz="8000" b="1" u="sng" dirty="0"/>
              <a:t>opgroeien</a:t>
            </a:r>
          </a:p>
        </p:txBody>
      </p:sp>
      <p:pic>
        <p:nvPicPr>
          <p:cNvPr id="4" name="Afbeelding 3" descr="Afbeelding met staand, persoon, man, jong&#10;&#10;Automatisch gegenereerde beschrijving">
            <a:extLst>
              <a:ext uri="{FF2B5EF4-FFF2-40B4-BE49-F238E27FC236}">
                <a16:creationId xmlns:a16="http://schemas.microsoft.com/office/drawing/2014/main" id="{65927E0A-FC32-4F0D-A6AE-61CF46A79A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724025"/>
            <a:ext cx="6057143" cy="4118858"/>
          </a:xfrm>
          <a:prstGeom prst="rect">
            <a:avLst/>
          </a:prstGeom>
        </p:spPr>
      </p:pic>
      <p:pic>
        <p:nvPicPr>
          <p:cNvPr id="8" name="Afbeelding 7" descr="Afbeelding met object, klok&#10;&#10;Automatisch gegenereerde beschrijving">
            <a:extLst>
              <a:ext uri="{FF2B5EF4-FFF2-40B4-BE49-F238E27FC236}">
                <a16:creationId xmlns:a16="http://schemas.microsoft.com/office/drawing/2014/main" id="{047A3D2F-984B-42DC-AADD-A93103CD20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8304" y="250568"/>
            <a:ext cx="1529097" cy="1529097"/>
          </a:xfrm>
          <a:prstGeom prst="rect">
            <a:avLst/>
          </a:prstGeom>
        </p:spPr>
      </p:pic>
    </p:spTree>
    <p:extLst>
      <p:ext uri="{BB962C8B-B14F-4D97-AF65-F5344CB8AC3E}">
        <p14:creationId xmlns:p14="http://schemas.microsoft.com/office/powerpoint/2010/main" val="308828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a:t> </a:t>
            </a:r>
          </a:p>
        </p:txBody>
      </p:sp>
      <p:pic>
        <p:nvPicPr>
          <p:cNvPr id="1027" name="Picture 3" descr="C:\Users\vrielinf\Downloads\shutterstock_130343726.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00" b="99800" l="461" r="99770"/>
                    </a14:imgEffect>
                  </a14:imgLayer>
                </a14:imgProps>
              </a:ext>
              <a:ext uri="{28A0092B-C50C-407E-A947-70E740481C1C}">
                <a14:useLocalDpi xmlns:a14="http://schemas.microsoft.com/office/drawing/2010/main"/>
              </a:ext>
            </a:extLst>
          </a:blip>
          <a:srcRect/>
          <a:stretch>
            <a:fillRect/>
          </a:stretch>
        </p:blipFill>
        <p:spPr bwMode="auto">
          <a:xfrm rot="5400000">
            <a:off x="1655676" y="-51250"/>
            <a:ext cx="5832648" cy="69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gras, water, zitten, vogel&#10;&#10;Automatisch gegenereerde beschrijving">
            <a:extLst>
              <a:ext uri="{FF2B5EF4-FFF2-40B4-BE49-F238E27FC236}">
                <a16:creationId xmlns:a16="http://schemas.microsoft.com/office/drawing/2014/main" id="{E090DF9C-9A5A-4341-B36A-41CF7837A4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7744" y="1628800"/>
            <a:ext cx="4752528" cy="3792518"/>
          </a:xfrm>
          <a:prstGeom prst="rect">
            <a:avLst/>
          </a:prstGeom>
        </p:spPr>
      </p:pic>
    </p:spTree>
    <p:extLst>
      <p:ext uri="{BB962C8B-B14F-4D97-AF65-F5344CB8AC3E}">
        <p14:creationId xmlns:p14="http://schemas.microsoft.com/office/powerpoint/2010/main" val="167095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a:t> </a:t>
            </a:r>
          </a:p>
        </p:txBody>
      </p:sp>
      <p:sp>
        <p:nvSpPr>
          <p:cNvPr id="11" name="Rechthoek 10"/>
          <p:cNvSpPr/>
          <p:nvPr/>
        </p:nvSpPr>
        <p:spPr>
          <a:xfrm>
            <a:off x="0" y="-119386"/>
            <a:ext cx="8004108" cy="1446550"/>
          </a:xfrm>
          <a:prstGeom prst="rect">
            <a:avLst/>
          </a:prstGeom>
        </p:spPr>
        <p:txBody>
          <a:bodyPr wrap="square">
            <a:spAutoFit/>
          </a:bodyPr>
          <a:lstStyle/>
          <a:p>
            <a:r>
              <a:rPr lang="nl-NL" sz="8800" b="1" dirty="0">
                <a:solidFill>
                  <a:prstClr val="black"/>
                </a:solidFill>
              </a:rPr>
              <a:t>  </a:t>
            </a:r>
            <a:r>
              <a:rPr lang="nl-NL" sz="8800" b="1" u="sng" dirty="0">
                <a:solidFill>
                  <a:prstClr val="black"/>
                </a:solidFill>
              </a:rPr>
              <a:t>bedekken met</a:t>
            </a:r>
            <a:endParaRPr lang="nl-NL" sz="8800" dirty="0"/>
          </a:p>
        </p:txBody>
      </p:sp>
      <p:pic>
        <p:nvPicPr>
          <p:cNvPr id="1027" name="Picture 3" descr="C:\Users\vrielinf\Downloads\shutterstock_130343726.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00" b="99800" l="461" r="99770"/>
                    </a14:imgEffect>
                  </a14:imgLayer>
                </a14:imgProps>
              </a:ext>
              <a:ext uri="{28A0092B-C50C-407E-A947-70E740481C1C}">
                <a14:useLocalDpi xmlns:a14="http://schemas.microsoft.com/office/drawing/2010/main"/>
              </a:ext>
            </a:extLst>
          </a:blip>
          <a:srcRect/>
          <a:stretch>
            <a:fillRect/>
          </a:stretch>
        </p:blipFill>
        <p:spPr bwMode="auto">
          <a:xfrm rot="5400000">
            <a:off x="1583668" y="632826"/>
            <a:ext cx="5832648" cy="69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gras, water, zitten, vogel&#10;&#10;Automatisch gegenereerde beschrijving">
            <a:extLst>
              <a:ext uri="{FF2B5EF4-FFF2-40B4-BE49-F238E27FC236}">
                <a16:creationId xmlns:a16="http://schemas.microsoft.com/office/drawing/2014/main" id="{E090DF9C-9A5A-4341-B36A-41CF7837A4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728" y="2157006"/>
            <a:ext cx="4752528" cy="3792518"/>
          </a:xfrm>
          <a:prstGeom prst="rect">
            <a:avLst/>
          </a:prstGeom>
        </p:spPr>
      </p:pic>
      <p:cxnSp>
        <p:nvCxnSpPr>
          <p:cNvPr id="8" name="Rechte verbindingslijn met pijl 7"/>
          <p:cNvCxnSpPr/>
          <p:nvPr/>
        </p:nvCxnSpPr>
        <p:spPr>
          <a:xfrm>
            <a:off x="3678018" y="2320160"/>
            <a:ext cx="648072" cy="64807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V="1">
            <a:off x="2339752" y="4293096"/>
            <a:ext cx="770384" cy="81379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26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a:t>de achtergrond</a:t>
            </a:r>
          </a:p>
        </p:txBody>
      </p:sp>
      <p:pic>
        <p:nvPicPr>
          <p:cNvPr id="4" name="Afbeelding 3">
            <a:extLst>
              <a:ext uri="{FF2B5EF4-FFF2-40B4-BE49-F238E27FC236}">
                <a16:creationId xmlns:a16="http://schemas.microsoft.com/office/drawing/2014/main" id="{FD5B99FE-2553-4934-BA0F-FEBFA8BBA9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916832"/>
            <a:ext cx="5581650" cy="4638675"/>
          </a:xfrm>
          <a:prstGeom prst="rect">
            <a:avLst/>
          </a:prstGeom>
        </p:spPr>
      </p:pic>
      <p:cxnSp>
        <p:nvCxnSpPr>
          <p:cNvPr id="7" name="Rechte verbindingslijn met pijl 6"/>
          <p:cNvCxnSpPr/>
          <p:nvPr/>
        </p:nvCxnSpPr>
        <p:spPr>
          <a:xfrm flipV="1">
            <a:off x="1939039" y="3933056"/>
            <a:ext cx="770384" cy="81379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V="1">
            <a:off x="5148064" y="3879430"/>
            <a:ext cx="770384" cy="81379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87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460375" y="0"/>
            <a:ext cx="9120473" cy="1323439"/>
          </a:xfrm>
          <a:prstGeom prst="rect">
            <a:avLst/>
          </a:prstGeom>
          <a:noFill/>
        </p:spPr>
        <p:txBody>
          <a:bodyPr wrap="square" rtlCol="0">
            <a:spAutoFit/>
          </a:bodyPr>
          <a:lstStyle/>
          <a:p>
            <a:r>
              <a:rPr lang="nl-NL" sz="8000" b="1" u="sng" dirty="0"/>
              <a:t>de schuld</a:t>
            </a:r>
          </a:p>
        </p:txBody>
      </p:sp>
      <p:pic>
        <p:nvPicPr>
          <p:cNvPr id="3074" name="Picture 2" descr="C:\Users\vrielinf\Downloads\shutterstock_22865669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348880"/>
            <a:ext cx="6292963" cy="4392488"/>
          </a:xfrm>
          <a:prstGeom prst="rect">
            <a:avLst/>
          </a:prstGeom>
          <a:noFill/>
          <a:extLst>
            <a:ext uri="{909E8E84-426E-40DD-AFC4-6F175D3DCCD1}">
              <a14:hiddenFill xmlns:a14="http://schemas.microsoft.com/office/drawing/2010/main">
                <a:solidFill>
                  <a:srgbClr val="FFFFFF"/>
                </a:solidFill>
              </a14:hiddenFill>
            </a:ext>
          </a:extLst>
        </p:spPr>
      </p:pic>
      <p:sp>
        <p:nvSpPr>
          <p:cNvPr id="9" name="Wolkvormige toelichting 8"/>
          <p:cNvSpPr/>
          <p:nvPr/>
        </p:nvSpPr>
        <p:spPr>
          <a:xfrm>
            <a:off x="5100991" y="1556792"/>
            <a:ext cx="3240360" cy="2376264"/>
          </a:xfrm>
          <a:prstGeom prst="cloudCallout">
            <a:avLst>
              <a:gd name="adj1" fmla="val -74286"/>
              <a:gd name="adj2" fmla="val -33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2" descr="C:\Users\dasg\Downloads\shutterstock_1915572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2910" y="1995366"/>
            <a:ext cx="2182377" cy="145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nl-NL" sz="8000" b="1" u="sng" dirty="0"/>
              <a:t>besluiten</a:t>
            </a:r>
          </a:p>
        </p:txBody>
      </p:sp>
      <p:pic>
        <p:nvPicPr>
          <p:cNvPr id="9" name="Afbeelding 8" descr="C:\Users\Kosterm\Downloads\shutterstock_1249902871.jpg"/>
          <p:cNvPicPr/>
          <p:nvPr/>
        </p:nvPicPr>
        <p:blipFill>
          <a:blip r:embed="rId3" cstate="email">
            <a:extLst>
              <a:ext uri="{BEBA8EAE-BF5A-486C-A8C5-ECC9F3942E4B}">
                <a14:imgProps xmlns:a14="http://schemas.microsoft.com/office/drawing/2010/main">
                  <a14:imgLayer r:embed="rId4">
                    <a14:imgEffect>
                      <a14:backgroundRemoval t="2512" b="89953" l="9950" r="97404">
                        <a14:foregroundMark x1="64672" y1="47645" x2="64672" y2="47645"/>
                        <a14:foregroundMark x1="69503" y1="46389" x2="69503" y2="46389"/>
                        <a14:foregroundMark x1="75126" y1="42229" x2="75126" y2="42229"/>
                        <a14:foregroundMark x1="42033" y1="35950" x2="42033" y2="35950"/>
                        <a14:foregroundMark x1="39870" y1="32575" x2="39870" y2="32575"/>
                        <a14:foregroundMark x1="32228" y1="26452" x2="32228" y2="26452"/>
                      </a14:backgroundRemoval>
                    </a14:imgEffect>
                  </a14:imgLayer>
                </a14:imgProps>
              </a:ext>
              <a:ext uri="{28A0092B-C50C-407E-A947-70E740481C1C}">
                <a14:useLocalDpi xmlns:a14="http://schemas.microsoft.com/office/drawing/2010/main"/>
              </a:ext>
            </a:extLst>
          </a:blip>
          <a:srcRect/>
          <a:stretch>
            <a:fillRect/>
          </a:stretch>
        </p:blipFill>
        <p:spPr bwMode="auto">
          <a:xfrm>
            <a:off x="1331640" y="1196752"/>
            <a:ext cx="5976664" cy="5661248"/>
          </a:xfrm>
          <a:prstGeom prst="rect">
            <a:avLst/>
          </a:prstGeom>
          <a:noFill/>
          <a:ln>
            <a:noFill/>
          </a:ln>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0112" y="2924944"/>
            <a:ext cx="1152128" cy="96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27784" y="1754769"/>
            <a:ext cx="1266490" cy="93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ijl: rechts 16">
            <a:extLst>
              <a:ext uri="{FF2B5EF4-FFF2-40B4-BE49-F238E27FC236}">
                <a16:creationId xmlns:a16="http://schemas.microsoft.com/office/drawing/2014/main" id="{C0BB0448-B81F-4CA4-AC31-74DAF31A9D54}"/>
              </a:ext>
            </a:extLst>
          </p:cNvPr>
          <p:cNvSpPr/>
          <p:nvPr/>
        </p:nvSpPr>
        <p:spPr>
          <a:xfrm rot="14138025">
            <a:off x="3102984" y="2961529"/>
            <a:ext cx="933549" cy="46817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953059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20816</TotalTime>
  <Words>535</Words>
  <Application>Microsoft Office PowerPoint</Application>
  <PresentationFormat>Diavoorstelling (4:3)</PresentationFormat>
  <Paragraphs>186</Paragraphs>
  <Slides>19</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Mandy Routledge</cp:lastModifiedBy>
  <cp:revision>4058</cp:revision>
  <cp:lastPrinted>2019-12-03T10:56:39Z</cp:lastPrinted>
  <dcterms:created xsi:type="dcterms:W3CDTF">2014-06-10T08:03:16Z</dcterms:created>
  <dcterms:modified xsi:type="dcterms:W3CDTF">2020-05-12T09:47:04Z</dcterms:modified>
</cp:coreProperties>
</file>