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1053" r:id="rId2"/>
    <p:sldId id="548" r:id="rId3"/>
    <p:sldId id="931" r:id="rId4"/>
    <p:sldId id="1106" r:id="rId5"/>
    <p:sldId id="1102" r:id="rId6"/>
    <p:sldId id="1100" r:id="rId7"/>
    <p:sldId id="1099" r:id="rId8"/>
    <p:sldId id="1107" r:id="rId9"/>
    <p:sldId id="1088" r:id="rId10"/>
    <p:sldId id="1104" r:id="rId11"/>
    <p:sldId id="1103" r:id="rId12"/>
    <p:sldId id="1105" r:id="rId13"/>
    <p:sldId id="1101" r:id="rId14"/>
    <p:sldId id="934" r:id="rId15"/>
    <p:sldId id="876" r:id="rId16"/>
    <p:sldId id="1109" r:id="rId17"/>
    <p:sldId id="1108" r:id="rId18"/>
    <p:sldId id="877" r:id="rId19"/>
    <p:sldId id="272" r:id="rId20"/>
    <p:sldId id="878" r:id="rId21"/>
    <p:sldId id="879" r:id="rId22"/>
    <p:sldId id="1110" r:id="rId23"/>
    <p:sldId id="1074" r:id="rId24"/>
  </p:sldIdLst>
  <p:sldSz cx="9144000" cy="6858000" type="screen4x3"/>
  <p:notesSz cx="6742113"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1053"/>
            <p14:sldId id="548"/>
            <p14:sldId id="931"/>
            <p14:sldId id="1106"/>
            <p14:sldId id="1102"/>
            <p14:sldId id="1100"/>
            <p14:sldId id="1099"/>
            <p14:sldId id="1107"/>
            <p14:sldId id="1088"/>
            <p14:sldId id="1104"/>
            <p14:sldId id="1103"/>
            <p14:sldId id="1105"/>
            <p14:sldId id="1101"/>
            <p14:sldId id="934"/>
            <p14:sldId id="876"/>
            <p14:sldId id="1109"/>
            <p14:sldId id="1108"/>
            <p14:sldId id="877"/>
            <p14:sldId id="272"/>
            <p14:sldId id="878"/>
            <p14:sldId id="879"/>
            <p14:sldId id="1110"/>
            <p14:sldId id="10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AF4"/>
    <a:srgbClr val="DBEDDB"/>
    <a:srgbClr val="EEF6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044" autoAdjust="0"/>
    <p:restoredTop sz="92185" autoAdjust="0"/>
  </p:normalViewPr>
  <p:slideViewPr>
    <p:cSldViewPr>
      <p:cViewPr varScale="1">
        <p:scale>
          <a:sx n="84" d="100"/>
          <a:sy n="84" d="100"/>
        </p:scale>
        <p:origin x="1047" y="8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2"/>
            <a:ext cx="2921000" cy="49371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19525" y="2"/>
            <a:ext cx="2921000" cy="493713"/>
          </a:xfrm>
          <a:prstGeom prst="rect">
            <a:avLst/>
          </a:prstGeom>
        </p:spPr>
        <p:txBody>
          <a:bodyPr vert="horz" lIns="91440" tIns="45720" rIns="91440" bIns="45720" rtlCol="0"/>
          <a:lstStyle>
            <a:lvl1pPr algn="r">
              <a:defRPr sz="1200"/>
            </a:lvl1pPr>
          </a:lstStyle>
          <a:p>
            <a:fld id="{EB39072A-D64F-4BD7-8E3D-8268BB93A7ED}" type="datetimeFigureOut">
              <a:rPr lang="nl-NL" smtClean="0"/>
              <a:pPr/>
              <a:t>19-5-2020</a:t>
            </a:fld>
            <a:endParaRPr lang="nl-NL" dirty="0"/>
          </a:p>
        </p:txBody>
      </p:sp>
      <p:sp>
        <p:nvSpPr>
          <p:cNvPr id="4" name="Tijdelijke aanduiding voor voettekst 3"/>
          <p:cNvSpPr>
            <a:spLocks noGrp="1"/>
          </p:cNvSpPr>
          <p:nvPr>
            <p:ph type="ftr" sz="quarter" idx="2"/>
          </p:nvPr>
        </p:nvSpPr>
        <p:spPr>
          <a:xfrm>
            <a:off x="0" y="9377363"/>
            <a:ext cx="2921000" cy="493712"/>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19525" y="9377363"/>
            <a:ext cx="2921000" cy="493712"/>
          </a:xfrm>
          <a:prstGeom prst="rect">
            <a:avLst/>
          </a:prstGeom>
        </p:spPr>
        <p:txBody>
          <a:bodyPr vert="horz" lIns="91440" tIns="45720" rIns="91440" bIns="45720" rtlCol="0" anchor="b"/>
          <a:lstStyle>
            <a:lvl1pPr algn="r">
              <a:defRPr sz="12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8"/>
            <a:ext cx="2921582" cy="49363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18971" y="8"/>
            <a:ext cx="2921582" cy="493633"/>
          </a:xfrm>
          <a:prstGeom prst="rect">
            <a:avLst/>
          </a:prstGeom>
        </p:spPr>
        <p:txBody>
          <a:bodyPr vert="horz" lIns="91440" tIns="45720" rIns="91440" bIns="45720" rtlCol="0"/>
          <a:lstStyle>
            <a:lvl1pPr algn="r">
              <a:defRPr sz="1200"/>
            </a:lvl1pPr>
          </a:lstStyle>
          <a:p>
            <a:fld id="{46A01AE0-AD1A-4608-AACD-4A44537BCCC3}" type="datetimeFigureOut">
              <a:rPr lang="nl-NL" smtClean="0"/>
              <a:pPr/>
              <a:t>19-5-2020</a:t>
            </a:fld>
            <a:endParaRPr lang="nl-NL" dirty="0"/>
          </a:p>
        </p:txBody>
      </p:sp>
      <p:sp>
        <p:nvSpPr>
          <p:cNvPr id="4" name="Tijdelijke aanduiding voor dia-afbeelding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37"/>
            <a:ext cx="2921582" cy="493633"/>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18971" y="9377337"/>
            <a:ext cx="2921582" cy="493633"/>
          </a:xfrm>
          <a:prstGeom prst="rect">
            <a:avLst/>
          </a:prstGeom>
        </p:spPr>
        <p:txBody>
          <a:bodyPr vert="horz" lIns="91440" tIns="45720" rIns="91440" bIns="45720" rtlCol="0" anchor="b"/>
          <a:lstStyle>
            <a:lvl1pPr algn="r">
              <a:defRPr sz="12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461137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1023227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1132688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kern="1200" dirty="0">
                <a:solidFill>
                  <a:schemeClr val="tx1"/>
                </a:solidFill>
                <a:effectLst/>
                <a:latin typeface="+mn-lt"/>
                <a:ea typeface="+mn-ea"/>
                <a:cs typeface="+mn-cs"/>
              </a:rPr>
              <a:t>Enorm = heel erg</a:t>
            </a:r>
          </a:p>
          <a:p>
            <a:r>
              <a:rPr lang="nl-NL" sz="1200" kern="1200" dirty="0">
                <a:solidFill>
                  <a:schemeClr val="tx1"/>
                </a:solidFill>
                <a:effectLst/>
                <a:latin typeface="+mn-lt"/>
                <a:ea typeface="+mn-ea"/>
                <a:cs typeface="+mn-cs"/>
              </a:rPr>
              <a:t>Uit het lood geslagen = van slag zijn, niet weten wat je moet doen</a:t>
            </a:r>
          </a:p>
          <a:p>
            <a:r>
              <a:rPr lang="nl-NL" sz="1200" kern="1200" dirty="0">
                <a:solidFill>
                  <a:schemeClr val="tx1"/>
                </a:solidFill>
                <a:effectLst/>
                <a:latin typeface="+mn-lt"/>
                <a:ea typeface="+mn-ea"/>
                <a:cs typeface="+mn-cs"/>
              </a:rPr>
              <a:t>Verstand hebben van = veel weten over</a:t>
            </a:r>
          </a:p>
          <a:p>
            <a:r>
              <a:rPr lang="nl-NL" sz="1200" kern="1200" dirty="0">
                <a:solidFill>
                  <a:schemeClr val="tx1"/>
                </a:solidFill>
                <a:effectLst/>
                <a:latin typeface="+mn-lt"/>
                <a:ea typeface="+mn-ea"/>
                <a:cs typeface="+mn-cs"/>
              </a:rPr>
              <a:t>Het terrarium = een glazen kastje met aarde om dieren en planten in te laten leven</a:t>
            </a:r>
          </a:p>
          <a:p>
            <a:r>
              <a:rPr lang="nl-NL" sz="1200" kern="1200" dirty="0">
                <a:solidFill>
                  <a:schemeClr val="tx1"/>
                </a:solidFill>
                <a:effectLst/>
                <a:latin typeface="+mn-lt"/>
                <a:ea typeface="+mn-ea"/>
                <a:cs typeface="+mn-cs"/>
              </a:rPr>
              <a:t>Uitzonderlijk = bijzonder</a:t>
            </a:r>
          </a:p>
          <a:p>
            <a:r>
              <a:rPr lang="nl-NL" sz="1200" kern="1200" dirty="0">
                <a:solidFill>
                  <a:schemeClr val="tx1"/>
                </a:solidFill>
                <a:effectLst/>
                <a:latin typeface="+mn-lt"/>
                <a:ea typeface="+mn-ea"/>
                <a:cs typeface="+mn-cs"/>
              </a:rPr>
              <a:t>Oogsten = vruchten of groente uit de grond of van de plant halen</a:t>
            </a:r>
          </a:p>
          <a:p>
            <a:r>
              <a:rPr lang="nl-NL" sz="1200" kern="1200" dirty="0">
                <a:solidFill>
                  <a:schemeClr val="tx1"/>
                </a:solidFill>
                <a:effectLst/>
                <a:latin typeface="+mn-lt"/>
                <a:ea typeface="+mn-ea"/>
                <a:cs typeface="+mn-cs"/>
              </a:rPr>
              <a:t>De tros = een groepje vruchten die aan elkaar vastzitten</a:t>
            </a:r>
          </a:p>
          <a:p>
            <a:r>
              <a:rPr lang="nl-NL" sz="1200" kern="1200" dirty="0">
                <a:solidFill>
                  <a:schemeClr val="tx1"/>
                </a:solidFill>
                <a:effectLst/>
                <a:latin typeface="+mn-lt"/>
                <a:ea typeface="+mn-ea"/>
                <a:cs typeface="+mn-cs"/>
              </a:rPr>
              <a:t>Camoufleren = onzichtbaar of onopvallend maken</a:t>
            </a:r>
          </a:p>
          <a:p>
            <a:r>
              <a:rPr lang="nl-NL" sz="1200" kern="1200" dirty="0">
                <a:solidFill>
                  <a:schemeClr val="tx1"/>
                </a:solidFill>
                <a:effectLst/>
                <a:latin typeface="+mn-lt"/>
                <a:ea typeface="+mn-ea"/>
                <a:cs typeface="+mn-cs"/>
              </a:rPr>
              <a:t>Vermoeden = denken, maar niet zeker weten</a:t>
            </a:r>
          </a:p>
          <a:p>
            <a:r>
              <a:rPr lang="nl-NL" sz="1200" kern="1200" dirty="0">
                <a:solidFill>
                  <a:schemeClr val="tx1"/>
                </a:solidFill>
                <a:effectLst/>
                <a:latin typeface="+mn-lt"/>
                <a:ea typeface="+mn-ea"/>
                <a:cs typeface="+mn-cs"/>
              </a:rPr>
              <a:t>Transporteren = vervoeren</a:t>
            </a:r>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4198795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1216783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784075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778963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4002831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067619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081637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19-5-2020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19-5-2020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19-5-2020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19-5-2020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19-5-2020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19-5-2020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19-5-2020</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19-5-2020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19-5-2020</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19-5-2020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19-5-2020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19-5-2020</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eerwoord.kentalis.nl/consolideerspelletjes" TargetMode="External"/><Relationship Id="rId2" Type="http://schemas.openxmlformats.org/officeDocument/2006/relationships/hyperlink" Target="https://youtu.be/E8FCTOHToDM"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mailto:weerwoord@kentalis.n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8.jpe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5.png"/><Relationship Id="rId7"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9.jpeg"/><Relationship Id="rId5" Type="http://schemas.microsoft.com/office/2007/relationships/hdphoto" Target="../media/hdphoto1.wdp"/><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6320" y="0"/>
            <a:ext cx="9020176" cy="7478970"/>
          </a:xfrm>
          <a:prstGeom prst="rect">
            <a:avLst/>
          </a:prstGeom>
          <a:noFill/>
        </p:spPr>
        <p:txBody>
          <a:bodyPr wrap="square" rtlCol="0">
            <a:spAutoFit/>
          </a:bodyPr>
          <a:lstStyle/>
          <a:p>
            <a:r>
              <a:rPr lang="nl-NL" b="1" cap="all" dirty="0">
                <a:solidFill>
                  <a:srgbClr val="00B050"/>
                </a:solidFill>
              </a:rPr>
              <a:t>Handleiding voor thuisgebruik</a:t>
            </a:r>
            <a:endParaRPr lang="nl-NL" dirty="0">
              <a:solidFill>
                <a:srgbClr val="00B050"/>
              </a:solidFill>
            </a:endParaRPr>
          </a:p>
          <a:p>
            <a:r>
              <a:rPr lang="nl-NL" sz="1000" b="1" cap="all" dirty="0"/>
              <a:t> </a:t>
            </a:r>
            <a:r>
              <a:rPr lang="nl-NL" sz="400" b="1" cap="all" dirty="0"/>
              <a:t>    </a:t>
            </a:r>
            <a:endParaRPr lang="nl-NL" sz="1000" dirty="0"/>
          </a:p>
          <a:p>
            <a:r>
              <a:rPr lang="nl-NL" sz="1400" b="1" cap="all" dirty="0">
                <a:solidFill>
                  <a:srgbClr val="C00000"/>
                </a:solidFill>
              </a:rPr>
              <a:t>DE WEERWOORD-LESSEN</a:t>
            </a:r>
            <a:endParaRPr lang="nl-NL" sz="1400" dirty="0">
              <a:solidFill>
                <a:srgbClr val="C00000"/>
              </a:solidFill>
            </a:endParaRPr>
          </a:p>
          <a:p>
            <a:r>
              <a:rPr lang="nl-NL" sz="1400" dirty="0"/>
              <a:t>Elke Weerwoord-les is een PowerPoint. De tweede dia van de PowerPoint is voor jullie als ouders. </a:t>
            </a:r>
            <a:br>
              <a:rPr lang="nl-NL" sz="1400" dirty="0"/>
            </a:br>
            <a:r>
              <a:rPr lang="nl-NL" sz="1400" dirty="0"/>
              <a:t>Op deze tweede dia staat een verhaaltje met daarin onderstreept de moeilijke woorden die in de </a:t>
            </a:r>
            <a:r>
              <a:rPr lang="nl-NL" sz="1400" dirty="0" err="1"/>
              <a:t>Nieuwsbegriptekst</a:t>
            </a:r>
            <a:r>
              <a:rPr lang="nl-NL" sz="1400" dirty="0"/>
              <a:t> staan. De tekst gaat doelbewust over iets anders dan de tekst van Nieuwsbegrip. Zo voorkom je dat kinderen al weten waar de Nieuwsbegripstekst over gaat. Je leest de tekst voor en bij elk onderstreept woord klik je op de dia in de PowerPoint. Jullie kind ziet nu een plaatje, foto, tekening of uitleg van het onderstreepte woord. </a:t>
            </a:r>
            <a:br>
              <a:rPr lang="nl-NL" sz="1400" dirty="0"/>
            </a:br>
            <a:br>
              <a:rPr lang="nl-NL" sz="1400" b="1" cap="all" dirty="0"/>
            </a:br>
            <a:r>
              <a:rPr lang="nl-NL" sz="1400" b="1" cap="all" dirty="0">
                <a:solidFill>
                  <a:srgbClr val="C00000"/>
                </a:solidFill>
              </a:rPr>
              <a:t>DE WOORDMUUR</a:t>
            </a:r>
            <a:endParaRPr lang="nl-NL" sz="1400" dirty="0">
              <a:solidFill>
                <a:srgbClr val="C00000"/>
              </a:solidFill>
            </a:endParaRPr>
          </a:p>
          <a:p>
            <a:r>
              <a:rPr lang="nl-NL" sz="1400" dirty="0"/>
              <a:t>Na het verhaal zie je de dia “woorden op de woordmuur”. Hier zien jullie de woorden nogmaals maar dan in relatie met een ander woord / andere woorden. Jullie bekijken en lezen deze woorden nadat je het verhaaltje hebt voorgelezen. Kies 2 woorden uit die jullie de komende week extra gaan oefenen. Misschien lukt het om ze uit te printen. Anders laat je je kind de woorden overschrijven en een tekening erbij maken. Plak het woord op de koelkast of op de muur. Laat het woord vaker terugkomen in gesprekken en gebruik het woord soms ook expres! Jullie kunnen er ook spelletjes mee doen. Op deze manier zal je kind het woord gemakkelijker onthouden en zelf gaan gebruiken.  </a:t>
            </a:r>
          </a:p>
          <a:p>
            <a:endParaRPr lang="nl-NL" sz="1400" dirty="0"/>
          </a:p>
          <a:p>
            <a:r>
              <a:rPr lang="nl-NL" sz="1400" b="1" dirty="0">
                <a:solidFill>
                  <a:srgbClr val="C00000"/>
                </a:solidFill>
              </a:rPr>
              <a:t>UITLEGFILMPJE</a:t>
            </a:r>
          </a:p>
          <a:p>
            <a:r>
              <a:rPr lang="nl-NL" sz="1400" dirty="0"/>
              <a:t>Wil je een demo-filmpje zien over het gebruik van weerwoord? Kijk dan hier: </a:t>
            </a:r>
            <a:r>
              <a:rPr lang="nl-NL" sz="1400" u="sng" dirty="0">
                <a:hlinkClick r:id="rId2"/>
              </a:rPr>
              <a:t>https://youtu.be/E8FCTOHToDM</a:t>
            </a:r>
            <a:r>
              <a:rPr lang="nl-NL" sz="1400" dirty="0"/>
              <a:t> Spelletjesideetjes vind je hier: </a:t>
            </a:r>
            <a:r>
              <a:rPr lang="nl-NL" sz="1400" dirty="0">
                <a:hlinkClick r:id="rId3"/>
              </a:rPr>
              <a:t>https://weerwoord.kentalis.nl/consolideerspelletjes</a:t>
            </a:r>
            <a:endParaRPr lang="nl-NL" sz="1400" dirty="0"/>
          </a:p>
          <a:p>
            <a:endParaRPr lang="nl-NL" sz="1400" b="1" cap="all" dirty="0"/>
          </a:p>
          <a:p>
            <a:r>
              <a:rPr lang="nl-NL" sz="1400" b="1" cap="all" dirty="0">
                <a:solidFill>
                  <a:srgbClr val="C00000"/>
                </a:solidFill>
              </a:rPr>
              <a:t>Samengevat:</a:t>
            </a:r>
            <a:endParaRPr lang="nl-NL" sz="1400" dirty="0">
              <a:solidFill>
                <a:srgbClr val="C00000"/>
              </a:solidFill>
            </a:endParaRPr>
          </a:p>
          <a:p>
            <a:pPr lvl="0"/>
            <a:r>
              <a:rPr lang="nl-NL" sz="1400" dirty="0"/>
              <a:t>1) Start de PowerPoint van Weerwoord. </a:t>
            </a:r>
          </a:p>
          <a:p>
            <a:pPr lvl="0"/>
            <a:r>
              <a:rPr lang="nl-NL" sz="1400" dirty="0"/>
              <a:t>2) Print de tweede dia uit zodat je deze kunt voorlezen. </a:t>
            </a:r>
          </a:p>
          <a:p>
            <a:pPr lvl="0"/>
            <a:r>
              <a:rPr lang="nl-NL" sz="1400" dirty="0"/>
              <a:t>3) Klik tijdens het voorlezen bij elk onderstreept woord op de dia. </a:t>
            </a:r>
          </a:p>
          <a:p>
            <a:pPr lvl="0"/>
            <a:r>
              <a:rPr lang="nl-NL" sz="1400" dirty="0"/>
              <a:t>4) Bekijk en praat samen over de woorden voor de woordmuur.</a:t>
            </a:r>
          </a:p>
          <a:p>
            <a:pPr lvl="0"/>
            <a:r>
              <a:rPr lang="nl-NL" sz="1400" dirty="0"/>
              <a:t>5) Kies er 2 die je deze week extra gaat oefenen</a:t>
            </a:r>
          </a:p>
          <a:p>
            <a:pPr lvl="0"/>
            <a:r>
              <a:rPr lang="nl-NL" sz="1400" dirty="0"/>
              <a:t>6) Print ze uit of laat jullie kind de woorden overschrijven</a:t>
            </a:r>
          </a:p>
          <a:p>
            <a:pPr lvl="0"/>
            <a:r>
              <a:rPr lang="nl-NL" sz="1400" dirty="0"/>
              <a:t>7) Gebruik de woorden regelmatig de komende week.</a:t>
            </a:r>
          </a:p>
          <a:p>
            <a:pPr lvl="0"/>
            <a:endParaRPr lang="nl-NL" sz="1200" dirty="0"/>
          </a:p>
          <a:p>
            <a:pPr lvl="0"/>
            <a:r>
              <a:rPr lang="nl-NL" sz="1400" b="1" dirty="0">
                <a:solidFill>
                  <a:srgbClr val="C00000"/>
                </a:solidFill>
              </a:rPr>
              <a:t>VRAGEN?</a:t>
            </a:r>
          </a:p>
          <a:p>
            <a:pPr lvl="0"/>
            <a:r>
              <a:rPr lang="nl-NL" sz="1400" dirty="0"/>
              <a:t>Mail ons gerust bij vragen: </a:t>
            </a:r>
            <a:r>
              <a:rPr lang="nl-NL" sz="1400" dirty="0">
                <a:hlinkClick r:id="rId4"/>
              </a:rPr>
              <a:t>weerwoord@kentalis.nl</a:t>
            </a:r>
            <a:r>
              <a:rPr lang="nl-NL" sz="1400" dirty="0"/>
              <a:t> </a:t>
            </a:r>
          </a:p>
          <a:p>
            <a:endParaRPr lang="nl-NL" sz="1600" dirty="0"/>
          </a:p>
          <a:p>
            <a:endParaRPr lang="nl-NL" sz="1600" dirty="0"/>
          </a:p>
        </p:txBody>
      </p:sp>
      <p:pic>
        <p:nvPicPr>
          <p:cNvPr id="8" name="Afbeelding 7"/>
          <p:cNvPicPr/>
          <p:nvPr/>
        </p:nvPicPr>
        <p:blipFill>
          <a:blip r:embed="rId5" cstate="email">
            <a:extLst>
              <a:ext uri="{28A0092B-C50C-407E-A947-70E740481C1C}">
                <a14:useLocalDpi xmlns:a14="http://schemas.microsoft.com/office/drawing/2010/main"/>
              </a:ext>
            </a:extLst>
          </a:blip>
          <a:stretch>
            <a:fillRect/>
          </a:stretch>
        </p:blipFill>
        <p:spPr>
          <a:xfrm>
            <a:off x="5203285" y="5301208"/>
            <a:ext cx="3888432" cy="1456292"/>
          </a:xfrm>
          <a:prstGeom prst="rect">
            <a:avLst/>
          </a:prstGeom>
        </p:spPr>
      </p:pic>
    </p:spTree>
    <p:extLst>
      <p:ext uri="{BB962C8B-B14F-4D97-AF65-F5344CB8AC3E}">
        <p14:creationId xmlns:p14="http://schemas.microsoft.com/office/powerpoint/2010/main" val="418706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t>de tros</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8" name="Picture 2" descr="C:\Users\vrielinf\Downloads\shutterstock_790914976.jpg">
            <a:extLst>
              <a:ext uri="{FF2B5EF4-FFF2-40B4-BE49-F238E27FC236}">
                <a16:creationId xmlns:a16="http://schemas.microsoft.com/office/drawing/2014/main" id="{2E7C28A4-5BE0-4C9E-A91A-A67D0585765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11363" y="1556792"/>
            <a:ext cx="4320480" cy="4557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215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t>oogsten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8" name="Picture 2" descr="C:\Users\vrielinf\Downloads\shutterstock_1665412066.jpg">
            <a:extLst>
              <a:ext uri="{FF2B5EF4-FFF2-40B4-BE49-F238E27FC236}">
                <a16:creationId xmlns:a16="http://schemas.microsoft.com/office/drawing/2014/main" id="{D2B43DF7-DEF8-44A5-9661-2681BA975F4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1560" y="1844824"/>
            <a:ext cx="7611839" cy="4293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674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t>camoufleren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1026" name="Picture 2" descr="C:\Users\Kosterm\Downloads\shutterstock_1674808456.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0375" y="1340844"/>
            <a:ext cx="7856041" cy="5247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490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t>het terrarium</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a:extLst>
              <a:ext uri="{FF2B5EF4-FFF2-40B4-BE49-F238E27FC236}">
                <a16:creationId xmlns:a16="http://schemas.microsoft.com/office/drawing/2014/main" id="{A0F43F8A-04BC-4C8F-9E11-2BFF8BA6D8A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0374" y="1340768"/>
            <a:ext cx="8144073" cy="5228495"/>
          </a:xfrm>
          <a:prstGeom prst="rect">
            <a:avLst/>
          </a:prstGeom>
        </p:spPr>
      </p:pic>
    </p:spTree>
    <p:extLst>
      <p:ext uri="{BB962C8B-B14F-4D97-AF65-F5344CB8AC3E}">
        <p14:creationId xmlns:p14="http://schemas.microsoft.com/office/powerpoint/2010/main" val="1374640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Trebuchet MS"/>
                <a:ea typeface="Calibri"/>
                <a:cs typeface="Times New Roman"/>
              </a:rPr>
              <a:t>enorm</a:t>
            </a:r>
            <a:endParaRPr lang="nl-NL" sz="60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Trebuchet MS"/>
                <a:ea typeface="Calibri"/>
                <a:cs typeface="Times New Roman"/>
              </a:rPr>
              <a:t>nauwelijks</a:t>
            </a:r>
            <a:endParaRPr lang="nl-NL" sz="6000" dirty="0">
              <a:effectLst/>
              <a:latin typeface="Calibri"/>
              <a:ea typeface="Calibri"/>
              <a:cs typeface="Times New Roman"/>
            </a:endParaRPr>
          </a:p>
        </p:txBody>
      </p:sp>
      <p:sp>
        <p:nvSpPr>
          <p:cNvPr id="14" name="Tekstvak 2"/>
          <p:cNvSpPr txBox="1">
            <a:spLocks noChangeArrowheads="1"/>
          </p:cNvSpPr>
          <p:nvPr/>
        </p:nvSpPr>
        <p:spPr bwMode="auto">
          <a:xfrm>
            <a:off x="427236" y="1624654"/>
            <a:ext cx="4072956" cy="49366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Trebuchet MS"/>
                <a:ea typeface="Calibri"/>
                <a:cs typeface="Times New Roman"/>
              </a:rPr>
              <a:t>= heel erg</a:t>
            </a: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spcAft>
                <a:spcPts val="0"/>
              </a:spcAft>
            </a:pPr>
            <a:endParaRPr lang="nl-NL" sz="2000" i="1" dirty="0">
              <a:solidFill>
                <a:srgbClr val="387038"/>
              </a:solidFill>
              <a:latin typeface="Trebuchet MS"/>
              <a:ea typeface="Calibri"/>
              <a:cs typeface="Times New Roman"/>
            </a:endParaRPr>
          </a:p>
          <a:p>
            <a:pPr algn="ctr">
              <a:lnSpc>
                <a:spcPct val="107000"/>
              </a:lnSpc>
              <a:spcAft>
                <a:spcPts val="0"/>
              </a:spcAft>
            </a:pPr>
            <a:r>
              <a:rPr lang="nl-NL" sz="2400" i="1" dirty="0">
                <a:solidFill>
                  <a:srgbClr val="387038"/>
                </a:solidFill>
                <a:latin typeface="Trebuchet MS"/>
                <a:ea typeface="Calibri"/>
                <a:cs typeface="Times New Roman"/>
              </a:rPr>
              <a:t>Als hondengeleider moet je </a:t>
            </a:r>
            <a:r>
              <a:rPr lang="nl-NL" sz="2400" i="1" u="sng" dirty="0">
                <a:solidFill>
                  <a:srgbClr val="387038"/>
                </a:solidFill>
                <a:latin typeface="Trebuchet MS"/>
                <a:ea typeface="Calibri"/>
                <a:cs typeface="Times New Roman"/>
              </a:rPr>
              <a:t>enorm</a:t>
            </a:r>
            <a:r>
              <a:rPr lang="nl-NL" sz="2400" i="1" dirty="0">
                <a:solidFill>
                  <a:srgbClr val="387038"/>
                </a:solidFill>
                <a:latin typeface="Trebuchet MS"/>
                <a:ea typeface="Calibri"/>
                <a:cs typeface="Times New Roman"/>
              </a:rPr>
              <a:t> getraind zijn.</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700808"/>
            <a:ext cx="4248472" cy="496855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heel weinig</a:t>
            </a: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endParaRPr lang="nl-NL" sz="2400" i="1" dirty="0">
              <a:solidFill>
                <a:srgbClr val="387038"/>
              </a:solidFill>
              <a:latin typeface="Trebuchet MS"/>
              <a:ea typeface="Calibri"/>
              <a:cs typeface="Times New Roman"/>
            </a:endParaRPr>
          </a:p>
          <a:p>
            <a:pPr algn="ctr">
              <a:lnSpc>
                <a:spcPct val="107000"/>
              </a:lnSpc>
            </a:pPr>
            <a:r>
              <a:rPr lang="nl-NL" sz="2400" i="1" dirty="0">
                <a:solidFill>
                  <a:srgbClr val="387038"/>
                </a:solidFill>
                <a:latin typeface="Trebuchet MS"/>
                <a:ea typeface="Calibri"/>
                <a:cs typeface="Times New Roman"/>
              </a:rPr>
              <a:t>Als caissière hoef je </a:t>
            </a:r>
            <a:r>
              <a:rPr lang="nl-NL" sz="2400" i="1" u="sng" dirty="0">
                <a:solidFill>
                  <a:srgbClr val="387038"/>
                </a:solidFill>
                <a:latin typeface="Trebuchet MS"/>
                <a:ea typeface="Calibri"/>
                <a:cs typeface="Times New Roman"/>
              </a:rPr>
              <a:t>nauwelijks</a:t>
            </a:r>
            <a:r>
              <a:rPr lang="nl-NL" sz="2400" i="1" dirty="0">
                <a:solidFill>
                  <a:srgbClr val="387038"/>
                </a:solidFill>
                <a:latin typeface="Trebuchet MS"/>
                <a:ea typeface="Calibri"/>
                <a:cs typeface="Times New Roman"/>
              </a:rPr>
              <a:t> getraind te zijn.  </a:t>
            </a:r>
            <a:endParaRPr lang="nl-NL" sz="24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9" name="Afbeelding 8">
            <a:extLst>
              <a:ext uri="{FF2B5EF4-FFF2-40B4-BE49-F238E27FC236}">
                <a16:creationId xmlns:a16="http://schemas.microsoft.com/office/drawing/2014/main" id="{547F7F68-C84D-4E93-A27C-43C075846A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9071" y="2276872"/>
            <a:ext cx="2359651" cy="2490659"/>
          </a:xfrm>
          <a:prstGeom prst="rect">
            <a:avLst/>
          </a:prstGeom>
        </p:spPr>
      </p:pic>
      <p:pic>
        <p:nvPicPr>
          <p:cNvPr id="17" name="Afbeelding 16">
            <a:extLst>
              <a:ext uri="{FF2B5EF4-FFF2-40B4-BE49-F238E27FC236}">
                <a16:creationId xmlns:a16="http://schemas.microsoft.com/office/drawing/2014/main" id="{146CAA18-4702-4D77-B461-D1E755D87E4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88091" y="2348641"/>
            <a:ext cx="1908245" cy="2865233"/>
          </a:xfrm>
          <a:prstGeom prst="rect">
            <a:avLst/>
          </a:prstGeom>
        </p:spPr>
      </p:pic>
    </p:spTree>
    <p:extLst>
      <p:ext uri="{BB962C8B-B14F-4D97-AF65-F5344CB8AC3E}">
        <p14:creationId xmlns:p14="http://schemas.microsoft.com/office/powerpoint/2010/main" val="2093476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Trebuchet MS"/>
                <a:ea typeface="Calibri"/>
                <a:cs typeface="Times New Roman"/>
              </a:rPr>
              <a:t>camoufleren</a:t>
            </a:r>
            <a:endParaRPr lang="nl-NL" sz="54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Trebuchet MS"/>
                <a:ea typeface="Calibri"/>
                <a:cs typeface="Times New Roman"/>
              </a:rPr>
              <a:t>opvallen</a:t>
            </a:r>
            <a:endParaRPr lang="nl-NL" sz="6000" dirty="0">
              <a:effectLst/>
              <a:latin typeface="Calibri"/>
              <a:ea typeface="Calibri"/>
              <a:cs typeface="Times New Roman"/>
            </a:endParaRPr>
          </a:p>
        </p:txBody>
      </p:sp>
      <p:sp>
        <p:nvSpPr>
          <p:cNvPr id="14" name="Tekstvak 2"/>
          <p:cNvSpPr txBox="1">
            <a:spLocks noChangeArrowheads="1"/>
          </p:cNvSpPr>
          <p:nvPr/>
        </p:nvSpPr>
        <p:spPr bwMode="auto">
          <a:xfrm>
            <a:off x="427236" y="1624654"/>
            <a:ext cx="4072956" cy="49366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Trebuchet MS"/>
                <a:ea typeface="Calibri"/>
                <a:cs typeface="Times New Roman"/>
              </a:rPr>
              <a:t>= onzichtbaar of onopvallend maken</a:t>
            </a: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spcAft>
                <a:spcPts val="0"/>
              </a:spcAft>
            </a:pPr>
            <a:endParaRPr lang="nl-NL" i="1" dirty="0">
              <a:solidFill>
                <a:srgbClr val="387038"/>
              </a:solidFill>
              <a:latin typeface="Trebuchet MS"/>
              <a:ea typeface="Calibri"/>
              <a:cs typeface="Times New Roman"/>
            </a:endParaRPr>
          </a:p>
          <a:p>
            <a:pPr algn="ctr">
              <a:lnSpc>
                <a:spcPct val="107000"/>
              </a:lnSpc>
              <a:spcAft>
                <a:spcPts val="0"/>
              </a:spcAft>
            </a:pPr>
            <a:r>
              <a:rPr lang="nl-NL" sz="2400" i="1" dirty="0">
                <a:solidFill>
                  <a:srgbClr val="387038"/>
                </a:solidFill>
                <a:latin typeface="Trebuchet MS"/>
                <a:ea typeface="Calibri"/>
                <a:cs typeface="Times New Roman"/>
              </a:rPr>
              <a:t>Salamanders kunnen zich heel goed </a:t>
            </a:r>
            <a:r>
              <a:rPr lang="nl-NL" sz="2400" i="1" u="sng" dirty="0">
                <a:solidFill>
                  <a:srgbClr val="387038"/>
                </a:solidFill>
                <a:latin typeface="Trebuchet MS"/>
                <a:ea typeface="Calibri"/>
                <a:cs typeface="Times New Roman"/>
              </a:rPr>
              <a:t>camoufleren</a:t>
            </a:r>
            <a:r>
              <a:rPr lang="nl-NL" sz="2400" i="1" dirty="0">
                <a:solidFill>
                  <a:srgbClr val="387038"/>
                </a:solidFill>
                <a:latin typeface="Trebuchet MS"/>
                <a:ea typeface="Calibri"/>
                <a:cs typeface="Times New Roman"/>
              </a:rPr>
              <a:t>.</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700808"/>
            <a:ext cx="4248472" cy="496855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aandacht trekken</a:t>
            </a: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endParaRPr lang="nl-NL" sz="2400" i="1" dirty="0">
              <a:solidFill>
                <a:srgbClr val="387038"/>
              </a:solidFill>
              <a:latin typeface="Trebuchet MS"/>
              <a:ea typeface="Calibri"/>
              <a:cs typeface="Times New Roman"/>
            </a:endParaRPr>
          </a:p>
          <a:p>
            <a:pPr algn="ctr">
              <a:lnSpc>
                <a:spcPct val="107000"/>
              </a:lnSpc>
            </a:pPr>
            <a:r>
              <a:rPr lang="nl-NL" sz="2400" i="1" dirty="0">
                <a:solidFill>
                  <a:srgbClr val="387038"/>
                </a:solidFill>
                <a:latin typeface="Trebuchet MS"/>
                <a:ea typeface="Calibri"/>
                <a:cs typeface="Times New Roman"/>
              </a:rPr>
              <a:t>Een pauw zal altijd </a:t>
            </a:r>
            <a:r>
              <a:rPr lang="nl-NL" sz="2400" i="1" u="sng" dirty="0">
                <a:solidFill>
                  <a:srgbClr val="387038"/>
                </a:solidFill>
                <a:latin typeface="Trebuchet MS"/>
                <a:ea typeface="Calibri"/>
                <a:cs typeface="Times New Roman"/>
              </a:rPr>
              <a:t>opvallen</a:t>
            </a:r>
            <a:r>
              <a:rPr lang="nl-NL" sz="2400" i="1" dirty="0">
                <a:solidFill>
                  <a:srgbClr val="387038"/>
                </a:solidFill>
                <a:latin typeface="Trebuchet MS"/>
                <a:ea typeface="Calibri"/>
                <a:cs typeface="Times New Roman"/>
              </a:rPr>
              <a:t> met zijn prachtige veren.</a:t>
            </a:r>
            <a:endParaRPr lang="nl-NL" sz="24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6" name="Picture 2" descr="C:\Users\Kosterm\Downloads\shutterstock_1674808456.jpg">
            <a:extLst>
              <a:ext uri="{FF2B5EF4-FFF2-40B4-BE49-F238E27FC236}">
                <a16:creationId xmlns:a16="http://schemas.microsoft.com/office/drawing/2014/main" id="{150D5AA7-3A41-432D-A3EA-2199F3AFE7F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9552" y="2636912"/>
            <a:ext cx="3730278" cy="2491826"/>
          </a:xfrm>
          <a:prstGeom prst="rect">
            <a:avLst/>
          </a:prstGeom>
          <a:noFill/>
          <a:extLst>
            <a:ext uri="{909E8E84-426E-40DD-AFC4-6F175D3DCCD1}">
              <a14:hiddenFill xmlns:a14="http://schemas.microsoft.com/office/drawing/2010/main">
                <a:solidFill>
                  <a:srgbClr val="FFFFFF"/>
                </a:solidFill>
              </a14:hiddenFill>
            </a:ext>
          </a:extLst>
        </p:spPr>
      </p:pic>
      <p:pic>
        <p:nvPicPr>
          <p:cNvPr id="10" name="Afbeelding 9">
            <a:extLst>
              <a:ext uri="{FF2B5EF4-FFF2-40B4-BE49-F238E27FC236}">
                <a16:creationId xmlns:a16="http://schemas.microsoft.com/office/drawing/2014/main" id="{A86DFDB7-AB0F-41A5-82E6-2149B2F8BB6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99436" y="2636911"/>
            <a:ext cx="3677020" cy="2345939"/>
          </a:xfrm>
          <a:prstGeom prst="rect">
            <a:avLst/>
          </a:prstGeom>
        </p:spPr>
      </p:pic>
    </p:spTree>
    <p:extLst>
      <p:ext uri="{BB962C8B-B14F-4D97-AF65-F5344CB8AC3E}">
        <p14:creationId xmlns:p14="http://schemas.microsoft.com/office/powerpoint/2010/main" val="3730085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Trebuchet MS"/>
                <a:ea typeface="Calibri"/>
                <a:cs typeface="Times New Roman"/>
              </a:rPr>
              <a:t>vermoeden</a:t>
            </a:r>
            <a:endParaRPr lang="nl-NL" sz="54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Trebuchet MS"/>
                <a:ea typeface="Calibri"/>
                <a:cs typeface="Times New Roman"/>
              </a:rPr>
              <a:t>z</a:t>
            </a:r>
            <a:r>
              <a:rPr lang="nl-NL" sz="5400" b="1" dirty="0">
                <a:solidFill>
                  <a:srgbClr val="387038"/>
                </a:solidFill>
                <a:effectLst/>
                <a:latin typeface="Trebuchet MS"/>
                <a:ea typeface="Calibri"/>
                <a:cs typeface="Times New Roman"/>
              </a:rPr>
              <a:t>eker weten</a:t>
            </a:r>
            <a:endParaRPr lang="nl-NL" sz="5400" dirty="0">
              <a:effectLst/>
              <a:latin typeface="Calibri"/>
              <a:ea typeface="Calibri"/>
              <a:cs typeface="Times New Roman"/>
            </a:endParaRPr>
          </a:p>
        </p:txBody>
      </p:sp>
      <p:sp>
        <p:nvSpPr>
          <p:cNvPr id="14" name="Tekstvak 2"/>
          <p:cNvSpPr txBox="1">
            <a:spLocks noChangeArrowheads="1"/>
          </p:cNvSpPr>
          <p:nvPr/>
        </p:nvSpPr>
        <p:spPr bwMode="auto">
          <a:xfrm>
            <a:off x="427236" y="1624654"/>
            <a:ext cx="4072956" cy="446864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Trebuchet MS"/>
                <a:ea typeface="Calibri"/>
                <a:cs typeface="Times New Roman"/>
              </a:rPr>
              <a:t>= denken, maar niet zeker weten</a:t>
            </a: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endParaRPr lang="nl-NL" sz="2000" i="1" dirty="0">
              <a:solidFill>
                <a:srgbClr val="387038"/>
              </a:solidFill>
              <a:latin typeface="Trebuchet MS"/>
              <a:ea typeface="Calibri"/>
              <a:cs typeface="Times New Roman"/>
            </a:endParaRPr>
          </a:p>
          <a:p>
            <a:pPr algn="ctr">
              <a:lnSpc>
                <a:spcPct val="107000"/>
              </a:lnSpc>
              <a:spcAft>
                <a:spcPts val="0"/>
              </a:spcAft>
            </a:pPr>
            <a:r>
              <a:rPr lang="nl-NL" sz="2400" i="1" dirty="0">
                <a:solidFill>
                  <a:srgbClr val="387038"/>
                </a:solidFill>
                <a:latin typeface="Trebuchet MS"/>
                <a:ea typeface="Calibri"/>
                <a:cs typeface="Times New Roman"/>
              </a:rPr>
              <a:t>Ik </a:t>
            </a:r>
            <a:r>
              <a:rPr lang="nl-NL" sz="2400" i="1" u="sng" dirty="0">
                <a:solidFill>
                  <a:srgbClr val="387038"/>
                </a:solidFill>
                <a:latin typeface="Trebuchet MS"/>
                <a:ea typeface="Calibri"/>
                <a:cs typeface="Times New Roman"/>
              </a:rPr>
              <a:t>vermoed</a:t>
            </a:r>
            <a:r>
              <a:rPr lang="nl-NL" sz="2400" i="1" dirty="0">
                <a:solidFill>
                  <a:srgbClr val="387038"/>
                </a:solidFill>
                <a:latin typeface="Trebuchet MS"/>
                <a:ea typeface="Calibri"/>
                <a:cs typeface="Times New Roman"/>
              </a:rPr>
              <a:t> dat jullie dit nog wel weten.</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700808"/>
            <a:ext cx="4248472" cy="446864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beslist</a:t>
            </a: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endParaRPr lang="nl-NL" sz="2400" i="1" dirty="0">
              <a:solidFill>
                <a:srgbClr val="387038"/>
              </a:solidFill>
              <a:latin typeface="Trebuchet MS"/>
              <a:ea typeface="Calibri"/>
              <a:cs typeface="Times New Roman"/>
            </a:endParaRPr>
          </a:p>
          <a:p>
            <a:pPr algn="ctr">
              <a:lnSpc>
                <a:spcPct val="107000"/>
              </a:lnSpc>
            </a:pPr>
            <a:r>
              <a:rPr lang="nl-NL" sz="2400" i="1" dirty="0">
                <a:solidFill>
                  <a:srgbClr val="387038"/>
                </a:solidFill>
                <a:latin typeface="Trebuchet MS"/>
                <a:ea typeface="Calibri"/>
                <a:cs typeface="Times New Roman"/>
              </a:rPr>
              <a:t>Ik </a:t>
            </a:r>
            <a:r>
              <a:rPr lang="nl-NL" sz="2400" i="1" u="sng" dirty="0">
                <a:solidFill>
                  <a:srgbClr val="387038"/>
                </a:solidFill>
                <a:latin typeface="Trebuchet MS"/>
                <a:ea typeface="Calibri"/>
                <a:cs typeface="Times New Roman"/>
              </a:rPr>
              <a:t>weet zeker</a:t>
            </a:r>
            <a:r>
              <a:rPr lang="nl-NL" sz="2400" i="1" dirty="0">
                <a:solidFill>
                  <a:srgbClr val="387038"/>
                </a:solidFill>
                <a:latin typeface="Trebuchet MS"/>
                <a:ea typeface="Calibri"/>
                <a:cs typeface="Times New Roman"/>
              </a:rPr>
              <a:t> dat deze pijl in de roos terecht komt.  </a:t>
            </a:r>
            <a:endParaRPr lang="nl-NL" sz="24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6" name="Afbeelding 15">
            <a:extLst>
              <a:ext uri="{FF2B5EF4-FFF2-40B4-BE49-F238E27FC236}">
                <a16:creationId xmlns:a16="http://schemas.microsoft.com/office/drawing/2014/main" id="{576E52A6-51ED-4CE3-ADBB-FB7F3FDC61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5536" y="2564904"/>
            <a:ext cx="3850422" cy="2572082"/>
          </a:xfrm>
          <a:prstGeom prst="rect">
            <a:avLst/>
          </a:prstGeom>
        </p:spPr>
      </p:pic>
      <p:pic>
        <p:nvPicPr>
          <p:cNvPr id="10" name="Afbeelding 9">
            <a:extLst>
              <a:ext uri="{FF2B5EF4-FFF2-40B4-BE49-F238E27FC236}">
                <a16:creationId xmlns:a16="http://schemas.microsoft.com/office/drawing/2014/main" id="{8A079A3F-F517-4B05-BD67-B79F74F757C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22641" y="2492896"/>
            <a:ext cx="2605743" cy="2605743"/>
          </a:xfrm>
          <a:prstGeom prst="rect">
            <a:avLst/>
          </a:prstGeom>
        </p:spPr>
      </p:pic>
    </p:spTree>
    <p:extLst>
      <p:ext uri="{BB962C8B-B14F-4D97-AF65-F5344CB8AC3E}">
        <p14:creationId xmlns:p14="http://schemas.microsoft.com/office/powerpoint/2010/main" val="1656038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35496" y="312737"/>
            <a:ext cx="4608512"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Trebuchet MS"/>
                <a:ea typeface="Calibri"/>
                <a:cs typeface="Times New Roman"/>
              </a:rPr>
              <a:t>uitzonderlijk</a:t>
            </a:r>
            <a:endParaRPr lang="nl-NL" sz="54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Trebuchet MS"/>
                <a:ea typeface="Calibri"/>
                <a:cs typeface="Times New Roman"/>
              </a:rPr>
              <a:t>gangbaar</a:t>
            </a:r>
            <a:endParaRPr lang="nl-NL" sz="54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Trebuchet MS"/>
                <a:ea typeface="Calibri"/>
                <a:cs typeface="Times New Roman"/>
              </a:rPr>
              <a:t>= bijzonder</a:t>
            </a: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400" i="1" dirty="0">
                <a:solidFill>
                  <a:srgbClr val="387038"/>
                </a:solidFill>
                <a:latin typeface="Trebuchet MS"/>
                <a:ea typeface="Calibri"/>
                <a:cs typeface="Times New Roman"/>
              </a:rPr>
              <a:t>Hondengeleider is een </a:t>
            </a:r>
            <a:r>
              <a:rPr lang="nl-NL" sz="2400" i="1" u="sng" dirty="0">
                <a:solidFill>
                  <a:srgbClr val="387038"/>
                </a:solidFill>
                <a:latin typeface="Trebuchet MS"/>
                <a:ea typeface="Calibri"/>
                <a:cs typeface="Times New Roman"/>
              </a:rPr>
              <a:t>uitzonderlijk</a:t>
            </a:r>
            <a:r>
              <a:rPr lang="nl-NL" sz="2400" i="1" dirty="0">
                <a:solidFill>
                  <a:srgbClr val="387038"/>
                </a:solidFill>
                <a:latin typeface="Trebuchet MS"/>
                <a:ea typeface="Calibri"/>
                <a:cs typeface="Times New Roman"/>
              </a:rPr>
              <a:t> beroep.</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heel gewoon</a:t>
            </a: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dirty="0">
                <a:solidFill>
                  <a:srgbClr val="387038"/>
                </a:solidFill>
                <a:latin typeface="Trebuchet MS"/>
                <a:ea typeface="Calibri"/>
                <a:cs typeface="Times New Roman"/>
              </a:rPr>
              <a:t>Caissière is een vrij </a:t>
            </a:r>
            <a:r>
              <a:rPr lang="nl-NL" sz="2400" i="1" u="sng" dirty="0">
                <a:solidFill>
                  <a:srgbClr val="387038"/>
                </a:solidFill>
                <a:latin typeface="Trebuchet MS"/>
                <a:ea typeface="Calibri"/>
                <a:cs typeface="Times New Roman"/>
              </a:rPr>
              <a:t>gangbaar</a:t>
            </a:r>
            <a:r>
              <a:rPr lang="nl-NL" sz="2400" i="1" dirty="0">
                <a:solidFill>
                  <a:srgbClr val="387038"/>
                </a:solidFill>
                <a:latin typeface="Trebuchet MS"/>
                <a:ea typeface="Calibri"/>
                <a:cs typeface="Times New Roman"/>
              </a:rPr>
              <a:t> beroep. </a:t>
            </a:r>
            <a:endParaRPr lang="nl-NL" sz="2400" u="sng"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7" name="Picture 2" descr="C:\Users\routledm\AppData\Local\Microsoft\Windows\Temporary Internet Files\Content.IE5\2KBMJD91\shutterstock_1545899615.jpg">
            <a:extLst>
              <a:ext uri="{FF2B5EF4-FFF2-40B4-BE49-F238E27FC236}">
                <a16:creationId xmlns:a16="http://schemas.microsoft.com/office/drawing/2014/main" id="{E47B8B62-4C30-432C-B6D6-CEC5826D52F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6021" y="2348880"/>
            <a:ext cx="3763975" cy="2439056"/>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a:extLst>
              <a:ext uri="{FF2B5EF4-FFF2-40B4-BE49-F238E27FC236}">
                <a16:creationId xmlns:a16="http://schemas.microsoft.com/office/drawing/2014/main" id="{E380EEF8-951C-4C92-9ECF-FA0C38EA866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32040" y="2361743"/>
            <a:ext cx="3672408" cy="2453169"/>
          </a:xfrm>
          <a:prstGeom prst="rect">
            <a:avLst/>
          </a:prstGeom>
        </p:spPr>
      </p:pic>
    </p:spTree>
    <p:extLst>
      <p:ext uri="{BB962C8B-B14F-4D97-AF65-F5344CB8AC3E}">
        <p14:creationId xmlns:p14="http://schemas.microsoft.com/office/powerpoint/2010/main" val="2353050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051720" y="476672"/>
            <a:ext cx="5616624"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2097362" y="404664"/>
            <a:ext cx="5472607"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Trebuchet MS" panose="020B0603020202020204" pitchFamily="34" charset="0"/>
                <a:ea typeface="Calibri"/>
                <a:cs typeface="Times New Roman"/>
              </a:rPr>
              <a:t>het dierenverblijf</a:t>
            </a:r>
            <a:endParaRPr lang="nl-NL" sz="4800" b="1" dirty="0">
              <a:effectLst/>
              <a:latin typeface="Trebuchet MS" panose="020B0603020202020204" pitchFamily="34" charset="0"/>
              <a:ea typeface="Calibri"/>
              <a:cs typeface="Times New Roman"/>
            </a:endParaRPr>
          </a:p>
        </p:txBody>
      </p:sp>
      <p:sp>
        <p:nvSpPr>
          <p:cNvPr id="7" name="Text Box 14"/>
          <p:cNvSpPr txBox="1"/>
          <p:nvPr/>
        </p:nvSpPr>
        <p:spPr>
          <a:xfrm>
            <a:off x="274933" y="3645024"/>
            <a:ext cx="314546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323528" y="3645024"/>
            <a:ext cx="3145465"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Trebuchet MS" panose="020B0603020202020204" pitchFamily="34" charset="0"/>
                <a:ea typeface="Calibri"/>
                <a:cs typeface="Times New Roman"/>
              </a:rPr>
              <a:t>het terrarium</a:t>
            </a:r>
            <a:endParaRPr lang="nl-NL" sz="3600" b="1" dirty="0">
              <a:effectLst/>
              <a:latin typeface="Trebuchet MS" panose="020B0603020202020204" pitchFamily="34" charset="0"/>
              <a:ea typeface="Calibri"/>
              <a:cs typeface="Times New Roman"/>
            </a:endParaRPr>
          </a:p>
        </p:txBody>
      </p:sp>
      <p:sp>
        <p:nvSpPr>
          <p:cNvPr id="9" name="Text Box 14"/>
          <p:cNvSpPr txBox="1"/>
          <p:nvPr/>
        </p:nvSpPr>
        <p:spPr>
          <a:xfrm>
            <a:off x="3517588" y="3667067"/>
            <a:ext cx="2340278" cy="69122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p:cNvSpPr txBox="1">
            <a:spLocks noChangeArrowheads="1"/>
          </p:cNvSpPr>
          <p:nvPr/>
        </p:nvSpPr>
        <p:spPr bwMode="auto">
          <a:xfrm>
            <a:off x="3492405" y="3618041"/>
            <a:ext cx="2448272" cy="69028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Trebuchet MS" panose="020B0603020202020204" pitchFamily="34" charset="0"/>
                <a:ea typeface="Calibri"/>
                <a:cs typeface="Times New Roman"/>
              </a:rPr>
              <a:t>de volière </a:t>
            </a:r>
            <a:endParaRPr lang="nl-NL" sz="3600" b="1" dirty="0">
              <a:effectLst/>
              <a:latin typeface="Trebuchet MS" panose="020B0603020202020204" pitchFamily="34" charset="0"/>
              <a:ea typeface="Calibri"/>
              <a:cs typeface="Times New Roman"/>
            </a:endParaRPr>
          </a:p>
        </p:txBody>
      </p:sp>
      <p:sp>
        <p:nvSpPr>
          <p:cNvPr id="11" name="Text Box 14"/>
          <p:cNvSpPr txBox="1"/>
          <p:nvPr/>
        </p:nvSpPr>
        <p:spPr>
          <a:xfrm>
            <a:off x="5940152" y="3677128"/>
            <a:ext cx="292891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p:cNvSpPr txBox="1">
            <a:spLocks noChangeArrowheads="1"/>
          </p:cNvSpPr>
          <p:nvPr/>
        </p:nvSpPr>
        <p:spPr bwMode="auto">
          <a:xfrm>
            <a:off x="5779363" y="3637915"/>
            <a:ext cx="3252443"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Trebuchet MS" panose="020B0603020202020204" pitchFamily="34" charset="0"/>
                <a:ea typeface="Calibri"/>
                <a:cs typeface="Times New Roman"/>
              </a:rPr>
              <a:t>h</a:t>
            </a:r>
            <a:r>
              <a:rPr lang="nl-NL" sz="3600" b="1" dirty="0">
                <a:effectLst/>
                <a:latin typeface="Trebuchet MS" panose="020B0603020202020204" pitchFamily="34" charset="0"/>
                <a:ea typeface="Calibri"/>
                <a:cs typeface="Times New Roman"/>
              </a:rPr>
              <a:t>et aquarium </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65187" y="3427008"/>
            <a:ext cx="189489" cy="260876"/>
          </a:xfrm>
          <a:prstGeom prst="rect">
            <a:avLst/>
          </a:prstGeom>
        </p:spPr>
      </p:pic>
      <p:sp>
        <p:nvSpPr>
          <p:cNvPr id="13" name="Text Box 14"/>
          <p:cNvSpPr txBox="1"/>
          <p:nvPr/>
        </p:nvSpPr>
        <p:spPr>
          <a:xfrm>
            <a:off x="621450" y="5319194"/>
            <a:ext cx="3230470" cy="154015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621450" y="5301208"/>
            <a:ext cx="3230470" cy="110070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Trebuchet MS"/>
                <a:ea typeface="Calibri"/>
                <a:cs typeface="Times New Roman"/>
              </a:rPr>
              <a:t>= een glazen kastje met aarde om dieren en planten in te laten leven</a:t>
            </a:r>
            <a:endParaRPr lang="nl-NL" sz="1050" dirty="0">
              <a:effectLst/>
              <a:latin typeface="Calibri"/>
              <a:ea typeface="Calibri"/>
              <a:cs typeface="Times New Roman"/>
            </a:endParaRPr>
          </a:p>
        </p:txBody>
      </p:sp>
      <p:pic>
        <p:nvPicPr>
          <p:cNvPr id="18" name="Afbeelding 17">
            <a:extLst>
              <a:ext uri="{FF2B5EF4-FFF2-40B4-BE49-F238E27FC236}">
                <a16:creationId xmlns:a16="http://schemas.microsoft.com/office/drawing/2014/main" id="{099075CD-9B5B-4537-B49A-3577B70ACD8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2534" y="4293097"/>
            <a:ext cx="1665250" cy="1069090"/>
          </a:xfrm>
          <a:prstGeom prst="rect">
            <a:avLst/>
          </a:prstGeom>
        </p:spPr>
      </p:pic>
      <p:pic>
        <p:nvPicPr>
          <p:cNvPr id="3" name="Afbeelding 2">
            <a:extLst>
              <a:ext uri="{FF2B5EF4-FFF2-40B4-BE49-F238E27FC236}">
                <a16:creationId xmlns:a16="http://schemas.microsoft.com/office/drawing/2014/main" id="{A67DF441-64FF-4F97-BE69-7B0187FFE71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72646" y="4407316"/>
            <a:ext cx="1985721" cy="1397947"/>
          </a:xfrm>
          <a:prstGeom prst="rect">
            <a:avLst/>
          </a:prstGeom>
        </p:spPr>
      </p:pic>
      <p:pic>
        <p:nvPicPr>
          <p:cNvPr id="19" name="Afbeelding 18">
            <a:extLst>
              <a:ext uri="{FF2B5EF4-FFF2-40B4-BE49-F238E27FC236}">
                <a16:creationId xmlns:a16="http://schemas.microsoft.com/office/drawing/2014/main" id="{FEA2A207-6929-427A-B5F6-CFA133E2F0E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77645" y="4407316"/>
            <a:ext cx="2354795" cy="1582422"/>
          </a:xfrm>
          <a:prstGeom prst="rect">
            <a:avLst/>
          </a:prstGeom>
        </p:spPr>
      </p:pic>
    </p:spTree>
    <p:extLst>
      <p:ext uri="{BB962C8B-B14F-4D97-AF65-F5344CB8AC3E}">
        <p14:creationId xmlns:p14="http://schemas.microsoft.com/office/powerpoint/2010/main" val="3577709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rPr>
              <a:t>Week 21 – 19 mei 2020</a:t>
            </a:r>
          </a:p>
          <a:p>
            <a:r>
              <a:rPr lang="nl-NL" dirty="0">
                <a:solidFill>
                  <a:srgbClr val="C00000"/>
                </a:solidFill>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rPr>
              <a:t>Gerarda Das</a:t>
            </a:r>
          </a:p>
          <a:p>
            <a:pPr algn="l"/>
            <a:r>
              <a:rPr lang="nl-NL" sz="1100" i="1" dirty="0">
                <a:solidFill>
                  <a:srgbClr val="00B050"/>
                </a:solidFill>
              </a:rPr>
              <a:t>Mariët Koster</a:t>
            </a:r>
          </a:p>
          <a:p>
            <a:pPr algn="l"/>
            <a:r>
              <a:rPr lang="en-US" sz="1100" i="1" dirty="0">
                <a:solidFill>
                  <a:srgbClr val="00B050"/>
                </a:solidFill>
              </a:rPr>
              <a:t>Mandy Routledge</a:t>
            </a:r>
            <a:endParaRPr lang="nl-NL" sz="1100" i="1" dirty="0">
              <a:solidFill>
                <a:srgbClr val="00B050"/>
              </a:solidFill>
            </a:endParaRPr>
          </a:p>
          <a:p>
            <a:pPr algn="l"/>
            <a:r>
              <a:rPr lang="en-US" sz="1100" i="1" dirty="0">
                <a:solidFill>
                  <a:srgbClr val="00B050"/>
                </a:solidFill>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86272" y="452778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Trebuchet MS"/>
                <a:ea typeface="Calibri"/>
                <a:cs typeface="Times New Roman"/>
              </a:rPr>
              <a:t>zaaien</a:t>
            </a:r>
            <a:endParaRPr lang="nl-NL" sz="1100" dirty="0">
              <a:effectLst/>
              <a:ea typeface="Calibri"/>
              <a:cs typeface="Times New Roman"/>
            </a:endParaRPr>
          </a:p>
        </p:txBody>
      </p:sp>
      <p:sp>
        <p:nvSpPr>
          <p:cNvPr id="9" name="Text Box 14"/>
          <p:cNvSpPr txBox="1"/>
          <p:nvPr/>
        </p:nvSpPr>
        <p:spPr>
          <a:xfrm>
            <a:off x="2966594" y="3898384"/>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effectLst/>
                <a:latin typeface="Trebuchet MS"/>
                <a:ea typeface="Calibri"/>
                <a:cs typeface="Times New Roman"/>
              </a:rPr>
              <a:t>groeien</a:t>
            </a:r>
            <a:endParaRPr lang="nl-NL" sz="1100" dirty="0">
              <a:effectLst/>
              <a:ea typeface="Calibri"/>
              <a:cs typeface="Times New Roman"/>
            </a:endParaRPr>
          </a:p>
        </p:txBody>
      </p:sp>
      <p:sp>
        <p:nvSpPr>
          <p:cNvPr id="10" name="Text Box 14"/>
          <p:cNvSpPr txBox="1"/>
          <p:nvPr/>
        </p:nvSpPr>
        <p:spPr>
          <a:xfrm>
            <a:off x="5969699" y="341336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effectLst/>
                <a:latin typeface="Trebuchet MS"/>
                <a:ea typeface="Calibri"/>
                <a:cs typeface="Times New Roman"/>
              </a:rPr>
              <a:t>oogsten</a:t>
            </a:r>
            <a:endParaRPr lang="nl-NL" sz="1100" dirty="0">
              <a:effectLst/>
              <a:ea typeface="Calibri"/>
              <a:cs typeface="Times New Roman"/>
            </a:endParaRPr>
          </a:p>
        </p:txBody>
      </p:sp>
      <p:sp>
        <p:nvSpPr>
          <p:cNvPr id="11" name="Text Box 14"/>
          <p:cNvSpPr txBox="1"/>
          <p:nvPr/>
        </p:nvSpPr>
        <p:spPr>
          <a:xfrm>
            <a:off x="505649" y="548680"/>
            <a:ext cx="5520178"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effectLst/>
                <a:latin typeface="Trebuchet MS"/>
                <a:ea typeface="Calibri"/>
                <a:cs typeface="Times New Roman"/>
              </a:rPr>
              <a:t>Ik </a:t>
            </a:r>
            <a:r>
              <a:rPr lang="nl-NL" sz="2000" i="1" u="sng" dirty="0">
                <a:solidFill>
                  <a:srgbClr val="387038"/>
                </a:solidFill>
                <a:effectLst/>
                <a:latin typeface="Trebuchet MS"/>
                <a:ea typeface="Calibri"/>
                <a:cs typeface="Times New Roman"/>
              </a:rPr>
              <a:t>oogst</a:t>
            </a:r>
            <a:r>
              <a:rPr lang="nl-NL" sz="2000" i="1" dirty="0">
                <a:solidFill>
                  <a:srgbClr val="387038"/>
                </a:solidFill>
                <a:effectLst/>
                <a:latin typeface="Trebuchet MS"/>
                <a:ea typeface="Calibri"/>
                <a:cs typeface="Times New Roman"/>
              </a:rPr>
              <a:t> de tomaten altijd in de zomer.</a:t>
            </a:r>
            <a:endParaRPr lang="nl-NL" sz="1100" dirty="0">
              <a:effectLst/>
              <a:ea typeface="Calibri"/>
              <a:cs typeface="Times New Roman"/>
            </a:endParaRPr>
          </a:p>
        </p:txBody>
      </p:sp>
      <p:sp>
        <p:nvSpPr>
          <p:cNvPr id="16" name="Text Box 14"/>
          <p:cNvSpPr txBox="1"/>
          <p:nvPr/>
        </p:nvSpPr>
        <p:spPr>
          <a:xfrm>
            <a:off x="6032433" y="4309311"/>
            <a:ext cx="2830499" cy="193511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p:cNvSpPr txBox="1">
            <a:spLocks noChangeArrowheads="1"/>
          </p:cNvSpPr>
          <p:nvPr/>
        </p:nvSpPr>
        <p:spPr bwMode="auto">
          <a:xfrm>
            <a:off x="6039494" y="4302243"/>
            <a:ext cx="2830499" cy="187017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a:latin typeface="Trebuchet MS"/>
                <a:ea typeface="Calibri"/>
                <a:cs typeface="Times New Roman"/>
              </a:rPr>
              <a:t>vruchten of groente uit de grond of van de plant halen</a:t>
            </a:r>
            <a:endParaRPr lang="nl-NL" sz="1100" dirty="0">
              <a:effectLst/>
              <a:latin typeface="Calibri"/>
              <a:ea typeface="Calibri"/>
              <a:cs typeface="Times New Roman"/>
            </a:endParaRPr>
          </a:p>
        </p:txBody>
      </p:sp>
      <p:pic>
        <p:nvPicPr>
          <p:cNvPr id="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34503" y="1507765"/>
            <a:ext cx="2474278" cy="164694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vrielinf\Downloads\shutterstock_1542405776.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8069" y="2924945"/>
            <a:ext cx="2217478" cy="14812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C:\Users\vrielinf\Downloads\shutterstock_712080757.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65738" y="2250976"/>
            <a:ext cx="2343279" cy="15512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392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96"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131841" y="3284984"/>
            <a:ext cx="2808312" cy="142112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86272" y="452778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Trebuchet MS"/>
                <a:ea typeface="Calibri"/>
                <a:cs typeface="Times New Roman"/>
              </a:rPr>
              <a:t>onwetend</a:t>
            </a:r>
            <a:endParaRPr lang="nl-NL" sz="4000" dirty="0">
              <a:effectLst/>
              <a:ea typeface="Calibri"/>
              <a:cs typeface="Times New Roman"/>
            </a:endParaRPr>
          </a:p>
        </p:txBody>
      </p:sp>
      <p:sp>
        <p:nvSpPr>
          <p:cNvPr id="9" name="Text Box 14"/>
          <p:cNvSpPr txBox="1"/>
          <p:nvPr/>
        </p:nvSpPr>
        <p:spPr>
          <a:xfrm>
            <a:off x="2966594" y="3284984"/>
            <a:ext cx="3138805" cy="1296144"/>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Trebuchet MS"/>
                <a:ea typeface="Calibri"/>
                <a:cs typeface="Times New Roman"/>
              </a:rPr>
              <a:t>verstand hebben van</a:t>
            </a:r>
            <a:endParaRPr lang="nl-NL" sz="4000" dirty="0">
              <a:effectLst/>
              <a:ea typeface="Calibri"/>
              <a:cs typeface="Times New Roman"/>
            </a:endParaRPr>
          </a:p>
        </p:txBody>
      </p:sp>
      <p:sp>
        <p:nvSpPr>
          <p:cNvPr id="10" name="Text Box 14"/>
          <p:cNvSpPr txBox="1"/>
          <p:nvPr/>
        </p:nvSpPr>
        <p:spPr>
          <a:xfrm>
            <a:off x="5969699" y="341336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effectLst/>
                <a:latin typeface="Trebuchet MS"/>
                <a:ea typeface="Calibri"/>
                <a:cs typeface="Times New Roman"/>
              </a:rPr>
              <a:t>alwetend</a:t>
            </a:r>
            <a:endParaRPr lang="nl-NL" sz="4000" dirty="0">
              <a:effectLst/>
              <a:ea typeface="Calibri"/>
              <a:cs typeface="Times New Roman"/>
            </a:endParaRPr>
          </a:p>
        </p:txBody>
      </p:sp>
      <p:sp>
        <p:nvSpPr>
          <p:cNvPr id="11" name="Text Box 14"/>
          <p:cNvSpPr txBox="1"/>
          <p:nvPr/>
        </p:nvSpPr>
        <p:spPr>
          <a:xfrm>
            <a:off x="449521" y="404664"/>
            <a:ext cx="5520178"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effectLst/>
                <a:latin typeface="Trebuchet MS"/>
                <a:ea typeface="Calibri"/>
                <a:cs typeface="Times New Roman"/>
              </a:rPr>
              <a:t>Als hondengeleider moet je </a:t>
            </a:r>
            <a:r>
              <a:rPr lang="nl-NL" sz="2000" i="1" u="sng" dirty="0">
                <a:solidFill>
                  <a:srgbClr val="387038"/>
                </a:solidFill>
                <a:effectLst/>
                <a:latin typeface="Trebuchet MS"/>
                <a:ea typeface="Calibri"/>
                <a:cs typeface="Times New Roman"/>
              </a:rPr>
              <a:t>verstand hebben van</a:t>
            </a:r>
            <a:r>
              <a:rPr lang="nl-NL" sz="2000" i="1" dirty="0">
                <a:solidFill>
                  <a:srgbClr val="387038"/>
                </a:solidFill>
                <a:effectLst/>
                <a:latin typeface="Trebuchet MS"/>
                <a:ea typeface="Calibri"/>
                <a:cs typeface="Times New Roman"/>
              </a:rPr>
              <a:t> honden.</a:t>
            </a:r>
            <a:endParaRPr lang="nl-NL" sz="1100" dirty="0">
              <a:effectLst/>
              <a:ea typeface="Calibri"/>
              <a:cs typeface="Times New Roman"/>
            </a:endParaRPr>
          </a:p>
        </p:txBody>
      </p:sp>
      <p:sp>
        <p:nvSpPr>
          <p:cNvPr id="12" name="Text Box 14"/>
          <p:cNvSpPr txBox="1"/>
          <p:nvPr/>
        </p:nvSpPr>
        <p:spPr>
          <a:xfrm>
            <a:off x="415810" y="5440480"/>
            <a:ext cx="2716030"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3" name="Tekstvak 2"/>
          <p:cNvSpPr txBox="1">
            <a:spLocks noChangeArrowheads="1"/>
          </p:cNvSpPr>
          <p:nvPr/>
        </p:nvSpPr>
        <p:spPr bwMode="auto">
          <a:xfrm>
            <a:off x="395535" y="5433412"/>
            <a:ext cx="2664295"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a:latin typeface="Trebuchet MS"/>
                <a:ea typeface="Calibri"/>
                <a:cs typeface="Times New Roman"/>
              </a:rPr>
              <a:t>niets weten</a:t>
            </a:r>
            <a:endParaRPr lang="nl-NL" sz="1100" dirty="0">
              <a:effectLst/>
              <a:latin typeface="Calibri"/>
              <a:ea typeface="Calibri"/>
              <a:cs typeface="Times New Roman"/>
            </a:endParaRPr>
          </a:p>
        </p:txBody>
      </p:sp>
      <p:sp>
        <p:nvSpPr>
          <p:cNvPr id="14" name="Text Box 14"/>
          <p:cNvSpPr txBox="1"/>
          <p:nvPr/>
        </p:nvSpPr>
        <p:spPr>
          <a:xfrm>
            <a:off x="3188595" y="4849861"/>
            <a:ext cx="2860047" cy="59061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5" name="Tekstvak 2"/>
          <p:cNvSpPr txBox="1">
            <a:spLocks noChangeArrowheads="1"/>
          </p:cNvSpPr>
          <p:nvPr/>
        </p:nvSpPr>
        <p:spPr bwMode="auto">
          <a:xfrm>
            <a:off x="3131839" y="4847662"/>
            <a:ext cx="2973560" cy="59281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a:t>
            </a:r>
            <a:r>
              <a:rPr lang="nl-NL" sz="2800" dirty="0">
                <a:latin typeface="Trebuchet MS"/>
                <a:ea typeface="Calibri"/>
                <a:cs typeface="Times New Roman"/>
              </a:rPr>
              <a:t>veel weten over</a:t>
            </a:r>
            <a:endParaRPr lang="nl-NL" sz="1100" dirty="0">
              <a:effectLst/>
              <a:latin typeface="Calibri"/>
              <a:ea typeface="Calibri"/>
              <a:cs typeface="Times New Roman"/>
            </a:endParaRPr>
          </a:p>
        </p:txBody>
      </p:sp>
      <p:sp>
        <p:nvSpPr>
          <p:cNvPr id="16" name="Text Box 14"/>
          <p:cNvSpPr txBox="1"/>
          <p:nvPr/>
        </p:nvSpPr>
        <p:spPr>
          <a:xfrm>
            <a:off x="6032433" y="4309312"/>
            <a:ext cx="2830499"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p:cNvSpPr txBox="1">
            <a:spLocks noChangeArrowheads="1"/>
          </p:cNvSpPr>
          <p:nvPr/>
        </p:nvSpPr>
        <p:spPr bwMode="auto">
          <a:xfrm>
            <a:off x="6012160" y="4302244"/>
            <a:ext cx="2850772"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a:latin typeface="Trebuchet MS"/>
                <a:ea typeface="Calibri"/>
                <a:cs typeface="Times New Roman"/>
              </a:rPr>
              <a:t>alles weten</a:t>
            </a:r>
            <a:endParaRPr lang="nl-NL" sz="1100" dirty="0">
              <a:effectLst/>
              <a:latin typeface="Calibri"/>
              <a:ea typeface="Calibri"/>
              <a:cs typeface="Times New Roman"/>
            </a:endParaRPr>
          </a:p>
        </p:txBody>
      </p:sp>
      <p:pic>
        <p:nvPicPr>
          <p:cNvPr id="3074" name="Picture 2" descr="C:\Users\vrielinf\Downloads\shutterstock_113264833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5810" y="2780928"/>
            <a:ext cx="2463820" cy="16458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 name="Afbeelding 19">
            <a:extLst>
              <a:ext uri="{FF2B5EF4-FFF2-40B4-BE49-F238E27FC236}">
                <a16:creationId xmlns:a16="http://schemas.microsoft.com/office/drawing/2014/main" id="{D0CF897D-7D10-4806-8E73-B60B7ADF2F9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4955" y="1417520"/>
            <a:ext cx="2726862" cy="1821544"/>
          </a:xfrm>
          <a:prstGeom prst="rect">
            <a:avLst/>
          </a:prstGeom>
        </p:spPr>
      </p:pic>
      <p:pic>
        <p:nvPicPr>
          <p:cNvPr id="3" name="Afbeelding 2">
            <a:extLst>
              <a:ext uri="{FF2B5EF4-FFF2-40B4-BE49-F238E27FC236}">
                <a16:creationId xmlns:a16="http://schemas.microsoft.com/office/drawing/2014/main" id="{A0EAD24F-0FF4-44D7-A040-6B31E081B01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56176" y="692696"/>
            <a:ext cx="2481037" cy="2481037"/>
          </a:xfrm>
          <a:prstGeom prst="rect">
            <a:avLst/>
          </a:prstGeom>
        </p:spPr>
      </p:pic>
    </p:spTree>
    <p:extLst>
      <p:ext uri="{BB962C8B-B14F-4D97-AF65-F5344CB8AC3E}">
        <p14:creationId xmlns:p14="http://schemas.microsoft.com/office/powerpoint/2010/main" val="3111629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950813" y="2504861"/>
            <a:ext cx="2895205"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2411760" y="2348880"/>
            <a:ext cx="4101173" cy="79208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400" b="1" dirty="0">
                <a:latin typeface="Trebuchet MS"/>
                <a:ea typeface="Calibri"/>
                <a:cs typeface="Times New Roman"/>
              </a:rPr>
              <a:t>d</a:t>
            </a:r>
            <a:r>
              <a:rPr lang="nl-NL" sz="5400" b="1" dirty="0">
                <a:effectLst/>
                <a:latin typeface="Trebuchet MS"/>
                <a:ea typeface="Calibri"/>
                <a:cs typeface="Times New Roman"/>
              </a:rPr>
              <a:t>e tros</a:t>
            </a:r>
            <a:endParaRPr lang="nl-NL" sz="1200" dirty="0">
              <a:effectLst/>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17264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4427984" y="4365104"/>
            <a:ext cx="2416285"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2" name="Text Box 14"/>
          <p:cNvSpPr txBox="1"/>
          <p:nvPr/>
        </p:nvSpPr>
        <p:spPr>
          <a:xfrm>
            <a:off x="4398415" y="4348565"/>
            <a:ext cx="2477852"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d</a:t>
            </a:r>
            <a:r>
              <a:rPr lang="nl-NL" sz="3600" dirty="0">
                <a:effectLst/>
                <a:latin typeface="Trebuchet MS"/>
                <a:ea typeface="Calibri"/>
                <a:cs typeface="Times New Roman"/>
              </a:rPr>
              <a:t>e tomaat</a:t>
            </a:r>
            <a:endParaRPr lang="nl-NL" sz="1050" dirty="0">
              <a:effectLst/>
              <a:ea typeface="Calibri"/>
              <a:cs typeface="Times New Roman"/>
            </a:endParaRPr>
          </a:p>
        </p:txBody>
      </p:sp>
      <p:sp>
        <p:nvSpPr>
          <p:cNvPr id="13" name="Text Box 14"/>
          <p:cNvSpPr txBox="1"/>
          <p:nvPr/>
        </p:nvSpPr>
        <p:spPr>
          <a:xfrm>
            <a:off x="4201624" y="825813"/>
            <a:ext cx="28186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4296931" y="819113"/>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d</a:t>
            </a:r>
            <a:r>
              <a:rPr lang="nl-NL" sz="3600" dirty="0">
                <a:effectLst/>
                <a:latin typeface="Trebuchet MS"/>
                <a:ea typeface="Calibri"/>
                <a:cs typeface="Times New Roman"/>
              </a:rPr>
              <a:t>e banaan</a:t>
            </a:r>
            <a:endParaRPr lang="nl-NL" sz="1050" dirty="0">
              <a:effectLst/>
              <a:ea typeface="Calibri"/>
              <a:cs typeface="Times New Roman"/>
            </a:endParaRPr>
          </a:p>
        </p:txBody>
      </p:sp>
      <p:sp>
        <p:nvSpPr>
          <p:cNvPr id="15" name="Text Box 14"/>
          <p:cNvSpPr txBox="1"/>
          <p:nvPr/>
        </p:nvSpPr>
        <p:spPr>
          <a:xfrm>
            <a:off x="341355" y="4128993"/>
            <a:ext cx="2070405"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94123" y="4133479"/>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d</a:t>
            </a:r>
            <a:r>
              <a:rPr lang="nl-NL" sz="3600" dirty="0">
                <a:effectLst/>
                <a:latin typeface="Trebuchet MS"/>
                <a:ea typeface="Calibri"/>
                <a:cs typeface="Times New Roman"/>
              </a:rPr>
              <a:t>e druif</a:t>
            </a:r>
            <a:endParaRPr lang="nl-NL" sz="1050" dirty="0">
              <a:effectLst/>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969388" y="3212976"/>
            <a:ext cx="4415729" cy="91313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8" name="Tekstvak 2"/>
          <p:cNvSpPr txBox="1">
            <a:spLocks noChangeArrowheads="1"/>
          </p:cNvSpPr>
          <p:nvPr/>
        </p:nvSpPr>
        <p:spPr bwMode="auto">
          <a:xfrm>
            <a:off x="2969388" y="3187472"/>
            <a:ext cx="4735745" cy="8887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a:latin typeface="Trebuchet MS"/>
                <a:ea typeface="Calibri"/>
                <a:cs typeface="Times New Roman"/>
              </a:rPr>
              <a:t>groepje vruchten die aan elkaar vastzitten</a:t>
            </a:r>
            <a:endParaRPr lang="nl-NL" sz="1100" dirty="0">
              <a:effectLst/>
              <a:latin typeface="Calibri"/>
              <a:ea typeface="Calibri"/>
              <a:cs typeface="Times New Roman"/>
            </a:endParaRPr>
          </a:p>
        </p:txBody>
      </p:sp>
      <p:pic>
        <p:nvPicPr>
          <p:cNvPr id="1027" name="Picture 3" descr="C:\Users\vrielinf\Downloads\shutterstock_533487490.jpg"/>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9353" b="94245" l="0" r="88950"/>
                    </a14:imgEffect>
                  </a14:imgLayer>
                </a14:imgProps>
              </a:ext>
              <a:ext uri="{28A0092B-C50C-407E-A947-70E740481C1C}">
                <a14:useLocalDpi xmlns:a14="http://schemas.microsoft.com/office/drawing/2010/main"/>
              </a:ext>
            </a:extLst>
          </a:blip>
          <a:srcRect/>
          <a:stretch/>
        </p:blipFill>
        <p:spPr bwMode="auto">
          <a:xfrm>
            <a:off x="1763688" y="4564186"/>
            <a:ext cx="1986540" cy="15291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vrielinf\Downloads\shutterstock_575528746.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45685" y="312419"/>
            <a:ext cx="2179189" cy="165618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Kosterm\Downloads\shutterstock_324951854.jpg"/>
          <p:cNvPicPr>
            <a:picLocks noChangeAspect="1" noChangeArrowheads="1"/>
          </p:cNvPicPr>
          <p:nvPr/>
        </p:nvPicPr>
        <p:blipFill>
          <a:blip r:embed="rId7" cstate="email">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6432725" y="4153774"/>
            <a:ext cx="2686318" cy="1939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42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12283" y="-99392"/>
            <a:ext cx="9264803" cy="3693319"/>
          </a:xfrm>
          <a:prstGeom prst="rect">
            <a:avLst/>
          </a:prstGeom>
          <a:noFill/>
        </p:spPr>
        <p:txBody>
          <a:bodyPr wrap="square" rtlCol="0">
            <a:spAutoFit/>
          </a:bodyPr>
          <a:lstStyle/>
          <a:p>
            <a:pPr fontAlgn="t"/>
            <a:r>
              <a:rPr lang="nl-NL" sz="5400" b="1" u="sng" dirty="0">
                <a:solidFill>
                  <a:prstClr val="black"/>
                </a:solidFill>
                <a:latin typeface="Trebuchet MS" panose="020B0603020202020204" pitchFamily="34" charset="0"/>
              </a:rPr>
              <a:t>uit het lood geslagen zijn</a:t>
            </a:r>
            <a:endParaRPr lang="nl-NL" sz="6600" b="1" dirty="0">
              <a:solidFill>
                <a:prstClr val="black"/>
              </a:solidFill>
              <a:latin typeface="Trebuchet MS" panose="020B0603020202020204" pitchFamily="34" charset="0"/>
            </a:endParaRPr>
          </a:p>
          <a:p>
            <a:pPr fontAlgn="t"/>
            <a:r>
              <a:rPr lang="nl-NL" sz="4800" dirty="0">
                <a:solidFill>
                  <a:prstClr val="black"/>
                </a:solidFill>
                <a:latin typeface="Trebuchet MS" panose="020B0603020202020204" pitchFamily="34" charset="0"/>
              </a:rPr>
              <a:t>= van slag zijn, niet weten </a:t>
            </a:r>
          </a:p>
          <a:p>
            <a:pPr fontAlgn="t"/>
            <a:r>
              <a:rPr lang="nl-NL" sz="4800" dirty="0">
                <a:solidFill>
                  <a:prstClr val="black"/>
                </a:solidFill>
                <a:latin typeface="Trebuchet MS" panose="020B0603020202020204" pitchFamily="34" charset="0"/>
              </a:rPr>
              <a:t>wat je moet doen</a:t>
            </a:r>
          </a:p>
          <a:p>
            <a:pPr fontAlgn="t"/>
            <a:endParaRPr lang="nl-NL" i="1" u="sng" dirty="0">
              <a:solidFill>
                <a:srgbClr val="00B050"/>
              </a:solidFill>
              <a:latin typeface="Trebuchet MS" panose="020B0603020202020204" pitchFamily="34" charset="0"/>
            </a:endParaRPr>
          </a:p>
          <a:p>
            <a:pPr lvl="0"/>
            <a:r>
              <a:rPr lang="nl-NL" sz="3000" i="1" dirty="0">
                <a:solidFill>
                  <a:srgbClr val="00B050"/>
                </a:solidFill>
                <a:latin typeface="Trebuchet MS" panose="020B0603020202020204" pitchFamily="34" charset="0"/>
              </a:rPr>
              <a:t>Ik verwacht dat ik te snel </a:t>
            </a:r>
            <a:r>
              <a:rPr lang="nl-NL" sz="3000" i="1" u="sng" dirty="0">
                <a:solidFill>
                  <a:srgbClr val="00B050"/>
                </a:solidFill>
                <a:latin typeface="Trebuchet MS" panose="020B0603020202020204" pitchFamily="34" charset="0"/>
              </a:rPr>
              <a:t>uit het lood geslagen zou zijn</a:t>
            </a:r>
            <a:r>
              <a:rPr lang="nl-NL" sz="3000" i="1" dirty="0">
                <a:solidFill>
                  <a:srgbClr val="00B050"/>
                </a:solidFill>
                <a:latin typeface="Trebuchet MS" panose="020B0603020202020204" pitchFamily="34" charset="0"/>
              </a:rPr>
              <a:t> door die criminelen.</a:t>
            </a:r>
            <a:endParaRPr lang="nl-NL" sz="3000" i="1" dirty="0">
              <a:solidFill>
                <a:prstClr val="black"/>
              </a:solidFill>
            </a:endParaRPr>
          </a:p>
        </p:txBody>
      </p:sp>
      <p:sp>
        <p:nvSpPr>
          <p:cNvPr id="9" name="Tekstvak 8">
            <a:extLst>
              <a:ext uri="{FF2B5EF4-FFF2-40B4-BE49-F238E27FC236}">
                <a16:creationId xmlns:a16="http://schemas.microsoft.com/office/drawing/2014/main" id="{A6139820-A494-47BC-A2D9-1B0293EA53AC}"/>
              </a:ext>
            </a:extLst>
          </p:cNvPr>
          <p:cNvSpPr txBox="1"/>
          <p:nvPr/>
        </p:nvSpPr>
        <p:spPr>
          <a:xfrm>
            <a:off x="-12283" y="3370203"/>
            <a:ext cx="9264803" cy="3231654"/>
          </a:xfrm>
          <a:prstGeom prst="rect">
            <a:avLst/>
          </a:prstGeom>
          <a:noFill/>
        </p:spPr>
        <p:txBody>
          <a:bodyPr wrap="square" rtlCol="0">
            <a:spAutoFit/>
          </a:bodyPr>
          <a:lstStyle/>
          <a:p>
            <a:pPr fontAlgn="t"/>
            <a:r>
              <a:rPr lang="nl-NL" sz="6600" b="1" u="sng" dirty="0">
                <a:solidFill>
                  <a:prstClr val="black"/>
                </a:solidFill>
                <a:latin typeface="Trebuchet MS" panose="020B0603020202020204" pitchFamily="34" charset="0"/>
              </a:rPr>
              <a:t>transporteren</a:t>
            </a:r>
            <a:endParaRPr lang="nl-NL" sz="8000" b="1" dirty="0">
              <a:solidFill>
                <a:prstClr val="black"/>
              </a:solidFill>
              <a:latin typeface="Trebuchet MS" panose="020B0603020202020204" pitchFamily="34" charset="0"/>
            </a:endParaRPr>
          </a:p>
          <a:p>
            <a:pPr fontAlgn="t"/>
            <a:r>
              <a:rPr lang="nl-NL" sz="4800" dirty="0">
                <a:solidFill>
                  <a:prstClr val="black"/>
                </a:solidFill>
                <a:latin typeface="Trebuchet MS" panose="020B0603020202020204" pitchFamily="34" charset="0"/>
              </a:rPr>
              <a:t>= vervoeren</a:t>
            </a:r>
            <a:endParaRPr lang="nl-NL" sz="3200" i="1" dirty="0">
              <a:solidFill>
                <a:srgbClr val="00B050"/>
              </a:solidFill>
              <a:latin typeface="Trebuchet MS" panose="020B0603020202020204" pitchFamily="34" charset="0"/>
            </a:endParaRPr>
          </a:p>
          <a:p>
            <a:pPr lvl="0"/>
            <a:endParaRPr lang="nl-NL" sz="3000" i="1" dirty="0">
              <a:solidFill>
                <a:srgbClr val="00B050"/>
              </a:solidFill>
              <a:latin typeface="Trebuchet MS" panose="020B0603020202020204" pitchFamily="34" charset="0"/>
            </a:endParaRPr>
          </a:p>
          <a:p>
            <a:pPr lvl="0"/>
            <a:r>
              <a:rPr lang="nl-NL" sz="3000" i="1" dirty="0">
                <a:solidFill>
                  <a:srgbClr val="00B050"/>
                </a:solidFill>
                <a:latin typeface="Trebuchet MS" panose="020B0603020202020204" pitchFamily="34" charset="0"/>
              </a:rPr>
              <a:t>Je moet je politiehond ook zelf kunnen </a:t>
            </a:r>
            <a:r>
              <a:rPr lang="nl-NL" sz="3000" i="1" u="sng" dirty="0">
                <a:solidFill>
                  <a:srgbClr val="00B050"/>
                </a:solidFill>
                <a:latin typeface="Trebuchet MS" panose="020B0603020202020204" pitchFamily="34" charset="0"/>
              </a:rPr>
              <a:t>transporteren</a:t>
            </a:r>
            <a:r>
              <a:rPr lang="nl-NL" sz="3000" i="1" dirty="0">
                <a:solidFill>
                  <a:srgbClr val="00B050"/>
                </a:solidFill>
                <a:latin typeface="Trebuchet MS" panose="020B0603020202020204" pitchFamily="34" charset="0"/>
              </a:rPr>
              <a:t>.</a:t>
            </a:r>
            <a:endParaRPr lang="nl-NL" sz="3000" i="1" u="sng" dirty="0">
              <a:solidFill>
                <a:prstClr val="black"/>
              </a:solidFill>
            </a:endParaRPr>
          </a:p>
        </p:txBody>
      </p:sp>
      <p:pic>
        <p:nvPicPr>
          <p:cNvPr id="7" name="Afbeelding 6">
            <a:extLst>
              <a:ext uri="{FF2B5EF4-FFF2-40B4-BE49-F238E27FC236}">
                <a16:creationId xmlns:a16="http://schemas.microsoft.com/office/drawing/2014/main" id="{62F6E75D-0DB4-46B8-83BB-CD9F3CF287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78159" y="774837"/>
            <a:ext cx="1521485" cy="1721137"/>
          </a:xfrm>
          <a:prstGeom prst="rect">
            <a:avLst/>
          </a:prstGeom>
        </p:spPr>
      </p:pic>
      <p:pic>
        <p:nvPicPr>
          <p:cNvPr id="10" name="Afbeelding 9">
            <a:extLst>
              <a:ext uri="{FF2B5EF4-FFF2-40B4-BE49-F238E27FC236}">
                <a16:creationId xmlns:a16="http://schemas.microsoft.com/office/drawing/2014/main" id="{1DBA43A5-75F8-43A2-9AEF-3DB1123E933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40152" y="3671844"/>
            <a:ext cx="2736304" cy="1827852"/>
          </a:xfrm>
          <a:prstGeom prst="rect">
            <a:avLst/>
          </a:prstGeom>
        </p:spPr>
      </p:pic>
    </p:spTree>
    <p:extLst>
      <p:ext uri="{BB962C8B-B14F-4D97-AF65-F5344CB8AC3E}">
        <p14:creationId xmlns:p14="http://schemas.microsoft.com/office/powerpoint/2010/main" val="1410243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a:buNone/>
            </a:pPr>
            <a:r>
              <a:rPr lang="nl-NL" sz="1800" u="sng" dirty="0"/>
              <a:t>Semantisatieverhaal:</a:t>
            </a:r>
            <a:br>
              <a:rPr lang="nl-NL" sz="1800" u="sng" dirty="0"/>
            </a:br>
            <a:r>
              <a:rPr lang="nl-NL" sz="1800" dirty="0"/>
              <a:t>Een aantal weken geleden vertelde ik over het beroep hondengeleider bij de politie. Weten jullie dat nog? Ik heb een </a:t>
            </a:r>
            <a:r>
              <a:rPr lang="nl-NL" sz="1800" b="1" u="sng" dirty="0"/>
              <a:t>vermoeden</a:t>
            </a:r>
            <a:r>
              <a:rPr lang="nl-NL" sz="1800" dirty="0"/>
              <a:t> dat veel van jullie dit nog wel weten. Vermoeden betekent </a:t>
            </a:r>
            <a:r>
              <a:rPr lang="nl-NL" sz="1800" b="1" i="1" dirty="0"/>
              <a:t>denken, maar niet zeker weten</a:t>
            </a:r>
            <a:r>
              <a:rPr lang="nl-NL" sz="1800" dirty="0"/>
              <a:t>. Toch zal ik jullie geheugen nog even opfrissen. Als hondengeleider moet je politiehonden trainen en ze laten werken in gevaarlijke situaties. Het is best wel een </a:t>
            </a:r>
            <a:r>
              <a:rPr lang="nl-NL" sz="1800" b="1" u="sng" dirty="0"/>
              <a:t>uitzonderlijk</a:t>
            </a:r>
            <a:r>
              <a:rPr lang="nl-NL" sz="1800" dirty="0"/>
              <a:t> of </a:t>
            </a:r>
            <a:r>
              <a:rPr lang="nl-NL" sz="1800" b="1" i="1" dirty="0"/>
              <a:t>bijzonder</a:t>
            </a:r>
            <a:r>
              <a:rPr lang="nl-NL" sz="1800" dirty="0"/>
              <a:t> beroep. Er zijn maar weinig mensen die dit werk doen. Je moet ten eerste </a:t>
            </a:r>
            <a:r>
              <a:rPr lang="nl-NL" sz="1800" b="1" u="sng" dirty="0"/>
              <a:t>verstand hebben van</a:t>
            </a:r>
            <a:r>
              <a:rPr lang="nl-NL" sz="1800" dirty="0"/>
              <a:t> honden. Verstand hebben van betekent </a:t>
            </a:r>
            <a:r>
              <a:rPr lang="nl-NL" sz="1800" b="1" i="1" dirty="0"/>
              <a:t>veel weten over</a:t>
            </a:r>
            <a:r>
              <a:rPr lang="nl-NL" sz="1800" dirty="0"/>
              <a:t>. Ook moet je </a:t>
            </a:r>
            <a:r>
              <a:rPr lang="nl-NL" sz="1800" b="1" u="sng" dirty="0"/>
              <a:t>enorm</a:t>
            </a:r>
            <a:r>
              <a:rPr lang="nl-NL" sz="1800" dirty="0"/>
              <a:t> getraind zijn. Enorm is </a:t>
            </a:r>
            <a:r>
              <a:rPr lang="nl-NL" sz="1800" b="1" i="1" dirty="0"/>
              <a:t>heel erg</a:t>
            </a:r>
            <a:r>
              <a:rPr lang="nl-NL" sz="1800" dirty="0"/>
              <a:t>. Je moet als hondengeleider veel conditie hebben om samen met je politiehond criminelen te pakken. Daarnaast moet je ook een rijbewijs hebben, want je moet je politiehond ook zelf kunnen </a:t>
            </a:r>
            <a:r>
              <a:rPr lang="nl-NL" sz="1800" b="1" u="sng" dirty="0"/>
              <a:t>transporteren</a:t>
            </a:r>
            <a:r>
              <a:rPr lang="nl-NL" sz="1800" dirty="0"/>
              <a:t>. Transporteren is </a:t>
            </a:r>
            <a:r>
              <a:rPr lang="nl-NL" sz="1800" b="1" i="1" dirty="0"/>
              <a:t>vervoeren</a:t>
            </a:r>
            <a:r>
              <a:rPr lang="nl-NL" sz="1800" dirty="0"/>
              <a:t>. Ik heb er nog eens goed over nagedacht of ik dit beroep zou willen doen. Maar het lijkt me toch niet echt iets voor mij. Ik verwacht dat ik te snel </a:t>
            </a:r>
            <a:r>
              <a:rPr lang="nl-NL" sz="1800" b="1" u="sng" dirty="0"/>
              <a:t>uit het lood geslagen zou zijn</a:t>
            </a:r>
            <a:r>
              <a:rPr lang="nl-NL" sz="1800" b="1" dirty="0"/>
              <a:t> </a:t>
            </a:r>
            <a:r>
              <a:rPr lang="nl-NL" sz="1800" dirty="0"/>
              <a:t>door die criminelen. Uit het lood geslagen zijn betekent </a:t>
            </a:r>
            <a:r>
              <a:rPr lang="nl-NL" sz="1800" b="1" i="1" dirty="0"/>
              <a:t>van slag zijn, niet weten wat je moet doen</a:t>
            </a:r>
            <a:r>
              <a:rPr lang="nl-NL" sz="1800" dirty="0"/>
              <a:t>. Nee, ik vind het voor de klas toch veel fijner. En in mijn vrije tijd kan ik dan heerlijk in mijn moestuin bezig om allerlei soorten groente en fruit te laten groeien. Zo heb ik prachtige trostomaten in de moestuin! Later dit jaar kan ik er waarschijnlijk weer </a:t>
            </a:r>
            <a:r>
              <a:rPr lang="nl-NL" sz="1800" b="1" u="sng" dirty="0"/>
              <a:t>trossen</a:t>
            </a:r>
            <a:r>
              <a:rPr lang="nl-NL" sz="1800" dirty="0"/>
              <a:t> tomaten uit knippen! Een tros is </a:t>
            </a:r>
            <a:r>
              <a:rPr lang="nl-NL" sz="1800" b="1" i="1" dirty="0"/>
              <a:t>een groepje vruchten die aan elkaar vastzitten</a:t>
            </a:r>
            <a:r>
              <a:rPr lang="nl-NL" sz="1800" dirty="0"/>
              <a:t>. Ik verheug me erop om de trostomaten te gaan </a:t>
            </a:r>
            <a:r>
              <a:rPr lang="nl-NL" sz="1800" b="1" u="sng" dirty="0"/>
              <a:t>oogsten</a:t>
            </a:r>
            <a:r>
              <a:rPr lang="nl-NL" sz="1800" dirty="0"/>
              <a:t>. Oogsten betekent </a:t>
            </a:r>
            <a:r>
              <a:rPr lang="nl-NL" sz="1800" b="1" i="1" dirty="0"/>
              <a:t>vruchten of groente uit de grond of van de plant halen</a:t>
            </a:r>
            <a:r>
              <a:rPr lang="nl-NL" sz="1800" dirty="0"/>
              <a:t>. Tijdens het tuinieren ben ik trouwens wel eens een salamander tegengekomen. Wauw die beestjes kunnen zich heel goed </a:t>
            </a:r>
            <a:r>
              <a:rPr lang="nl-NL" sz="1800" b="1" u="sng" dirty="0"/>
              <a:t>camoufleren</a:t>
            </a:r>
            <a:r>
              <a:rPr lang="nl-NL" sz="1800" dirty="0"/>
              <a:t>! Ze zijn zo </a:t>
            </a:r>
            <a:r>
              <a:rPr lang="nl-NL" sz="1800" b="1" i="1" dirty="0"/>
              <a:t>onzichtbaar of onopvallend gemaakt</a:t>
            </a:r>
            <a:r>
              <a:rPr lang="nl-NL" sz="1800" dirty="0"/>
              <a:t> dat je ze bijna niet ziet tussen de bladeren. Echt geweldig. Ik zou het zelf nooit doen, maar ik weet dat er mensen zijn die salamanders in </a:t>
            </a:r>
            <a:r>
              <a:rPr lang="nl-NL" sz="1800" b="1" u="sng" dirty="0"/>
              <a:t>een terrarium</a:t>
            </a:r>
            <a:r>
              <a:rPr lang="nl-NL" sz="1800" dirty="0"/>
              <a:t> houden. Het terrarium is </a:t>
            </a:r>
            <a:r>
              <a:rPr lang="nl-NL" sz="1800" b="1" i="1" dirty="0"/>
              <a:t>een glazen kastje met aarde om dieren en planten in te laten leven</a:t>
            </a:r>
            <a:r>
              <a:rPr lang="nl-NL" sz="1800" dirty="0"/>
              <a:t>. Nee, ik zie ze liever in de vrije natuur! Jullie dan?</a:t>
            </a:r>
          </a:p>
        </p:txBody>
      </p:sp>
    </p:spTree>
    <p:extLst>
      <p:ext uri="{BB962C8B-B14F-4D97-AF65-F5344CB8AC3E}">
        <p14:creationId xmlns:p14="http://schemas.microsoft.com/office/powerpoint/2010/main" val="3131484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t>vermoeden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a:extLst>
              <a:ext uri="{FF2B5EF4-FFF2-40B4-BE49-F238E27FC236}">
                <a16:creationId xmlns:a16="http://schemas.microsoft.com/office/drawing/2014/main" id="{E5E9741B-B078-44A3-9B29-B82B9A0E56A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3724" y="1486529"/>
            <a:ext cx="7620684" cy="5090617"/>
          </a:xfrm>
          <a:prstGeom prst="rect">
            <a:avLst/>
          </a:prstGeom>
        </p:spPr>
      </p:pic>
    </p:spTree>
    <p:extLst>
      <p:ext uri="{BB962C8B-B14F-4D97-AF65-F5344CB8AC3E}">
        <p14:creationId xmlns:p14="http://schemas.microsoft.com/office/powerpoint/2010/main" val="3406594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t>uitzonderlijk</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8" name="Picture 2" descr="C:\Users\routledm\AppData\Local\Microsoft\Windows\Temporary Internet Files\Content.IE5\2KBMJD91\shutterstock_1545899615.jpg">
            <a:extLst>
              <a:ext uri="{FF2B5EF4-FFF2-40B4-BE49-F238E27FC236}">
                <a16:creationId xmlns:a16="http://schemas.microsoft.com/office/drawing/2014/main" id="{4862AE63-0D41-4640-B13C-AFA1983E4E3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9552" y="1340768"/>
            <a:ext cx="8208912" cy="5319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647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5496" y="25814"/>
            <a:ext cx="9276048" cy="1323439"/>
          </a:xfrm>
          <a:prstGeom prst="rect">
            <a:avLst/>
          </a:prstGeom>
          <a:noFill/>
        </p:spPr>
        <p:txBody>
          <a:bodyPr wrap="square" rtlCol="0">
            <a:spAutoFit/>
          </a:bodyPr>
          <a:lstStyle/>
          <a:p>
            <a:r>
              <a:rPr lang="nl-NL" sz="8000" b="1" u="sng" dirty="0"/>
              <a:t>verstand hebben van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a:extLst>
              <a:ext uri="{FF2B5EF4-FFF2-40B4-BE49-F238E27FC236}">
                <a16:creationId xmlns:a16="http://schemas.microsoft.com/office/drawing/2014/main" id="{96317705-18D3-4D92-8A5A-022615E068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6399" y="1519529"/>
            <a:ext cx="7640017" cy="5103531"/>
          </a:xfrm>
          <a:prstGeom prst="rect">
            <a:avLst/>
          </a:prstGeom>
        </p:spPr>
      </p:pic>
    </p:spTree>
    <p:extLst>
      <p:ext uri="{BB962C8B-B14F-4D97-AF65-F5344CB8AC3E}">
        <p14:creationId xmlns:p14="http://schemas.microsoft.com/office/powerpoint/2010/main" val="1249355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t>enorm</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9" name="Afbeelding 8">
            <a:extLst>
              <a:ext uri="{FF2B5EF4-FFF2-40B4-BE49-F238E27FC236}">
                <a16:creationId xmlns:a16="http://schemas.microsoft.com/office/drawing/2014/main" id="{7492548B-EEB2-4BEB-85BE-7C23120C8C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1625" y="1268760"/>
            <a:ext cx="5196639" cy="5485158"/>
          </a:xfrm>
          <a:prstGeom prst="rect">
            <a:avLst/>
          </a:prstGeom>
        </p:spPr>
      </p:pic>
    </p:spTree>
    <p:extLst>
      <p:ext uri="{BB962C8B-B14F-4D97-AF65-F5344CB8AC3E}">
        <p14:creationId xmlns:p14="http://schemas.microsoft.com/office/powerpoint/2010/main" val="708749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8836024" cy="1323439"/>
          </a:xfrm>
          <a:prstGeom prst="rect">
            <a:avLst/>
          </a:prstGeom>
          <a:noFill/>
        </p:spPr>
        <p:txBody>
          <a:bodyPr wrap="square" rtlCol="0">
            <a:spAutoFit/>
          </a:bodyPr>
          <a:lstStyle/>
          <a:p>
            <a:r>
              <a:rPr lang="nl-NL" sz="8000" b="1" u="sng" dirty="0"/>
              <a:t>transporteren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a:extLst>
              <a:ext uri="{FF2B5EF4-FFF2-40B4-BE49-F238E27FC236}">
                <a16:creationId xmlns:a16="http://schemas.microsoft.com/office/drawing/2014/main" id="{F692F68B-E2F0-4519-BEAA-972AC52904A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5483" y="1496670"/>
            <a:ext cx="7802941" cy="5212366"/>
          </a:xfrm>
          <a:prstGeom prst="rect">
            <a:avLst/>
          </a:prstGeom>
        </p:spPr>
      </p:pic>
    </p:spTree>
    <p:extLst>
      <p:ext uri="{BB962C8B-B14F-4D97-AF65-F5344CB8AC3E}">
        <p14:creationId xmlns:p14="http://schemas.microsoft.com/office/powerpoint/2010/main" val="1844038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2554545"/>
          </a:xfrm>
          <a:prstGeom prst="rect">
            <a:avLst/>
          </a:prstGeom>
          <a:noFill/>
        </p:spPr>
        <p:txBody>
          <a:bodyPr wrap="square" rtlCol="0">
            <a:spAutoFit/>
          </a:bodyPr>
          <a:lstStyle/>
          <a:p>
            <a:r>
              <a:rPr lang="nl-NL" sz="8000" b="1" u="sng" dirty="0"/>
              <a:t>uit het lood geslagen zijn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a:extLst>
              <a:ext uri="{FF2B5EF4-FFF2-40B4-BE49-F238E27FC236}">
                <a16:creationId xmlns:a16="http://schemas.microsoft.com/office/drawing/2014/main" id="{B74571A8-0FE1-4B15-9A81-C6312DF364B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43808" y="1340768"/>
            <a:ext cx="4774130" cy="5400600"/>
          </a:xfrm>
          <a:prstGeom prst="rect">
            <a:avLst/>
          </a:prstGeom>
        </p:spPr>
      </p:pic>
    </p:spTree>
    <p:extLst>
      <p:ext uri="{BB962C8B-B14F-4D97-AF65-F5344CB8AC3E}">
        <p14:creationId xmlns:p14="http://schemas.microsoft.com/office/powerpoint/2010/main" val="1575187814"/>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21801</TotalTime>
  <Words>316</Words>
  <Application>Microsoft Office PowerPoint</Application>
  <PresentationFormat>Diavoorstelling (4:3)</PresentationFormat>
  <Paragraphs>253</Paragraphs>
  <Slides>23</Slides>
  <Notes>12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23</vt:i4>
      </vt:variant>
    </vt:vector>
  </HeadingPairs>
  <TitlesOfParts>
    <vt:vector size="29" baseType="lpstr">
      <vt:lpstr>Arial</vt:lpstr>
      <vt:lpstr>Calibri</vt:lpstr>
      <vt:lpstr>Century Gothic</vt:lpstr>
      <vt:lpstr>Times New Roman</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Nieuwsbegrip</dc:title>
  <dc:creator>van der Plas</dc:creator>
  <cp:lastModifiedBy>Mandy Routledge</cp:lastModifiedBy>
  <cp:revision>4007</cp:revision>
  <cp:lastPrinted>2019-12-03T10:56:39Z</cp:lastPrinted>
  <dcterms:created xsi:type="dcterms:W3CDTF">2014-06-10T08:03:16Z</dcterms:created>
  <dcterms:modified xsi:type="dcterms:W3CDTF">2020-05-19T09:58:10Z</dcterms:modified>
</cp:coreProperties>
</file>