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1053" r:id="rId2"/>
    <p:sldId id="548" r:id="rId3"/>
    <p:sldId id="931" r:id="rId4"/>
    <p:sldId id="1090" r:id="rId5"/>
    <p:sldId id="1076" r:id="rId6"/>
    <p:sldId id="1065" r:id="rId7"/>
    <p:sldId id="1093" r:id="rId8"/>
    <p:sldId id="1088" r:id="rId9"/>
    <p:sldId id="1092" r:id="rId10"/>
    <p:sldId id="1091" r:id="rId11"/>
    <p:sldId id="1078" r:id="rId12"/>
    <p:sldId id="1089" r:id="rId13"/>
    <p:sldId id="1094" r:id="rId14"/>
    <p:sldId id="934" r:id="rId15"/>
    <p:sldId id="263" r:id="rId16"/>
    <p:sldId id="1097" r:id="rId17"/>
    <p:sldId id="357" r:id="rId18"/>
    <p:sldId id="1098" r:id="rId19"/>
    <p:sldId id="264" r:id="rId20"/>
    <p:sldId id="1095" r:id="rId21"/>
    <p:sldId id="1096" r:id="rId22"/>
    <p:sldId id="1074" r:id="rId23"/>
  </p:sldIdLst>
  <p:sldSz cx="9144000" cy="6858000" type="screen4x3"/>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053"/>
            <p14:sldId id="548"/>
            <p14:sldId id="931"/>
            <p14:sldId id="1090"/>
            <p14:sldId id="1076"/>
            <p14:sldId id="1065"/>
            <p14:sldId id="1093"/>
            <p14:sldId id="1088"/>
            <p14:sldId id="1092"/>
            <p14:sldId id="1091"/>
            <p14:sldId id="1078"/>
            <p14:sldId id="1089"/>
            <p14:sldId id="1094"/>
            <p14:sldId id="934"/>
            <p14:sldId id="263"/>
            <p14:sldId id="1097"/>
            <p14:sldId id="357"/>
            <p14:sldId id="1098"/>
            <p14:sldId id="264"/>
            <p14:sldId id="1095"/>
            <p14:sldId id="1096"/>
            <p14:sldId id="1074"/>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AF4"/>
    <a:srgbClr val="DBEDDB"/>
    <a:srgbClr val="EEF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044" autoAdjust="0"/>
    <p:restoredTop sz="91667" autoAdjust="0"/>
  </p:normalViewPr>
  <p:slideViewPr>
    <p:cSldViewPr>
      <p:cViewPr varScale="1">
        <p:scale>
          <a:sx n="67" d="100"/>
          <a:sy n="67" d="100"/>
        </p:scale>
        <p:origin x="-123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921000" cy="49371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19525" y="2"/>
            <a:ext cx="2921000" cy="493713"/>
          </a:xfrm>
          <a:prstGeom prst="rect">
            <a:avLst/>
          </a:prstGeom>
        </p:spPr>
        <p:txBody>
          <a:bodyPr vert="horz" lIns="91440" tIns="45720" rIns="91440" bIns="45720" rtlCol="0"/>
          <a:lstStyle>
            <a:lvl1pPr algn="r">
              <a:defRPr sz="1200"/>
            </a:lvl1pPr>
          </a:lstStyle>
          <a:p>
            <a:fld id="{EB39072A-D64F-4BD7-8E3D-8268BB93A7ED}" type="datetimeFigureOut">
              <a:rPr lang="nl-NL" smtClean="0"/>
              <a:pPr/>
              <a:t>12-5-2020</a:t>
            </a:fld>
            <a:endParaRPr lang="nl-NL" dirty="0"/>
          </a:p>
        </p:txBody>
      </p:sp>
      <p:sp>
        <p:nvSpPr>
          <p:cNvPr id="4" name="Tijdelijke aanduiding voor voettekst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8"/>
            <a:ext cx="2921582" cy="49363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18971" y="8"/>
            <a:ext cx="2921582" cy="493633"/>
          </a:xfrm>
          <a:prstGeom prst="rect">
            <a:avLst/>
          </a:prstGeom>
        </p:spPr>
        <p:txBody>
          <a:bodyPr vert="horz" lIns="91440" tIns="45720" rIns="91440" bIns="45720" rtlCol="0"/>
          <a:lstStyle>
            <a:lvl1pPr algn="r">
              <a:defRPr sz="1200"/>
            </a:lvl1pPr>
          </a:lstStyle>
          <a:p>
            <a:fld id="{46A01AE0-AD1A-4608-AACD-4A44537BCCC3}" type="datetimeFigureOut">
              <a:rPr lang="nl-NL" smtClean="0"/>
              <a:pPr/>
              <a:t>12-5-2020</a:t>
            </a:fld>
            <a:endParaRPr lang="nl-NL" dirty="0"/>
          </a:p>
        </p:txBody>
      </p:sp>
      <p:sp>
        <p:nvSpPr>
          <p:cNvPr id="4" name="Tijdelijke aanduiding voor dia-afbeelding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37"/>
            <a:ext cx="2921582" cy="493633"/>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18971" y="9377337"/>
            <a:ext cx="2921582" cy="493633"/>
          </a:xfrm>
          <a:prstGeom prst="rect">
            <a:avLst/>
          </a:prstGeom>
        </p:spPr>
        <p:txBody>
          <a:bodyPr vert="horz" lIns="91440" tIns="45720" rIns="91440" bIns="45720" rtlCol="0" anchor="b"/>
          <a:lstStyle>
            <a:lvl1pPr algn="r">
              <a:defRPr sz="12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850180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323053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942243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kern="1200" dirty="0">
                <a:solidFill>
                  <a:schemeClr val="tx1"/>
                </a:solidFill>
                <a:effectLst/>
                <a:latin typeface="+mn-lt"/>
                <a:ea typeface="+mn-ea"/>
                <a:cs typeface="+mn-cs"/>
              </a:rPr>
              <a:t>Beroemd = heel bekend</a:t>
            </a:r>
          </a:p>
          <a:p>
            <a:r>
              <a:rPr lang="nl-NL" sz="1200" kern="1200" dirty="0">
                <a:solidFill>
                  <a:schemeClr val="tx1"/>
                </a:solidFill>
                <a:effectLst/>
                <a:latin typeface="+mn-lt"/>
                <a:ea typeface="+mn-ea"/>
                <a:cs typeface="+mn-cs"/>
              </a:rPr>
              <a:t>Wereldwijd = over de hele wereld</a:t>
            </a:r>
          </a:p>
          <a:p>
            <a:r>
              <a:rPr lang="nl-NL" sz="1200" kern="1200" dirty="0">
                <a:solidFill>
                  <a:schemeClr val="tx1"/>
                </a:solidFill>
                <a:effectLst/>
                <a:latin typeface="+mn-lt"/>
                <a:ea typeface="+mn-ea"/>
                <a:cs typeface="+mn-cs"/>
              </a:rPr>
              <a:t>Grondig = uitgebreid</a:t>
            </a:r>
          </a:p>
          <a:p>
            <a:r>
              <a:rPr lang="nl-NL" sz="1200" kern="1200" dirty="0">
                <a:solidFill>
                  <a:schemeClr val="tx1"/>
                </a:solidFill>
                <a:effectLst/>
                <a:latin typeface="+mn-lt"/>
                <a:ea typeface="+mn-ea"/>
                <a:cs typeface="+mn-cs"/>
              </a:rPr>
              <a:t>schulden hebben = geld aan iemand moeten terugbetalen</a:t>
            </a:r>
          </a:p>
          <a:p>
            <a:r>
              <a:rPr lang="nl-NL" sz="1200" kern="1200" dirty="0">
                <a:solidFill>
                  <a:schemeClr val="tx1"/>
                </a:solidFill>
                <a:effectLst/>
                <a:latin typeface="+mn-lt"/>
                <a:ea typeface="+mn-ea"/>
                <a:cs typeface="+mn-cs"/>
              </a:rPr>
              <a:t>iets inzien = begrijpen hoe iets in elkaar zit</a:t>
            </a:r>
          </a:p>
          <a:p>
            <a:r>
              <a:rPr lang="nl-NL" sz="1200" kern="1200" dirty="0">
                <a:solidFill>
                  <a:schemeClr val="tx1"/>
                </a:solidFill>
                <a:effectLst/>
                <a:latin typeface="+mn-lt"/>
                <a:ea typeface="+mn-ea"/>
                <a:cs typeface="+mn-cs"/>
              </a:rPr>
              <a:t>geïnspireerd raken door = ergens goede ideeën door krijgen</a:t>
            </a:r>
          </a:p>
          <a:p>
            <a:r>
              <a:rPr lang="nl-NL" sz="1200" kern="1200" dirty="0">
                <a:solidFill>
                  <a:schemeClr val="tx1"/>
                </a:solidFill>
                <a:effectLst/>
                <a:latin typeface="+mn-lt"/>
                <a:ea typeface="+mn-ea"/>
                <a:cs typeface="+mn-cs"/>
              </a:rPr>
              <a:t>Favoriet = waar je het meest van houdt</a:t>
            </a:r>
          </a:p>
          <a:p>
            <a:r>
              <a:rPr lang="nl-NL" sz="1200" kern="1200" dirty="0">
                <a:solidFill>
                  <a:schemeClr val="tx1"/>
                </a:solidFill>
                <a:effectLst/>
                <a:latin typeface="+mn-lt"/>
                <a:ea typeface="+mn-ea"/>
                <a:cs typeface="+mn-cs"/>
              </a:rPr>
              <a:t>Vervagen = onduidelijk worden </a:t>
            </a:r>
          </a:p>
          <a:p>
            <a:r>
              <a:rPr lang="nl-NL" sz="1200" kern="1200" dirty="0">
                <a:solidFill>
                  <a:schemeClr val="tx1"/>
                </a:solidFill>
                <a:effectLst/>
                <a:latin typeface="+mn-lt"/>
                <a:ea typeface="+mn-ea"/>
                <a:cs typeface="+mn-cs"/>
              </a:rPr>
              <a:t>door de jaren heen = als de tijd voorbij gaat</a:t>
            </a:r>
          </a:p>
          <a:p>
            <a:r>
              <a:rPr lang="nl-NL" sz="1200" kern="1200" dirty="0">
                <a:solidFill>
                  <a:schemeClr val="tx1"/>
                </a:solidFill>
                <a:effectLst/>
                <a:latin typeface="+mn-lt"/>
                <a:ea typeface="+mn-ea"/>
                <a:cs typeface="+mn-cs"/>
              </a:rPr>
              <a:t>met het blote oog = zonder hulp van een bril, een vergrootglas of verrekijker</a:t>
            </a:r>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455480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675386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2038591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771577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067619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746093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417174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12-5-2020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12-5-2020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12-5-2020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12-5-2020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12-5-2020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12-5-2020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12-5-2020</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12-5-2020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12-5-2020</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12-5-2020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12-5-2020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12-5-2020</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eerwoord.kentalis.nl/consolideerspelletjes" TargetMode="External"/><Relationship Id="rId2" Type="http://schemas.openxmlformats.org/officeDocument/2006/relationships/hyperlink" Target="https://youtu.be/E8FCTOHToDM"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mailto:weerwoord@kentalis.n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2.jpe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6320" y="0"/>
            <a:ext cx="9020176" cy="7478970"/>
          </a:xfrm>
          <a:prstGeom prst="rect">
            <a:avLst/>
          </a:prstGeom>
          <a:noFill/>
        </p:spPr>
        <p:txBody>
          <a:bodyPr wrap="square" rtlCol="0">
            <a:spAutoFit/>
          </a:bodyPr>
          <a:lstStyle/>
          <a:p>
            <a:r>
              <a:rPr lang="nl-NL" b="1" cap="all" dirty="0">
                <a:solidFill>
                  <a:srgbClr val="00B050"/>
                </a:solidFill>
              </a:rPr>
              <a:t>Handleiding voor thuisgebruik</a:t>
            </a:r>
            <a:endParaRPr lang="nl-NL" dirty="0">
              <a:solidFill>
                <a:srgbClr val="00B050"/>
              </a:solidFill>
            </a:endParaRPr>
          </a:p>
          <a:p>
            <a:r>
              <a:rPr lang="nl-NL" sz="1000" b="1" cap="all" dirty="0"/>
              <a:t> </a:t>
            </a:r>
            <a:r>
              <a:rPr lang="nl-NL" sz="400" b="1" cap="all" dirty="0"/>
              <a:t>    </a:t>
            </a:r>
            <a:endParaRPr lang="nl-NL" sz="1000" dirty="0"/>
          </a:p>
          <a:p>
            <a:r>
              <a:rPr lang="nl-NL" sz="1400" b="1" cap="all" dirty="0">
                <a:solidFill>
                  <a:srgbClr val="C00000"/>
                </a:solidFill>
              </a:rPr>
              <a:t>DE WEERWOORD-LESSEN</a:t>
            </a:r>
            <a:endParaRPr lang="nl-NL" sz="1400" dirty="0">
              <a:solidFill>
                <a:srgbClr val="C00000"/>
              </a:solidFill>
            </a:endParaRPr>
          </a:p>
          <a:p>
            <a:r>
              <a:rPr lang="nl-NL" sz="1400" dirty="0"/>
              <a:t>Elke Weerwoord-les is een PowerPoint. De tweede dia van de PowerPoint is voor jullie als ouders. </a:t>
            </a:r>
            <a:br>
              <a:rPr lang="nl-NL" sz="1400" dirty="0"/>
            </a:br>
            <a:r>
              <a:rPr lang="nl-NL" sz="1400" dirty="0"/>
              <a:t>Op deze tweede dia staat een verhaaltje met daarin onderstreept de moeilijke woorden die in de </a:t>
            </a:r>
            <a:r>
              <a:rPr lang="nl-NL" sz="1400" dirty="0" err="1"/>
              <a:t>Nieuwsbegriptekst</a:t>
            </a:r>
            <a:r>
              <a:rPr lang="nl-NL" sz="1400" dirty="0"/>
              <a:t> staan. De tekst gaat doelbewust over iets anders dan de tekst van Nieuwsbegrip. Zo voorkom je dat kinderen al weten waar de Nieuwsbegripstekst over gaat. Je leest de tekst voor en bij elk onderstreept woord klik je op de dia in de PowerPoint. Jullie kind ziet nu een plaatje, foto, tekening of uitleg van het onderstreepte woord. </a:t>
            </a:r>
            <a:br>
              <a:rPr lang="nl-NL" sz="1400" dirty="0"/>
            </a:br>
            <a:r>
              <a:rPr lang="nl-NL" sz="1400" b="1" cap="all" dirty="0"/>
              <a:t/>
            </a:r>
            <a:br>
              <a:rPr lang="nl-NL" sz="1400" b="1" cap="all" dirty="0"/>
            </a:br>
            <a:r>
              <a:rPr lang="nl-NL" sz="1400" b="1" cap="all" dirty="0">
                <a:solidFill>
                  <a:srgbClr val="C00000"/>
                </a:solidFill>
              </a:rPr>
              <a:t>DE WOORDMUUR</a:t>
            </a:r>
            <a:endParaRPr lang="nl-NL" sz="1400" dirty="0">
              <a:solidFill>
                <a:srgbClr val="C00000"/>
              </a:solidFill>
            </a:endParaRPr>
          </a:p>
          <a:p>
            <a:r>
              <a:rPr lang="nl-NL" sz="1400" dirty="0"/>
              <a:t>Na het verhaal zie je de dia “woorden op de woordmuur”. Hier zien jullie de woorden nogmaals maar dan in relatie met een ander woord / andere woorden. Jullie bekijken en lezen deze woorden nadat je het verhaaltje hebt voorgelezen. Kies 2 woorden uit die jullie de komende week extra gaan oefenen. Misschien lukt het om ze uit te printen. Anders laat je je kind de woorden overschrijven en een tekening erbij maken. Plak het woord op de koelkast of op de muur. Laat het woord vaker terugkomen in gesprekken en gebruik het woord soms ook expres! Jullie kunnen er ook spelletjes mee doen. Op deze manier zal je kind het woord gemakkelijker onthouden en zelf gaan gebruiken.  </a:t>
            </a:r>
          </a:p>
          <a:p>
            <a:endParaRPr lang="nl-NL" sz="1400" dirty="0"/>
          </a:p>
          <a:p>
            <a:r>
              <a:rPr lang="nl-NL" sz="1400" b="1" dirty="0">
                <a:solidFill>
                  <a:srgbClr val="C00000"/>
                </a:solidFill>
              </a:rPr>
              <a:t>UITLEGFILMPJE</a:t>
            </a:r>
          </a:p>
          <a:p>
            <a:r>
              <a:rPr lang="nl-NL" sz="1400" dirty="0"/>
              <a:t>Wil je een demo-filmpje zien over het gebruik van weerwoord? Kijk dan hier: </a:t>
            </a:r>
            <a:r>
              <a:rPr lang="nl-NL" sz="1400" u="sng" dirty="0">
                <a:hlinkClick r:id="rId2"/>
              </a:rPr>
              <a:t>https://youtu.be/E8FCTOHToDM</a:t>
            </a:r>
            <a:r>
              <a:rPr lang="nl-NL" sz="1400" dirty="0"/>
              <a:t> Spelletjesideetjes vind je hier: </a:t>
            </a:r>
            <a:r>
              <a:rPr lang="nl-NL" sz="1400" dirty="0">
                <a:hlinkClick r:id="rId3"/>
              </a:rPr>
              <a:t>https://weerwoord.kentalis.nl/consolideerspelletjes</a:t>
            </a:r>
            <a:endParaRPr lang="nl-NL" sz="1400" dirty="0"/>
          </a:p>
          <a:p>
            <a:endParaRPr lang="nl-NL" sz="1400" b="1" cap="all" dirty="0"/>
          </a:p>
          <a:p>
            <a:r>
              <a:rPr lang="nl-NL" sz="1400" b="1" cap="all" dirty="0">
                <a:solidFill>
                  <a:srgbClr val="C00000"/>
                </a:solidFill>
              </a:rPr>
              <a:t>Samengevat:</a:t>
            </a:r>
            <a:endParaRPr lang="nl-NL" sz="1400" dirty="0">
              <a:solidFill>
                <a:srgbClr val="C00000"/>
              </a:solidFill>
            </a:endParaRPr>
          </a:p>
          <a:p>
            <a:pPr lvl="0"/>
            <a:r>
              <a:rPr lang="nl-NL" sz="1400" dirty="0"/>
              <a:t>1) Start de PowerPoint van Weerwoord. </a:t>
            </a:r>
          </a:p>
          <a:p>
            <a:pPr lvl="0"/>
            <a:r>
              <a:rPr lang="nl-NL" sz="1400" dirty="0"/>
              <a:t>2) Print de tweede dia uit zodat je deze kunt voorlezen. </a:t>
            </a:r>
          </a:p>
          <a:p>
            <a:pPr lvl="0"/>
            <a:r>
              <a:rPr lang="nl-NL" sz="1400" dirty="0"/>
              <a:t>3) Klik tijdens het voorlezen bij elk onderstreept woord op de dia. </a:t>
            </a:r>
          </a:p>
          <a:p>
            <a:pPr lvl="0"/>
            <a:r>
              <a:rPr lang="nl-NL" sz="1400" dirty="0"/>
              <a:t>4) Bekijk en praat samen over de woorden voor de woordmuur.</a:t>
            </a:r>
          </a:p>
          <a:p>
            <a:pPr lvl="0"/>
            <a:r>
              <a:rPr lang="nl-NL" sz="1400" dirty="0"/>
              <a:t>5) Kies er 2 die je deze week extra gaat oefenen</a:t>
            </a:r>
          </a:p>
          <a:p>
            <a:pPr lvl="0"/>
            <a:r>
              <a:rPr lang="nl-NL" sz="1400" dirty="0"/>
              <a:t>6) Print ze uit of laat jullie kind de woorden overschrijven</a:t>
            </a:r>
          </a:p>
          <a:p>
            <a:pPr lvl="0"/>
            <a:r>
              <a:rPr lang="nl-NL" sz="1400" dirty="0"/>
              <a:t>7) Gebruik de woorden regelmatig de komende week.</a:t>
            </a:r>
          </a:p>
          <a:p>
            <a:pPr lvl="0"/>
            <a:endParaRPr lang="nl-NL" sz="1200" dirty="0"/>
          </a:p>
          <a:p>
            <a:pPr lvl="0"/>
            <a:r>
              <a:rPr lang="nl-NL" sz="1400" b="1" dirty="0">
                <a:solidFill>
                  <a:srgbClr val="C00000"/>
                </a:solidFill>
              </a:rPr>
              <a:t>VRAGEN?</a:t>
            </a:r>
          </a:p>
          <a:p>
            <a:pPr lvl="0"/>
            <a:r>
              <a:rPr lang="nl-NL" sz="1400" dirty="0"/>
              <a:t>Mail ons gerust bij vragen: </a:t>
            </a:r>
            <a:r>
              <a:rPr lang="nl-NL" sz="1400" dirty="0">
                <a:hlinkClick r:id="rId4"/>
              </a:rPr>
              <a:t>weerwoord@kentalis.nl</a:t>
            </a:r>
            <a:r>
              <a:rPr lang="nl-NL" sz="1400" dirty="0"/>
              <a:t> </a:t>
            </a:r>
          </a:p>
          <a:p>
            <a:endParaRPr lang="nl-NL" sz="1600" dirty="0"/>
          </a:p>
          <a:p>
            <a:endParaRPr lang="nl-NL" sz="1600" dirty="0"/>
          </a:p>
        </p:txBody>
      </p:sp>
      <p:pic>
        <p:nvPicPr>
          <p:cNvPr id="8" name="Afbeelding 7"/>
          <p:cNvPicPr/>
          <p:nvPr/>
        </p:nvPicPr>
        <p:blipFill>
          <a:blip r:embed="rId5" cstate="email">
            <a:extLst>
              <a:ext uri="{28A0092B-C50C-407E-A947-70E740481C1C}">
                <a14:useLocalDpi xmlns:a14="http://schemas.microsoft.com/office/drawing/2010/main"/>
              </a:ext>
            </a:extLst>
          </a:blip>
          <a:stretch>
            <a:fillRect/>
          </a:stretch>
        </p:blipFill>
        <p:spPr>
          <a:xfrm>
            <a:off x="5203285" y="5301208"/>
            <a:ext cx="3888432" cy="1456292"/>
          </a:xfrm>
          <a:prstGeom prst="rect">
            <a:avLst/>
          </a:prstGeom>
        </p:spPr>
      </p:pic>
    </p:spTree>
    <p:extLst>
      <p:ext uri="{BB962C8B-B14F-4D97-AF65-F5344CB8AC3E}">
        <p14:creationId xmlns:p14="http://schemas.microsoft.com/office/powerpoint/2010/main" val="418706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smtClean="0"/>
              <a:t>favoriet</a:t>
            </a:r>
            <a:endParaRPr lang="nl-NL" sz="80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a:extLst>
              <a:ext uri="{FF2B5EF4-FFF2-40B4-BE49-F238E27FC236}">
                <a16:creationId xmlns="" xmlns:a16="http://schemas.microsoft.com/office/drawing/2014/main" id="{2FCCF77B-8326-4558-864C-9411EC012A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568" y="1316764"/>
            <a:ext cx="7740352" cy="5160235"/>
          </a:xfrm>
          <a:prstGeom prst="rect">
            <a:avLst/>
          </a:prstGeom>
        </p:spPr>
      </p:pic>
    </p:spTree>
    <p:extLst>
      <p:ext uri="{BB962C8B-B14F-4D97-AF65-F5344CB8AC3E}">
        <p14:creationId xmlns:p14="http://schemas.microsoft.com/office/powerpoint/2010/main" val="1208444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smtClean="0"/>
              <a:t>grondig</a:t>
            </a:r>
            <a:endParaRPr lang="nl-NL" sz="80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grpSp>
        <p:nvGrpSpPr>
          <p:cNvPr id="12" name="Groep 11">
            <a:extLst>
              <a:ext uri="{FF2B5EF4-FFF2-40B4-BE49-F238E27FC236}">
                <a16:creationId xmlns="" xmlns:a16="http://schemas.microsoft.com/office/drawing/2014/main" id="{8BBF6571-0CC0-4B6F-B052-1E0EF3B6CE62}"/>
              </a:ext>
            </a:extLst>
          </p:cNvPr>
          <p:cNvGrpSpPr/>
          <p:nvPr/>
        </p:nvGrpSpPr>
        <p:grpSpPr>
          <a:xfrm>
            <a:off x="1359179" y="1519530"/>
            <a:ext cx="7245269" cy="4839841"/>
            <a:chOff x="1359179" y="1519530"/>
            <a:chExt cx="7245269" cy="4839841"/>
          </a:xfrm>
        </p:grpSpPr>
        <p:pic>
          <p:nvPicPr>
            <p:cNvPr id="9" name="Afbeelding 8">
              <a:extLst>
                <a:ext uri="{FF2B5EF4-FFF2-40B4-BE49-F238E27FC236}">
                  <a16:creationId xmlns="" xmlns:a16="http://schemas.microsoft.com/office/drawing/2014/main" id="{E0FBF21C-2533-4096-8A80-76D7AA206AD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59179" y="1519530"/>
              <a:ext cx="7245269" cy="4839841"/>
            </a:xfrm>
            <a:prstGeom prst="rect">
              <a:avLst/>
            </a:prstGeom>
          </p:spPr>
        </p:pic>
        <p:pic>
          <p:nvPicPr>
            <p:cNvPr id="11" name="Afbeelding 10">
              <a:extLst>
                <a:ext uri="{FF2B5EF4-FFF2-40B4-BE49-F238E27FC236}">
                  <a16:creationId xmlns="" xmlns:a16="http://schemas.microsoft.com/office/drawing/2014/main" id="{7B8CCA3F-60D0-44F6-831A-F649C949C6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56646">
              <a:off x="1796544" y="2492268"/>
              <a:ext cx="2664296" cy="1779750"/>
            </a:xfrm>
            <a:prstGeom prst="rect">
              <a:avLst/>
            </a:prstGeom>
          </p:spPr>
        </p:pic>
      </p:grpSp>
    </p:spTree>
    <p:extLst>
      <p:ext uri="{BB962C8B-B14F-4D97-AF65-F5344CB8AC3E}">
        <p14:creationId xmlns:p14="http://schemas.microsoft.com/office/powerpoint/2010/main" val="1534684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smtClean="0"/>
              <a:t>iets inzien</a:t>
            </a:r>
            <a:endParaRPr lang="nl-NL" sz="80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a:extLst>
              <a:ext uri="{FF2B5EF4-FFF2-40B4-BE49-F238E27FC236}">
                <a16:creationId xmlns="" xmlns:a16="http://schemas.microsoft.com/office/drawing/2014/main" id="{167A4A98-D84A-4BD8-B2F2-F34C8CD35B9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1520" y="1916832"/>
            <a:ext cx="8594503" cy="2664296"/>
          </a:xfrm>
          <a:prstGeom prst="rect">
            <a:avLst/>
          </a:prstGeom>
        </p:spPr>
      </p:pic>
    </p:spTree>
    <p:extLst>
      <p:ext uri="{BB962C8B-B14F-4D97-AF65-F5344CB8AC3E}">
        <p14:creationId xmlns:p14="http://schemas.microsoft.com/office/powerpoint/2010/main" val="3048927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smtClean="0"/>
              <a:t>met het blote oog</a:t>
            </a:r>
            <a:endParaRPr lang="nl-NL" sz="80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a:extLst>
              <a:ext uri="{FF2B5EF4-FFF2-40B4-BE49-F238E27FC236}">
                <a16:creationId xmlns="" xmlns:a16="http://schemas.microsoft.com/office/drawing/2014/main" id="{FB7F4C2D-03B8-4CEC-ACD5-67FBC00A1EE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7584" y="1713806"/>
            <a:ext cx="6912768" cy="4825113"/>
          </a:xfrm>
          <a:prstGeom prst="rect">
            <a:avLst/>
          </a:prstGeom>
        </p:spPr>
      </p:pic>
    </p:spTree>
    <p:extLst>
      <p:ext uri="{BB962C8B-B14F-4D97-AF65-F5344CB8AC3E}">
        <p14:creationId xmlns:p14="http://schemas.microsoft.com/office/powerpoint/2010/main" val="753870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Trebuchet MS"/>
                <a:ea typeface="Calibri"/>
                <a:cs typeface="Times New Roman"/>
              </a:rPr>
              <a:t>iets inzien</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49448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solidFill>
                  <a:srgbClr val="387038"/>
                </a:solidFill>
                <a:effectLst/>
                <a:latin typeface="Trebuchet MS"/>
                <a:ea typeface="Calibri"/>
                <a:cs typeface="Times New Roman"/>
              </a:rPr>
              <a:t>iets niet </a:t>
            </a:r>
            <a:r>
              <a:rPr lang="nl-NL" sz="3600" b="1" dirty="0" smtClean="0">
                <a:solidFill>
                  <a:srgbClr val="387038"/>
                </a:solidFill>
                <a:effectLst/>
                <a:latin typeface="Trebuchet MS"/>
                <a:ea typeface="Calibri"/>
                <a:cs typeface="Times New Roman"/>
              </a:rPr>
              <a:t>vatten</a:t>
            </a:r>
            <a:endParaRPr lang="nl-NL" sz="36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begrijpen hoe iets in elkaar zit</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pPr>
            <a:r>
              <a:rPr lang="nl-NL" sz="2400" i="1" dirty="0">
                <a:solidFill>
                  <a:srgbClr val="00B050"/>
                </a:solidFill>
                <a:latin typeface="Trebuchet MS" panose="020B0603020202020204" pitchFamily="34" charset="0"/>
              </a:rPr>
              <a:t>Ik ben </a:t>
            </a:r>
            <a:r>
              <a:rPr lang="nl-NL" sz="2400" i="1" u="sng" dirty="0">
                <a:solidFill>
                  <a:srgbClr val="00B050"/>
                </a:solidFill>
                <a:latin typeface="Trebuchet MS" panose="020B0603020202020204" pitchFamily="34" charset="0"/>
              </a:rPr>
              <a:t>gaan inzien</a:t>
            </a:r>
            <a:r>
              <a:rPr lang="nl-NL" sz="2400" i="1" dirty="0">
                <a:solidFill>
                  <a:srgbClr val="00B050"/>
                </a:solidFill>
                <a:latin typeface="Trebuchet MS" panose="020B0603020202020204" pitchFamily="34" charset="0"/>
              </a:rPr>
              <a:t> dat een ijsberg onder water nog veel groter is.</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iets niet </a:t>
            </a:r>
            <a:r>
              <a:rPr lang="nl-NL" sz="2800" dirty="0" smtClean="0">
                <a:effectLst/>
                <a:latin typeface="Trebuchet MS"/>
                <a:ea typeface="Calibri"/>
                <a:cs typeface="Times New Roman"/>
              </a:rPr>
              <a:t>begrijpen</a:t>
            </a:r>
            <a:endParaRPr lang="nl-NL" sz="2800" dirty="0">
              <a:effectLst/>
              <a:latin typeface="Trebuchet MS"/>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p>
          <a:p>
            <a:pPr algn="ctr">
              <a:lnSpc>
                <a:spcPct val="107000"/>
              </a:lnSpc>
            </a:pPr>
            <a:endParaRPr lang="nl-NL" sz="1200" i="1" dirty="0" smtClean="0">
              <a:solidFill>
                <a:srgbClr val="00B050"/>
              </a:solidFill>
              <a:latin typeface="Trebuchet MS" panose="020B0603020202020204" pitchFamily="34" charset="0"/>
            </a:endParaRPr>
          </a:p>
          <a:p>
            <a:pPr algn="ctr">
              <a:lnSpc>
                <a:spcPct val="107000"/>
              </a:lnSpc>
            </a:pPr>
            <a:r>
              <a:rPr lang="nl-NL" sz="2400" i="1" dirty="0" smtClean="0">
                <a:solidFill>
                  <a:srgbClr val="00B050"/>
                </a:solidFill>
                <a:latin typeface="Trebuchet MS" panose="020B0603020202020204" pitchFamily="34" charset="0"/>
              </a:rPr>
              <a:t>Nico </a:t>
            </a:r>
            <a:r>
              <a:rPr lang="nl-NL" sz="2400" i="1" u="sng" dirty="0" smtClean="0">
                <a:solidFill>
                  <a:srgbClr val="00B050"/>
                </a:solidFill>
                <a:latin typeface="Trebuchet MS" panose="020B0603020202020204" pitchFamily="34" charset="0"/>
              </a:rPr>
              <a:t>vat niet</a:t>
            </a:r>
            <a:r>
              <a:rPr lang="nl-NL" sz="2400" i="1" dirty="0" smtClean="0">
                <a:solidFill>
                  <a:srgbClr val="00B050"/>
                </a:solidFill>
                <a:latin typeface="Trebuchet MS" panose="020B0603020202020204" pitchFamily="34" charset="0"/>
              </a:rPr>
              <a:t> </a:t>
            </a:r>
            <a:r>
              <a:rPr lang="nl-NL" sz="2400" i="1" dirty="0">
                <a:solidFill>
                  <a:srgbClr val="00B050"/>
                </a:solidFill>
                <a:latin typeface="Trebuchet MS" panose="020B0603020202020204" pitchFamily="34" charset="0"/>
              </a:rPr>
              <a:t>waarom de </a:t>
            </a:r>
            <a:r>
              <a:rPr lang="nl-NL" sz="2400" i="1" dirty="0" smtClean="0">
                <a:solidFill>
                  <a:srgbClr val="00B050"/>
                </a:solidFill>
                <a:latin typeface="Trebuchet MS" panose="020B0603020202020204" pitchFamily="34" charset="0"/>
              </a:rPr>
              <a:t>Titanic op de ijsberg is gebotst.</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8" name="Afbeelding 7">
            <a:extLst>
              <a:ext uri="{FF2B5EF4-FFF2-40B4-BE49-F238E27FC236}">
                <a16:creationId xmlns="" xmlns:a16="http://schemas.microsoft.com/office/drawing/2014/main" id="{828D4AE8-D04C-465A-8B32-FB2BB769242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7126"/>
          <a:stretch/>
        </p:blipFill>
        <p:spPr>
          <a:xfrm>
            <a:off x="5342035" y="2204865"/>
            <a:ext cx="2974381" cy="2667174"/>
          </a:xfrm>
          <a:prstGeom prst="rect">
            <a:avLst/>
          </a:prstGeom>
        </p:spPr>
      </p:pic>
      <p:pic>
        <p:nvPicPr>
          <p:cNvPr id="16" name="Afbeelding 15">
            <a:extLst>
              <a:ext uri="{FF2B5EF4-FFF2-40B4-BE49-F238E27FC236}">
                <a16:creationId xmlns="" xmlns:a16="http://schemas.microsoft.com/office/drawing/2014/main" id="{9B0F01F7-EE13-4AA3-A582-FB83CC0D35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3528" y="2813014"/>
            <a:ext cx="4077603" cy="1264057"/>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Trebuchet MS"/>
                <a:ea typeface="Calibri"/>
                <a:cs typeface="Times New Roman"/>
              </a:rPr>
              <a:t>grondig</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343809"/>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smtClean="0">
                <a:solidFill>
                  <a:srgbClr val="387038"/>
                </a:solidFill>
                <a:latin typeface="Trebuchet MS"/>
                <a:ea typeface="Calibri"/>
                <a:cs typeface="Times New Roman"/>
              </a:rPr>
              <a:t>oppervlakkig</a:t>
            </a:r>
            <a:endParaRPr lang="nl-NL" sz="3600" dirty="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uitgebreid</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400" dirty="0">
                <a:effectLst/>
                <a:latin typeface="Trebuchet MS"/>
                <a:ea typeface="Calibri"/>
                <a:cs typeface="Times New Roman"/>
              </a:rPr>
              <a:t>     </a:t>
            </a:r>
            <a:endParaRPr lang="nl-NL" sz="2400" dirty="0">
              <a:effectLst/>
              <a:latin typeface="Calibri"/>
              <a:ea typeface="Calibri"/>
              <a:cs typeface="Times New Roman"/>
            </a:endParaRPr>
          </a:p>
          <a:p>
            <a:pPr algn="ctr">
              <a:lnSpc>
                <a:spcPct val="107000"/>
              </a:lnSpc>
            </a:pPr>
            <a:r>
              <a:rPr lang="nl-NL" sz="2400" i="1" dirty="0">
                <a:solidFill>
                  <a:srgbClr val="00B050"/>
                </a:solidFill>
                <a:latin typeface="Trebuchet MS" panose="020B0603020202020204" pitchFamily="34" charset="0"/>
              </a:rPr>
              <a:t>Ik heb de film meerdere keren </a:t>
            </a:r>
            <a:r>
              <a:rPr lang="nl-NL" sz="2400" i="1" u="sng" dirty="0">
                <a:solidFill>
                  <a:srgbClr val="00B050"/>
                </a:solidFill>
                <a:latin typeface="Trebuchet MS" panose="020B0603020202020204" pitchFamily="34" charset="0"/>
              </a:rPr>
              <a:t>grondig</a:t>
            </a:r>
            <a:r>
              <a:rPr lang="nl-NL" sz="2400" i="1" dirty="0">
                <a:solidFill>
                  <a:srgbClr val="00B050"/>
                </a:solidFill>
                <a:latin typeface="Trebuchet MS" panose="020B0603020202020204" pitchFamily="34" charset="0"/>
              </a:rPr>
              <a:t> bekeken.</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latin typeface="Trebuchet MS"/>
                <a:ea typeface="Calibri"/>
                <a:cs typeface="Times New Roman"/>
              </a:rPr>
              <a:t>vluchtig, niet grondig</a:t>
            </a:r>
            <a:endParaRPr lang="nl-NL" sz="2800" dirty="0">
              <a:effectLst/>
              <a:latin typeface="Trebuchet MS"/>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p>
          <a:p>
            <a:pPr algn="ctr">
              <a:lnSpc>
                <a:spcPct val="107000"/>
              </a:lnSpc>
            </a:pPr>
            <a:endParaRPr lang="nl-NL" sz="2400" i="1" dirty="0" smtClean="0">
              <a:solidFill>
                <a:srgbClr val="00B050"/>
              </a:solidFill>
              <a:latin typeface="Trebuchet MS" panose="020B0603020202020204" pitchFamily="34" charset="0"/>
            </a:endParaRPr>
          </a:p>
          <a:p>
            <a:pPr algn="ctr">
              <a:lnSpc>
                <a:spcPct val="107000"/>
              </a:lnSpc>
            </a:pPr>
            <a:r>
              <a:rPr lang="nl-NL" sz="2400" i="1" dirty="0" smtClean="0">
                <a:solidFill>
                  <a:srgbClr val="00B050"/>
                </a:solidFill>
                <a:latin typeface="Trebuchet MS" panose="020B0603020202020204" pitchFamily="34" charset="0"/>
              </a:rPr>
              <a:t>Jan heeft het boek </a:t>
            </a:r>
            <a:r>
              <a:rPr lang="nl-NL" sz="2400" i="1" u="sng" dirty="0" smtClean="0">
                <a:solidFill>
                  <a:srgbClr val="00B050"/>
                </a:solidFill>
                <a:latin typeface="Trebuchet MS" panose="020B0603020202020204" pitchFamily="34" charset="0"/>
              </a:rPr>
              <a:t>oppervlakkig</a:t>
            </a:r>
            <a:r>
              <a:rPr lang="nl-NL" sz="2400" i="1" dirty="0" smtClean="0">
                <a:solidFill>
                  <a:srgbClr val="00B050"/>
                </a:solidFill>
                <a:latin typeface="Trebuchet MS" panose="020B0603020202020204" pitchFamily="34" charset="0"/>
              </a:rPr>
              <a:t> gelezen.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grpSp>
        <p:nvGrpSpPr>
          <p:cNvPr id="17" name="Groep 16">
            <a:extLst>
              <a:ext uri="{FF2B5EF4-FFF2-40B4-BE49-F238E27FC236}">
                <a16:creationId xmlns="" xmlns:a16="http://schemas.microsoft.com/office/drawing/2014/main" id="{6D17D0F1-D41E-41BA-9516-DC6FA2D5C5E9}"/>
              </a:ext>
            </a:extLst>
          </p:cNvPr>
          <p:cNvGrpSpPr/>
          <p:nvPr/>
        </p:nvGrpSpPr>
        <p:grpSpPr>
          <a:xfrm>
            <a:off x="575402" y="2492896"/>
            <a:ext cx="3632207" cy="2426315"/>
            <a:chOff x="1359179" y="1519530"/>
            <a:chExt cx="7245269" cy="4839841"/>
          </a:xfrm>
        </p:grpSpPr>
        <p:pic>
          <p:nvPicPr>
            <p:cNvPr id="18" name="Afbeelding 17">
              <a:extLst>
                <a:ext uri="{FF2B5EF4-FFF2-40B4-BE49-F238E27FC236}">
                  <a16:creationId xmlns="" xmlns:a16="http://schemas.microsoft.com/office/drawing/2014/main" id="{07C25370-E632-4B8E-AE63-498EB21103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59179" y="1519530"/>
              <a:ext cx="7245269" cy="4839841"/>
            </a:xfrm>
            <a:prstGeom prst="rect">
              <a:avLst/>
            </a:prstGeom>
          </p:spPr>
        </p:pic>
        <p:pic>
          <p:nvPicPr>
            <p:cNvPr id="19" name="Afbeelding 18">
              <a:extLst>
                <a:ext uri="{FF2B5EF4-FFF2-40B4-BE49-F238E27FC236}">
                  <a16:creationId xmlns="" xmlns:a16="http://schemas.microsoft.com/office/drawing/2014/main" id="{DCDD80CB-0810-4375-BD41-EAE5DED6964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56646">
              <a:off x="1796544" y="2492268"/>
              <a:ext cx="2664296" cy="1779750"/>
            </a:xfrm>
            <a:prstGeom prst="rect">
              <a:avLst/>
            </a:prstGeom>
          </p:spPr>
        </p:pic>
      </p:grpSp>
      <p:pic>
        <p:nvPicPr>
          <p:cNvPr id="2050" name="Picture 2" descr="C:\Users\Kosterm\Downloads\shutterstock_2060711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32905" y="2533420"/>
            <a:ext cx="3571543" cy="238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887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Trebuchet MS"/>
                <a:ea typeface="Calibri"/>
                <a:cs typeface="Times New Roman"/>
              </a:rPr>
              <a:t>regionaal</a:t>
            </a:r>
            <a:endParaRPr lang="nl-NL" sz="1100" dirty="0">
              <a:effectLst/>
              <a:ea typeface="Calibri"/>
              <a:cs typeface="Times New Roman"/>
            </a:endParaRPr>
          </a:p>
        </p:txBody>
      </p:sp>
      <p:sp>
        <p:nvSpPr>
          <p:cNvPr id="9" name="Text Box 14"/>
          <p:cNvSpPr txBox="1"/>
          <p:nvPr/>
        </p:nvSpPr>
        <p:spPr>
          <a:xfrm>
            <a:off x="2966594" y="389838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Trebuchet MS"/>
                <a:ea typeface="Calibri"/>
                <a:cs typeface="Times New Roman"/>
              </a:rPr>
              <a:t>landelijk</a:t>
            </a:r>
            <a:endParaRPr lang="nl-NL" sz="1100" dirty="0">
              <a:effectLst/>
              <a:ea typeface="Calibri"/>
              <a:cs typeface="Times New Roman"/>
            </a:endParaRPr>
          </a:p>
        </p:txBody>
      </p:sp>
      <p:sp>
        <p:nvSpPr>
          <p:cNvPr id="10" name="Text Box 14"/>
          <p:cNvSpPr txBox="1"/>
          <p:nvPr/>
        </p:nvSpPr>
        <p:spPr>
          <a:xfrm>
            <a:off x="5868144" y="341336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latin typeface="Trebuchet MS"/>
                <a:ea typeface="Calibri"/>
                <a:cs typeface="Times New Roman"/>
              </a:rPr>
              <a:t>wereldwijd</a:t>
            </a:r>
            <a:endParaRPr lang="nl-NL" sz="1050" dirty="0">
              <a:effectLst/>
              <a:ea typeface="Calibri"/>
              <a:cs typeface="Times New Roman"/>
            </a:endParaRPr>
          </a:p>
        </p:txBody>
      </p:sp>
      <p:pic>
        <p:nvPicPr>
          <p:cNvPr id="8194" name="Picture 2" descr="C:\Users\Kosterm\Downloads\shutterstock_425336422.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32375" y="2204864"/>
            <a:ext cx="2655449" cy="232023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4"/>
          <p:cNvSpPr txBox="1"/>
          <p:nvPr/>
        </p:nvSpPr>
        <p:spPr>
          <a:xfrm>
            <a:off x="231672" y="5496727"/>
            <a:ext cx="5034300" cy="45255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Trebuchet MS"/>
                <a:ea typeface="Calibri"/>
                <a:cs typeface="Times New Roman"/>
              </a:rPr>
              <a:t>De film werd </a:t>
            </a:r>
            <a:r>
              <a:rPr lang="nl-NL" sz="2000" i="1" u="sng" dirty="0">
                <a:solidFill>
                  <a:srgbClr val="387038"/>
                </a:solidFill>
                <a:effectLst/>
                <a:latin typeface="Trebuchet MS"/>
                <a:ea typeface="Calibri"/>
                <a:cs typeface="Times New Roman"/>
              </a:rPr>
              <a:t>wereldwijd</a:t>
            </a:r>
            <a:r>
              <a:rPr lang="nl-NL" sz="2000" i="1" dirty="0">
                <a:solidFill>
                  <a:srgbClr val="387038"/>
                </a:solidFill>
                <a:effectLst/>
                <a:latin typeface="Trebuchet MS"/>
                <a:ea typeface="Calibri"/>
                <a:cs typeface="Times New Roman"/>
              </a:rPr>
              <a:t> groot nieuws.</a:t>
            </a:r>
            <a:endParaRPr lang="nl-NL" sz="1100" dirty="0">
              <a:effectLst/>
              <a:ea typeface="Calibri"/>
              <a:cs typeface="Times New Roman"/>
            </a:endParaRPr>
          </a:p>
        </p:txBody>
      </p:sp>
      <p:sp>
        <p:nvSpPr>
          <p:cNvPr id="17" name="Ring 16"/>
          <p:cNvSpPr/>
          <p:nvPr/>
        </p:nvSpPr>
        <p:spPr>
          <a:xfrm>
            <a:off x="683568" y="2685830"/>
            <a:ext cx="972106" cy="887186"/>
          </a:xfrm>
          <a:prstGeom prst="donut">
            <a:avLst>
              <a:gd name="adj" fmla="val 355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a:p>
        </p:txBody>
      </p:sp>
      <p:pic>
        <p:nvPicPr>
          <p:cNvPr id="18" name="Picture 2" descr="C:\Users\Kosterm\Downloads\shutterstock_425336422.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40224" y="1612818"/>
            <a:ext cx="2655449" cy="2320238"/>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3995935" y="2387181"/>
            <a:ext cx="1061509" cy="646331"/>
          </a:xfrm>
          <a:prstGeom prst="rect">
            <a:avLst/>
          </a:prstGeom>
          <a:noFill/>
        </p:spPr>
        <p:txBody>
          <a:bodyPr wrap="none" rtlCol="0">
            <a:spAutoFit/>
          </a:bodyPr>
          <a:lstStyle/>
          <a:p>
            <a:r>
              <a:rPr lang="nl-NL" sz="3600" dirty="0">
                <a:latin typeface="Agency FB" panose="020B0503020202020204" pitchFamily="34" charset="0"/>
                <a:cs typeface="Aharoni" panose="02010803020104030203" pitchFamily="2" charset="-79"/>
              </a:rPr>
              <a:t>België</a:t>
            </a:r>
          </a:p>
        </p:txBody>
      </p:sp>
      <p:grpSp>
        <p:nvGrpSpPr>
          <p:cNvPr id="13" name="Groep 12">
            <a:extLst>
              <a:ext uri="{FF2B5EF4-FFF2-40B4-BE49-F238E27FC236}">
                <a16:creationId xmlns="" xmlns:a16="http://schemas.microsoft.com/office/drawing/2014/main" id="{903D7E76-94B1-43E2-96F1-14EFBB7DCB9F}"/>
              </a:ext>
            </a:extLst>
          </p:cNvPr>
          <p:cNvGrpSpPr/>
          <p:nvPr/>
        </p:nvGrpSpPr>
        <p:grpSpPr>
          <a:xfrm>
            <a:off x="5795673" y="885295"/>
            <a:ext cx="3024440" cy="2320238"/>
            <a:chOff x="5795673" y="885295"/>
            <a:chExt cx="3024440" cy="2320238"/>
          </a:xfrm>
        </p:grpSpPr>
        <p:pic>
          <p:nvPicPr>
            <p:cNvPr id="3" name="Afbeelding 2">
              <a:extLst>
                <a:ext uri="{FF2B5EF4-FFF2-40B4-BE49-F238E27FC236}">
                  <a16:creationId xmlns="" xmlns:a16="http://schemas.microsoft.com/office/drawing/2014/main" id="{90D1B83E-D9FF-4CC2-8EFD-6FBA5DCDA1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40152" y="980729"/>
              <a:ext cx="2879961" cy="2224804"/>
            </a:xfrm>
            <a:prstGeom prst="rect">
              <a:avLst/>
            </a:prstGeom>
          </p:spPr>
        </p:pic>
        <p:sp>
          <p:nvSpPr>
            <p:cNvPr id="12" name="Tekstvak 11">
              <a:extLst>
                <a:ext uri="{FF2B5EF4-FFF2-40B4-BE49-F238E27FC236}">
                  <a16:creationId xmlns="" xmlns:a16="http://schemas.microsoft.com/office/drawing/2014/main" id="{26CA644E-2387-4869-8B01-A6A0B6D61737}"/>
                </a:ext>
              </a:extLst>
            </p:cNvPr>
            <p:cNvSpPr txBox="1"/>
            <p:nvPr/>
          </p:nvSpPr>
          <p:spPr>
            <a:xfrm>
              <a:off x="5795673" y="885295"/>
              <a:ext cx="1872671" cy="504734"/>
            </a:xfrm>
            <a:prstGeom prst="rect">
              <a:avLst/>
            </a:prstGeom>
            <a:solidFill>
              <a:schemeClr val="bg1"/>
            </a:solidFill>
          </p:spPr>
          <p:txBody>
            <a:bodyPr wrap="square" rtlCol="0">
              <a:spAutoFit/>
            </a:bodyPr>
            <a:lstStyle/>
            <a:p>
              <a:endParaRPr lang="nl-NL" dirty="0"/>
            </a:p>
          </p:txBody>
        </p:sp>
      </p:grpSp>
    </p:spTree>
    <p:extLst>
      <p:ext uri="{BB962C8B-B14F-4D97-AF65-F5344CB8AC3E}">
        <p14:creationId xmlns:p14="http://schemas.microsoft.com/office/powerpoint/2010/main" val="2798728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3717032"/>
            <a:ext cx="2808312" cy="98907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86272" y="4565496"/>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geld lenen</a:t>
            </a:r>
            <a:endParaRPr lang="nl-NL" sz="1100" dirty="0">
              <a:effectLst/>
              <a:ea typeface="Calibri"/>
              <a:cs typeface="Times New Roman"/>
            </a:endParaRPr>
          </a:p>
        </p:txBody>
      </p:sp>
      <p:sp>
        <p:nvSpPr>
          <p:cNvPr id="9" name="Text Box 14"/>
          <p:cNvSpPr txBox="1"/>
          <p:nvPr/>
        </p:nvSpPr>
        <p:spPr>
          <a:xfrm>
            <a:off x="2966594" y="3629392"/>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s</a:t>
            </a:r>
            <a:r>
              <a:rPr lang="nl-NL" sz="3600" dirty="0">
                <a:effectLst/>
                <a:latin typeface="Trebuchet MS"/>
                <a:ea typeface="Calibri"/>
                <a:cs typeface="Times New Roman"/>
              </a:rPr>
              <a:t>chulden</a:t>
            </a:r>
            <a:endParaRPr lang="nl-NL" sz="900" dirty="0">
              <a:effectLst/>
              <a:ea typeface="Calibri"/>
              <a:cs typeface="Times New Roman"/>
            </a:endParaRPr>
          </a:p>
        </p:txBody>
      </p:sp>
      <p:sp>
        <p:nvSpPr>
          <p:cNvPr id="10" name="Text Box 14"/>
          <p:cNvSpPr txBox="1"/>
          <p:nvPr/>
        </p:nvSpPr>
        <p:spPr>
          <a:xfrm>
            <a:off x="5969699" y="3485376"/>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smtClean="0">
                <a:latin typeface="Trebuchet MS"/>
                <a:ea typeface="Calibri"/>
                <a:cs typeface="Times New Roman"/>
              </a:rPr>
              <a:t>aflossen</a:t>
            </a:r>
            <a:endParaRPr lang="nl-NL" sz="1100" dirty="0">
              <a:effectLst/>
              <a:ea typeface="Calibri"/>
              <a:cs typeface="Times New Roman"/>
            </a:endParaRPr>
          </a:p>
        </p:txBody>
      </p:sp>
      <p:sp>
        <p:nvSpPr>
          <p:cNvPr id="11" name="Text Box 14"/>
          <p:cNvSpPr txBox="1"/>
          <p:nvPr/>
        </p:nvSpPr>
        <p:spPr>
          <a:xfrm>
            <a:off x="598390" y="448932"/>
            <a:ext cx="7947219"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Trebuchet MS"/>
                <a:ea typeface="Calibri"/>
                <a:cs typeface="Times New Roman"/>
              </a:rPr>
              <a:t>Hij </a:t>
            </a:r>
            <a:r>
              <a:rPr lang="nl-NL" sz="2000" i="1" u="sng" dirty="0">
                <a:solidFill>
                  <a:srgbClr val="387038"/>
                </a:solidFill>
                <a:effectLst/>
                <a:latin typeface="Trebuchet MS"/>
                <a:ea typeface="Calibri"/>
                <a:cs typeface="Times New Roman"/>
              </a:rPr>
              <a:t>heeft een schuld</a:t>
            </a:r>
            <a:r>
              <a:rPr lang="nl-NL" sz="2000" i="1" dirty="0">
                <a:solidFill>
                  <a:srgbClr val="387038"/>
                </a:solidFill>
                <a:effectLst/>
                <a:latin typeface="Trebuchet MS"/>
                <a:ea typeface="Calibri"/>
                <a:cs typeface="Times New Roman"/>
              </a:rPr>
              <a:t>. </a:t>
            </a:r>
            <a:br>
              <a:rPr lang="nl-NL" sz="2000" i="1" dirty="0">
                <a:solidFill>
                  <a:srgbClr val="387038"/>
                </a:solidFill>
                <a:effectLst/>
                <a:latin typeface="Trebuchet MS"/>
                <a:ea typeface="Calibri"/>
                <a:cs typeface="Times New Roman"/>
              </a:rPr>
            </a:br>
            <a:r>
              <a:rPr lang="nl-NL" sz="2000" i="1" dirty="0">
                <a:solidFill>
                  <a:srgbClr val="387038"/>
                </a:solidFill>
                <a:effectLst/>
                <a:latin typeface="Trebuchet MS"/>
                <a:ea typeface="Calibri"/>
                <a:cs typeface="Times New Roman"/>
              </a:rPr>
              <a:t>Hij heeft geld geleend om met de Titanic mee te kunnen varen.</a:t>
            </a:r>
            <a:endParaRPr lang="nl-NL" sz="1100" dirty="0">
              <a:effectLst/>
              <a:ea typeface="Calibri"/>
              <a:cs typeface="Times New Roman"/>
            </a:endParaRPr>
          </a:p>
        </p:txBody>
      </p:sp>
      <p:sp>
        <p:nvSpPr>
          <p:cNvPr id="14" name="Text Box 14"/>
          <p:cNvSpPr txBox="1"/>
          <p:nvPr/>
        </p:nvSpPr>
        <p:spPr>
          <a:xfrm>
            <a:off x="3157773" y="4969356"/>
            <a:ext cx="3142419" cy="89928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5" name="Tekstvak 2"/>
          <p:cNvSpPr txBox="1">
            <a:spLocks noChangeArrowheads="1"/>
          </p:cNvSpPr>
          <p:nvPr/>
        </p:nvSpPr>
        <p:spPr bwMode="auto">
          <a:xfrm>
            <a:off x="3122159" y="4984675"/>
            <a:ext cx="3168352" cy="105037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Trebuchet MS"/>
                <a:ea typeface="Calibri"/>
                <a:cs typeface="Times New Roman"/>
              </a:rPr>
              <a:t>= </a:t>
            </a:r>
            <a:r>
              <a:rPr lang="nl-NL" sz="2400" dirty="0">
                <a:latin typeface="Trebuchet MS"/>
                <a:ea typeface="Calibri"/>
                <a:cs typeface="Times New Roman"/>
              </a:rPr>
              <a:t>geld aan iemand moeten terugbetalen</a:t>
            </a:r>
            <a:endParaRPr lang="nl-NL" sz="1050" dirty="0">
              <a:effectLst/>
              <a:latin typeface="Calibri"/>
              <a:ea typeface="Calibri"/>
              <a:cs typeface="Times New Roman"/>
            </a:endParaRPr>
          </a:p>
        </p:txBody>
      </p:sp>
      <p:sp>
        <p:nvSpPr>
          <p:cNvPr id="16" name="Text Box 14"/>
          <p:cNvSpPr txBox="1"/>
          <p:nvPr/>
        </p:nvSpPr>
        <p:spPr>
          <a:xfrm>
            <a:off x="6444208" y="4309312"/>
            <a:ext cx="2418724" cy="62233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p:cNvSpPr txBox="1">
            <a:spLocks noChangeArrowheads="1"/>
          </p:cNvSpPr>
          <p:nvPr/>
        </p:nvSpPr>
        <p:spPr bwMode="auto">
          <a:xfrm>
            <a:off x="6505981" y="4362306"/>
            <a:ext cx="2850772" cy="6070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Trebuchet MS"/>
                <a:ea typeface="Calibri"/>
                <a:cs typeface="Times New Roman"/>
              </a:rPr>
              <a:t>= </a:t>
            </a:r>
            <a:r>
              <a:rPr lang="nl-NL" sz="2400" dirty="0" smtClean="0">
                <a:latin typeface="Trebuchet MS"/>
                <a:ea typeface="Calibri"/>
                <a:cs typeface="Times New Roman"/>
              </a:rPr>
              <a:t>terugbetalen</a:t>
            </a:r>
            <a:endParaRPr lang="nl-NL" sz="1050" dirty="0">
              <a:effectLst/>
              <a:latin typeface="Calibri"/>
              <a:ea typeface="Calibri"/>
              <a:cs typeface="Times New Roman"/>
            </a:endParaRPr>
          </a:p>
        </p:txBody>
      </p:sp>
      <p:pic>
        <p:nvPicPr>
          <p:cNvPr id="13" name="Afbeelding 12" descr="Afbeelding met man, persoon, kostuum, dragen&#10;&#10;Automatisch gegenereerde beschrijving">
            <a:extLst>
              <a:ext uri="{FF2B5EF4-FFF2-40B4-BE49-F238E27FC236}">
                <a16:creationId xmlns="" xmlns:a16="http://schemas.microsoft.com/office/drawing/2014/main" id="{1A571BE3-DE0B-4A73-9FAA-0D4292FF79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4201" y="2600034"/>
            <a:ext cx="2614959" cy="1762482"/>
          </a:xfrm>
          <a:prstGeom prst="rect">
            <a:avLst/>
          </a:prstGeom>
          <a:ln>
            <a:solidFill>
              <a:schemeClr val="tx1"/>
            </a:solidFill>
          </a:ln>
        </p:spPr>
      </p:pic>
      <p:sp>
        <p:nvSpPr>
          <p:cNvPr id="19" name="Text Box 14"/>
          <p:cNvSpPr txBox="1"/>
          <p:nvPr/>
        </p:nvSpPr>
        <p:spPr>
          <a:xfrm>
            <a:off x="2915816" y="412392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Trebuchet MS"/>
                <a:ea typeface="Calibri"/>
                <a:cs typeface="Times New Roman"/>
              </a:rPr>
              <a:t> hebben</a:t>
            </a:r>
            <a:endParaRPr lang="nl-NL" sz="900" dirty="0">
              <a:effectLst/>
              <a:ea typeface="Calibri"/>
              <a:cs typeface="Times New Roman"/>
            </a:endParaRPr>
          </a:p>
        </p:txBody>
      </p:sp>
      <p:pic>
        <p:nvPicPr>
          <p:cNvPr id="20" name="Picture 2" descr="C:\Users\dasg\Downloads\shutterstock_19155722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71039" y="1748096"/>
            <a:ext cx="2276522" cy="152071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ep 11"/>
          <p:cNvGrpSpPr/>
          <p:nvPr/>
        </p:nvGrpSpPr>
        <p:grpSpPr>
          <a:xfrm>
            <a:off x="3286306" y="1630108"/>
            <a:ext cx="2571390" cy="1756692"/>
            <a:chOff x="1115617" y="1772816"/>
            <a:chExt cx="7272807" cy="4968551"/>
          </a:xfrm>
        </p:grpSpPr>
        <p:pic>
          <p:nvPicPr>
            <p:cNvPr id="21" name="Picture 2" descr="C:\Users\vrielinf\Downloads\shutterstock_228656692.jpg">
              <a:extLst>
                <a:ext uri="{FF2B5EF4-FFF2-40B4-BE49-F238E27FC236}">
                  <a16:creationId xmlns="" xmlns:a16="http://schemas.microsoft.com/office/drawing/2014/main" id="{267EAC68-B249-458A-A300-A60CD819572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15617" y="2971748"/>
              <a:ext cx="5400600" cy="3769619"/>
            </a:xfrm>
            <a:prstGeom prst="rect">
              <a:avLst/>
            </a:prstGeom>
            <a:noFill/>
            <a:extLst>
              <a:ext uri="{909E8E84-426E-40DD-AFC4-6F175D3DCCD1}">
                <a14:hiddenFill xmlns:a14="http://schemas.microsoft.com/office/drawing/2010/main">
                  <a:solidFill>
                    <a:srgbClr val="FFFFFF"/>
                  </a:solidFill>
                </a14:hiddenFill>
              </a:ext>
            </a:extLst>
          </p:spPr>
        </p:pic>
        <p:sp>
          <p:nvSpPr>
            <p:cNvPr id="22" name="Wolkvormige toelichting 21"/>
            <p:cNvSpPr/>
            <p:nvPr/>
          </p:nvSpPr>
          <p:spPr>
            <a:xfrm>
              <a:off x="5148064" y="1772816"/>
              <a:ext cx="3240360" cy="2376264"/>
            </a:xfrm>
            <a:prstGeom prst="cloudCallout">
              <a:avLst>
                <a:gd name="adj1" fmla="val -74286"/>
                <a:gd name="adj2" fmla="val -33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3" name="Picture 2" descr="C:\Users\dasg\Downloads\shutterstock_191557223.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629983" y="2211390"/>
              <a:ext cx="2182377" cy="14578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45770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effectLst/>
                <a:latin typeface="Trebuchet MS"/>
                <a:ea typeface="Calibri"/>
                <a:cs typeface="Times New Roman"/>
              </a:rPr>
              <a:t>haarscherp</a:t>
            </a:r>
            <a:endParaRPr lang="nl-NL" sz="1100" dirty="0">
              <a:effectLst/>
              <a:ea typeface="Calibri"/>
              <a:cs typeface="Times New Roman"/>
            </a:endParaRPr>
          </a:p>
        </p:txBody>
      </p:sp>
      <p:sp>
        <p:nvSpPr>
          <p:cNvPr id="9" name="Text Box 14"/>
          <p:cNvSpPr txBox="1"/>
          <p:nvPr/>
        </p:nvSpPr>
        <p:spPr>
          <a:xfrm>
            <a:off x="2966594" y="389838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Trebuchet MS"/>
                <a:ea typeface="Calibri"/>
                <a:cs typeface="Times New Roman"/>
              </a:rPr>
              <a:t>vervagen</a:t>
            </a:r>
            <a:endParaRPr lang="nl-NL" sz="1100" dirty="0">
              <a:effectLst/>
              <a:ea typeface="Calibri"/>
              <a:cs typeface="Times New Roman"/>
            </a:endParaRPr>
          </a:p>
        </p:txBody>
      </p:sp>
      <p:sp>
        <p:nvSpPr>
          <p:cNvPr id="10" name="Text Box 14"/>
          <p:cNvSpPr txBox="1"/>
          <p:nvPr/>
        </p:nvSpPr>
        <p:spPr>
          <a:xfrm>
            <a:off x="5868144" y="341336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Trebuchet MS"/>
                <a:ea typeface="Calibri"/>
                <a:cs typeface="Times New Roman"/>
              </a:rPr>
              <a:t>onzichtbaar</a:t>
            </a:r>
            <a:endParaRPr lang="nl-NL" sz="900" dirty="0">
              <a:effectLst/>
              <a:ea typeface="Calibri"/>
              <a:cs typeface="Times New Roman"/>
            </a:endParaRPr>
          </a:p>
        </p:txBody>
      </p:sp>
      <p:sp>
        <p:nvSpPr>
          <p:cNvPr id="11" name="Text Box 14"/>
          <p:cNvSpPr txBox="1"/>
          <p:nvPr/>
        </p:nvSpPr>
        <p:spPr>
          <a:xfrm>
            <a:off x="3406829" y="467681"/>
            <a:ext cx="5520178" cy="11210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latin typeface="Trebuchet MS"/>
                <a:ea typeface="Calibri"/>
                <a:cs typeface="Times New Roman"/>
              </a:rPr>
              <a:t>Als die kunstwerken er nu nog zouden zijn waren ze vast al flink aan het </a:t>
            </a:r>
            <a:r>
              <a:rPr lang="nl-NL" sz="2000" i="1" u="sng" dirty="0">
                <a:solidFill>
                  <a:srgbClr val="387038"/>
                </a:solidFill>
                <a:latin typeface="Trebuchet MS"/>
                <a:ea typeface="Calibri"/>
                <a:cs typeface="Times New Roman"/>
              </a:rPr>
              <a:t>vervagen</a:t>
            </a:r>
            <a:r>
              <a:rPr lang="nl-NL" sz="2000" i="1" dirty="0">
                <a:solidFill>
                  <a:srgbClr val="387038"/>
                </a:solidFill>
                <a:latin typeface="Trebuchet MS"/>
                <a:ea typeface="Calibri"/>
                <a:cs typeface="Times New Roman"/>
              </a:rPr>
              <a:t>.</a:t>
            </a:r>
            <a:endParaRPr lang="nl-NL" sz="1100" dirty="0">
              <a:effectLst/>
              <a:ea typeface="Calibri"/>
              <a:cs typeface="Times New Roman"/>
            </a:endParaRPr>
          </a:p>
        </p:txBody>
      </p:sp>
      <p:sp>
        <p:nvSpPr>
          <p:cNvPr id="14" name="Text Box 14"/>
          <p:cNvSpPr txBox="1"/>
          <p:nvPr/>
        </p:nvSpPr>
        <p:spPr>
          <a:xfrm>
            <a:off x="3152113" y="4833970"/>
            <a:ext cx="2788039" cy="89928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5" name="Tekstvak 2"/>
          <p:cNvSpPr txBox="1">
            <a:spLocks noChangeArrowheads="1"/>
          </p:cNvSpPr>
          <p:nvPr/>
        </p:nvSpPr>
        <p:spPr bwMode="auto">
          <a:xfrm>
            <a:off x="3131840" y="4792290"/>
            <a:ext cx="2808312" cy="89928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a:latin typeface="Trebuchet MS"/>
                <a:ea typeface="Calibri"/>
                <a:cs typeface="Times New Roman"/>
              </a:rPr>
              <a:t>onduidelijk worden</a:t>
            </a:r>
            <a:endParaRPr lang="nl-NL" sz="1100" dirty="0">
              <a:effectLst/>
              <a:latin typeface="Calibri"/>
              <a:ea typeface="Calibri"/>
              <a:cs typeface="Times New Roman"/>
            </a:endParaRPr>
          </a:p>
        </p:txBody>
      </p:sp>
      <p:pic>
        <p:nvPicPr>
          <p:cNvPr id="21" name="Afbeelding 20" descr="C:\Users\vdplasg\Downloads\shutterstock_79701076.jpg">
            <a:extLst>
              <a:ext uri="{FF2B5EF4-FFF2-40B4-BE49-F238E27FC236}">
                <a16:creationId xmlns="" xmlns:a16="http://schemas.microsoft.com/office/drawing/2014/main" id="{4D543697-A91F-47CC-B618-234CB04D812B}"/>
              </a:ext>
            </a:extLst>
          </p:cNvPr>
          <p:cNvPicPr/>
          <p:nvPr/>
        </p:nvPicPr>
        <p:blipFill rotWithShape="1">
          <a:blip r:embed="rId4" cstate="print">
            <a:extLst>
              <a:ext uri="{28A0092B-C50C-407E-A947-70E740481C1C}">
                <a14:useLocalDpi xmlns:a14="http://schemas.microsoft.com/office/drawing/2010/main"/>
              </a:ext>
            </a:extLst>
          </a:blip>
          <a:srcRect/>
          <a:stretch/>
        </p:blipFill>
        <p:spPr bwMode="auto">
          <a:xfrm>
            <a:off x="1214039" y="2466099"/>
            <a:ext cx="1327785" cy="1980565"/>
          </a:xfrm>
          <a:prstGeom prst="rect">
            <a:avLst/>
          </a:prstGeom>
          <a:noFill/>
          <a:ln>
            <a:noFill/>
          </a:ln>
          <a:extLst>
            <a:ext uri="{53640926-AAD7-44D8-BBD7-CCE9431645EC}">
              <a14:shadowObscured xmlns:a14="http://schemas.microsoft.com/office/drawing/2010/main"/>
            </a:ext>
          </a:extLst>
        </p:spPr>
      </p:pic>
      <p:pic>
        <p:nvPicPr>
          <p:cNvPr id="23" name="Afbeelding 22" descr="C:\Users\vdplasg\Downloads\shutterstock_79701076.jpg">
            <a:extLst>
              <a:ext uri="{FF2B5EF4-FFF2-40B4-BE49-F238E27FC236}">
                <a16:creationId xmlns="" xmlns:a16="http://schemas.microsoft.com/office/drawing/2014/main" id="{BA6D01EC-A5A2-4094-B31C-F3708EA46210}"/>
              </a:ext>
            </a:extLst>
          </p:cNvPr>
          <p:cNvPicPr/>
          <p:nvPr/>
        </p:nvPicPr>
        <p:blipFill rotWithShape="1">
          <a:blip r:embed="rId4" cstate="print">
            <a:extLst>
              <a:ext uri="{28A0092B-C50C-407E-A947-70E740481C1C}">
                <a14:useLocalDpi xmlns:a14="http://schemas.microsoft.com/office/drawing/2010/main"/>
              </a:ext>
            </a:extLst>
          </a:blip>
          <a:srcRect/>
          <a:stretch/>
        </p:blipFill>
        <p:spPr bwMode="auto">
          <a:xfrm>
            <a:off x="3758982" y="1877652"/>
            <a:ext cx="1327785" cy="1980565"/>
          </a:xfrm>
          <a:prstGeom prst="rect">
            <a:avLst/>
          </a:prstGeom>
          <a:noFill/>
          <a:ln>
            <a:noFill/>
          </a:ln>
          <a:extLst>
            <a:ext uri="{53640926-AAD7-44D8-BBD7-CCE9431645EC}">
              <a14:shadowObscured xmlns:a14="http://schemas.microsoft.com/office/drawing/2010/main"/>
            </a:ext>
          </a:extLst>
        </p:spPr>
      </p:pic>
      <p:sp>
        <p:nvSpPr>
          <p:cNvPr id="22" name="Rechthoek 21">
            <a:extLst>
              <a:ext uri="{FF2B5EF4-FFF2-40B4-BE49-F238E27FC236}">
                <a16:creationId xmlns="" xmlns:a16="http://schemas.microsoft.com/office/drawing/2014/main" id="{2367C300-03E3-4959-B834-33355A98C811}"/>
              </a:ext>
            </a:extLst>
          </p:cNvPr>
          <p:cNvSpPr/>
          <p:nvPr/>
        </p:nvSpPr>
        <p:spPr>
          <a:xfrm>
            <a:off x="3879342" y="1993305"/>
            <a:ext cx="1044575" cy="1621790"/>
          </a:xfrm>
          <a:prstGeom prst="rect">
            <a:avLst/>
          </a:prstGeom>
          <a:solidFill>
            <a:srgbClr val="FFF7EF">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dirty="0"/>
          </a:p>
        </p:txBody>
      </p:sp>
      <p:pic>
        <p:nvPicPr>
          <p:cNvPr id="24" name="Afbeelding 23" descr="C:\Users\vdplasg\Downloads\shutterstock_79701076.jpg">
            <a:extLst>
              <a:ext uri="{FF2B5EF4-FFF2-40B4-BE49-F238E27FC236}">
                <a16:creationId xmlns="" xmlns:a16="http://schemas.microsoft.com/office/drawing/2014/main" id="{BFC0D53E-D0D7-416F-884C-EB983C138AFC}"/>
              </a:ext>
            </a:extLst>
          </p:cNvPr>
          <p:cNvPicPr/>
          <p:nvPr/>
        </p:nvPicPr>
        <p:blipFill rotWithShape="1">
          <a:blip r:embed="rId4" cstate="print">
            <a:extLst>
              <a:ext uri="{28A0092B-C50C-407E-A947-70E740481C1C}">
                <a14:useLocalDpi xmlns:a14="http://schemas.microsoft.com/office/drawing/2010/main"/>
              </a:ext>
            </a:extLst>
          </a:blip>
          <a:srcRect/>
          <a:stretch/>
        </p:blipFill>
        <p:spPr bwMode="auto">
          <a:xfrm>
            <a:off x="6935363" y="1411416"/>
            <a:ext cx="1327785" cy="1980565"/>
          </a:xfrm>
          <a:prstGeom prst="rect">
            <a:avLst/>
          </a:prstGeom>
          <a:noFill/>
          <a:ln>
            <a:noFill/>
          </a:ln>
          <a:extLst>
            <a:ext uri="{53640926-AAD7-44D8-BBD7-CCE9431645EC}">
              <a14:shadowObscured xmlns:a14="http://schemas.microsoft.com/office/drawing/2010/main"/>
            </a:ext>
          </a:extLst>
        </p:spPr>
      </p:pic>
      <p:sp>
        <p:nvSpPr>
          <p:cNvPr id="25" name="Rechthoek 24">
            <a:extLst>
              <a:ext uri="{FF2B5EF4-FFF2-40B4-BE49-F238E27FC236}">
                <a16:creationId xmlns="" xmlns:a16="http://schemas.microsoft.com/office/drawing/2014/main" id="{FB55CB59-8123-4E49-8C1E-05FF66CD6BAA}"/>
              </a:ext>
            </a:extLst>
          </p:cNvPr>
          <p:cNvSpPr/>
          <p:nvPr/>
        </p:nvSpPr>
        <p:spPr>
          <a:xfrm>
            <a:off x="7044583" y="1521271"/>
            <a:ext cx="1044575" cy="1621790"/>
          </a:xfrm>
          <a:prstGeom prst="rect">
            <a:avLst/>
          </a:prstGeom>
          <a:solidFill>
            <a:srgbClr val="FFF7EF">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Tree>
    <p:extLst>
      <p:ext uri="{BB962C8B-B14F-4D97-AF65-F5344CB8AC3E}">
        <p14:creationId xmlns:p14="http://schemas.microsoft.com/office/powerpoint/2010/main" val="3984373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rPr>
              <a:t>Week 20 – 12 mei 2020</a:t>
            </a:r>
          </a:p>
          <a:p>
            <a:r>
              <a:rPr lang="nl-NL" dirty="0">
                <a:solidFill>
                  <a:srgbClr val="C00000"/>
                </a:solidFill>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Gerarda Das</a:t>
            </a:r>
          </a:p>
          <a:p>
            <a:pPr algn="l"/>
            <a:r>
              <a:rPr lang="nl-NL" sz="1100" i="1" dirty="0">
                <a:solidFill>
                  <a:srgbClr val="00B050"/>
                </a:solidFill>
              </a:rPr>
              <a:t>Mariët Koster</a:t>
            </a:r>
          </a:p>
          <a:p>
            <a:pPr algn="l"/>
            <a:r>
              <a:rPr lang="en-US" sz="1100" i="1" dirty="0">
                <a:solidFill>
                  <a:srgbClr val="00B050"/>
                </a:solidFill>
              </a:rPr>
              <a:t>Mandy Routledge</a:t>
            </a:r>
            <a:endParaRPr lang="nl-NL" sz="1100" i="1" dirty="0">
              <a:solidFill>
                <a:srgbClr val="00B050"/>
              </a:solidFill>
            </a:endParaRPr>
          </a:p>
          <a:p>
            <a:pPr algn="l"/>
            <a:r>
              <a:rPr lang="en-US" sz="1100" i="1" dirty="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effectLst/>
                <a:latin typeface="Trebuchet MS"/>
                <a:ea typeface="Calibri"/>
                <a:cs typeface="Times New Roman"/>
              </a:rPr>
              <a:t>onbekend</a:t>
            </a:r>
            <a:endParaRPr lang="nl-NL" sz="1100" dirty="0">
              <a:effectLst/>
              <a:ea typeface="Calibri"/>
              <a:cs typeface="Times New Roman"/>
            </a:endParaRPr>
          </a:p>
        </p:txBody>
      </p:sp>
      <p:sp>
        <p:nvSpPr>
          <p:cNvPr id="9" name="Text Box 14"/>
          <p:cNvSpPr txBox="1"/>
          <p:nvPr/>
        </p:nvSpPr>
        <p:spPr>
          <a:xfrm>
            <a:off x="2966594" y="389838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Trebuchet MS"/>
                <a:ea typeface="Calibri"/>
                <a:cs typeface="Times New Roman"/>
              </a:rPr>
              <a:t>beroemd</a:t>
            </a:r>
            <a:endParaRPr lang="nl-NL" sz="1100" dirty="0">
              <a:effectLst/>
              <a:ea typeface="Calibri"/>
              <a:cs typeface="Times New Roman"/>
            </a:endParaRPr>
          </a:p>
        </p:txBody>
      </p:sp>
      <p:sp>
        <p:nvSpPr>
          <p:cNvPr id="10" name="Text Box 14"/>
          <p:cNvSpPr txBox="1"/>
          <p:nvPr/>
        </p:nvSpPr>
        <p:spPr>
          <a:xfrm>
            <a:off x="5868144" y="341336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200" dirty="0">
                <a:effectLst/>
                <a:latin typeface="Trebuchet MS"/>
                <a:ea typeface="Calibri"/>
                <a:cs typeface="Times New Roman"/>
              </a:rPr>
              <a:t>wereldberoemd</a:t>
            </a:r>
            <a:endParaRPr lang="nl-NL" sz="800" dirty="0">
              <a:effectLst/>
              <a:ea typeface="Calibri"/>
              <a:cs typeface="Times New Roman"/>
            </a:endParaRPr>
          </a:p>
        </p:txBody>
      </p:sp>
      <p:sp>
        <p:nvSpPr>
          <p:cNvPr id="11" name="Text Box 14"/>
          <p:cNvSpPr txBox="1"/>
          <p:nvPr/>
        </p:nvSpPr>
        <p:spPr>
          <a:xfrm>
            <a:off x="3406829" y="467681"/>
            <a:ext cx="5520178" cy="11210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latin typeface="Trebuchet MS"/>
                <a:ea typeface="Calibri"/>
                <a:cs typeface="Times New Roman"/>
              </a:rPr>
              <a:t>Zij zijn door deze film </a:t>
            </a:r>
            <a:r>
              <a:rPr lang="nl-NL" sz="2000" i="1" u="sng" dirty="0">
                <a:solidFill>
                  <a:srgbClr val="387038"/>
                </a:solidFill>
                <a:latin typeface="Trebuchet MS"/>
                <a:ea typeface="Calibri"/>
                <a:cs typeface="Times New Roman"/>
              </a:rPr>
              <a:t>beroemd</a:t>
            </a:r>
            <a:r>
              <a:rPr lang="nl-NL" sz="2000" i="1" dirty="0">
                <a:solidFill>
                  <a:srgbClr val="387038"/>
                </a:solidFill>
                <a:latin typeface="Trebuchet MS"/>
                <a:ea typeface="Calibri"/>
                <a:cs typeface="Times New Roman"/>
              </a:rPr>
              <a:t> geworden.</a:t>
            </a:r>
            <a:endParaRPr lang="nl-NL" sz="1100" dirty="0">
              <a:effectLst/>
              <a:ea typeface="Calibri"/>
              <a:cs typeface="Times New Roman"/>
            </a:endParaRPr>
          </a:p>
        </p:txBody>
      </p:sp>
      <p:sp>
        <p:nvSpPr>
          <p:cNvPr id="14" name="Text Box 14"/>
          <p:cNvSpPr txBox="1"/>
          <p:nvPr/>
        </p:nvSpPr>
        <p:spPr>
          <a:xfrm>
            <a:off x="3152113" y="4833970"/>
            <a:ext cx="2788039" cy="70104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5" name="Tekstvak 2"/>
          <p:cNvSpPr txBox="1">
            <a:spLocks noChangeArrowheads="1"/>
          </p:cNvSpPr>
          <p:nvPr/>
        </p:nvSpPr>
        <p:spPr bwMode="auto">
          <a:xfrm>
            <a:off x="3131840" y="4792291"/>
            <a:ext cx="2808312" cy="7010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heel bekend</a:t>
            </a:r>
            <a:endParaRPr lang="nl-NL" sz="1100" dirty="0">
              <a:effectLst/>
              <a:latin typeface="Calibri"/>
              <a:ea typeface="Calibri"/>
              <a:cs typeface="Times New Roman"/>
            </a:endParaRPr>
          </a:p>
        </p:txBody>
      </p:sp>
      <p:pic>
        <p:nvPicPr>
          <p:cNvPr id="18" name="Afbeelding 17">
            <a:extLst>
              <a:ext uri="{FF2B5EF4-FFF2-40B4-BE49-F238E27FC236}">
                <a16:creationId xmlns="" xmlns:a16="http://schemas.microsoft.com/office/drawing/2014/main" id="{BF1A44F7-3DA9-4A20-88CF-9539947316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3044" y="1172304"/>
            <a:ext cx="1780183" cy="2755701"/>
          </a:xfrm>
          <a:prstGeom prst="rect">
            <a:avLst/>
          </a:prstGeom>
        </p:spPr>
      </p:pic>
      <p:pic>
        <p:nvPicPr>
          <p:cNvPr id="1026" name="Picture 2" descr="shutterstock_88247410">
            <a:extLst>
              <a:ext uri="{FF2B5EF4-FFF2-40B4-BE49-F238E27FC236}">
                <a16:creationId xmlns="" xmlns:a16="http://schemas.microsoft.com/office/drawing/2014/main" id="{F7E2E9F0-B955-4261-8C4A-8D95238F707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2763" y="2060848"/>
            <a:ext cx="1639888"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a:extLst>
              <a:ext uri="{FF2B5EF4-FFF2-40B4-BE49-F238E27FC236}">
                <a16:creationId xmlns="" xmlns:a16="http://schemas.microsoft.com/office/drawing/2014/main" id="{581DAC5F-5F0F-4E00-88BD-D13B018C79F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18174" y="908720"/>
            <a:ext cx="1898242" cy="2450702"/>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748912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12283" y="-99392"/>
            <a:ext cx="9264803" cy="3785652"/>
          </a:xfrm>
          <a:prstGeom prst="rect">
            <a:avLst/>
          </a:prstGeom>
          <a:noFill/>
        </p:spPr>
        <p:txBody>
          <a:bodyPr wrap="square" rtlCol="0">
            <a:spAutoFit/>
          </a:bodyPr>
          <a:lstStyle/>
          <a:p>
            <a:pPr fontAlgn="t"/>
            <a:r>
              <a:rPr lang="nl-NL" sz="6600" b="1" u="sng" dirty="0">
                <a:solidFill>
                  <a:prstClr val="black"/>
                </a:solidFill>
                <a:latin typeface="Trebuchet MS" panose="020B0603020202020204" pitchFamily="34" charset="0"/>
              </a:rPr>
              <a:t>door de jaren </a:t>
            </a:r>
          </a:p>
          <a:p>
            <a:pPr fontAlgn="t"/>
            <a:r>
              <a:rPr lang="nl-NL" sz="6600" b="1" u="sng" dirty="0">
                <a:solidFill>
                  <a:prstClr val="black"/>
                </a:solidFill>
                <a:latin typeface="Trebuchet MS" panose="020B0603020202020204" pitchFamily="34" charset="0"/>
              </a:rPr>
              <a:t>heen</a:t>
            </a:r>
            <a:endParaRPr lang="nl-NL" sz="8000" b="1" dirty="0">
              <a:solidFill>
                <a:prstClr val="black"/>
              </a:solidFill>
              <a:latin typeface="Trebuchet MS" panose="020B0603020202020204" pitchFamily="34" charset="0"/>
            </a:endParaRPr>
          </a:p>
          <a:p>
            <a:pPr fontAlgn="t"/>
            <a:r>
              <a:rPr lang="nl-NL" sz="4800" dirty="0">
                <a:solidFill>
                  <a:prstClr val="black"/>
                </a:solidFill>
                <a:latin typeface="Trebuchet MS" panose="020B0603020202020204" pitchFamily="34" charset="0"/>
              </a:rPr>
              <a:t>= als de tijd voorbij gaat</a:t>
            </a:r>
          </a:p>
          <a:p>
            <a:pPr lvl="0"/>
            <a:r>
              <a:rPr lang="nl-NL" sz="3000" i="1" dirty="0">
                <a:solidFill>
                  <a:srgbClr val="00B050"/>
                </a:solidFill>
                <a:latin typeface="Trebuchet MS" panose="020B0603020202020204" pitchFamily="34" charset="0"/>
              </a:rPr>
              <a:t>Als je die film bekijkt zie je dat er </a:t>
            </a:r>
            <a:r>
              <a:rPr lang="nl-NL" sz="3000" i="1" u="sng" dirty="0">
                <a:solidFill>
                  <a:srgbClr val="00B050"/>
                </a:solidFill>
                <a:latin typeface="Trebuchet MS" panose="020B0603020202020204" pitchFamily="34" charset="0"/>
              </a:rPr>
              <a:t>door de jaren heen</a:t>
            </a:r>
            <a:r>
              <a:rPr lang="nl-NL" sz="3000" i="1" dirty="0">
                <a:solidFill>
                  <a:srgbClr val="00B050"/>
                </a:solidFill>
                <a:latin typeface="Trebuchet MS" panose="020B0603020202020204" pitchFamily="34" charset="0"/>
              </a:rPr>
              <a:t> veel veranderd is.</a:t>
            </a:r>
            <a:endParaRPr lang="nl-NL" sz="3000" i="1" dirty="0">
              <a:solidFill>
                <a:prstClr val="black"/>
              </a:solidFill>
            </a:endParaRPr>
          </a:p>
        </p:txBody>
      </p:sp>
      <p:sp>
        <p:nvSpPr>
          <p:cNvPr id="9" name="Tekstvak 8">
            <a:extLst>
              <a:ext uri="{FF2B5EF4-FFF2-40B4-BE49-F238E27FC236}">
                <a16:creationId xmlns="" xmlns:a16="http://schemas.microsoft.com/office/drawing/2014/main" id="{A6139820-A494-47BC-A2D9-1B0293EA53AC}"/>
              </a:ext>
            </a:extLst>
          </p:cNvPr>
          <p:cNvSpPr txBox="1"/>
          <p:nvPr/>
        </p:nvSpPr>
        <p:spPr>
          <a:xfrm>
            <a:off x="-60402" y="3596485"/>
            <a:ext cx="9264803" cy="3231654"/>
          </a:xfrm>
          <a:prstGeom prst="rect">
            <a:avLst/>
          </a:prstGeom>
          <a:noFill/>
        </p:spPr>
        <p:txBody>
          <a:bodyPr wrap="square" rtlCol="0">
            <a:spAutoFit/>
          </a:bodyPr>
          <a:lstStyle/>
          <a:p>
            <a:pPr fontAlgn="t"/>
            <a:r>
              <a:rPr lang="nl-NL" sz="6600" b="1" u="sng" dirty="0">
                <a:solidFill>
                  <a:prstClr val="black"/>
                </a:solidFill>
                <a:latin typeface="Trebuchet MS" panose="020B0603020202020204" pitchFamily="34" charset="0"/>
              </a:rPr>
              <a:t>favoriet</a:t>
            </a:r>
            <a:endParaRPr lang="nl-NL" sz="8000" b="1" dirty="0">
              <a:solidFill>
                <a:prstClr val="black"/>
              </a:solidFill>
              <a:latin typeface="Trebuchet MS" panose="020B0603020202020204" pitchFamily="34" charset="0"/>
            </a:endParaRPr>
          </a:p>
          <a:p>
            <a:pPr fontAlgn="t"/>
            <a:r>
              <a:rPr lang="nl-NL" sz="4800" dirty="0">
                <a:solidFill>
                  <a:prstClr val="black"/>
                </a:solidFill>
                <a:latin typeface="Trebuchet MS" panose="020B0603020202020204" pitchFamily="34" charset="0"/>
              </a:rPr>
              <a:t>= waar je het meest van houdt</a:t>
            </a:r>
            <a:endParaRPr lang="nl-NL" sz="3200" i="1" dirty="0">
              <a:solidFill>
                <a:srgbClr val="00B050"/>
              </a:solidFill>
              <a:latin typeface="Trebuchet MS" panose="020B0603020202020204" pitchFamily="34" charset="0"/>
            </a:endParaRPr>
          </a:p>
          <a:p>
            <a:pPr lvl="0"/>
            <a:endParaRPr lang="nl-NL" sz="3000" i="1" dirty="0" smtClean="0">
              <a:solidFill>
                <a:srgbClr val="00B050"/>
              </a:solidFill>
              <a:latin typeface="Trebuchet MS" panose="020B0603020202020204" pitchFamily="34" charset="0"/>
            </a:endParaRPr>
          </a:p>
          <a:p>
            <a:pPr lvl="0"/>
            <a:r>
              <a:rPr lang="nl-NL" sz="3000" i="1" dirty="0" smtClean="0">
                <a:solidFill>
                  <a:srgbClr val="00B050"/>
                </a:solidFill>
                <a:latin typeface="Trebuchet MS" panose="020B0603020202020204" pitchFamily="34" charset="0"/>
              </a:rPr>
              <a:t>Mijn </a:t>
            </a:r>
            <a:r>
              <a:rPr lang="nl-NL" sz="3000" i="1" u="sng" dirty="0">
                <a:solidFill>
                  <a:srgbClr val="00B050"/>
                </a:solidFill>
                <a:latin typeface="Trebuchet MS" panose="020B0603020202020204" pitchFamily="34" charset="0"/>
              </a:rPr>
              <a:t>favoriete</a:t>
            </a:r>
            <a:r>
              <a:rPr lang="nl-NL" sz="3000" i="1" dirty="0">
                <a:solidFill>
                  <a:srgbClr val="00B050"/>
                </a:solidFill>
                <a:latin typeface="Trebuchet MS" panose="020B0603020202020204" pitchFamily="34" charset="0"/>
              </a:rPr>
              <a:t> scene is het moment dat de twee acteurs voorop de boot </a:t>
            </a:r>
            <a:r>
              <a:rPr lang="nl-NL" sz="3000" i="1" dirty="0" smtClean="0">
                <a:solidFill>
                  <a:srgbClr val="00B050"/>
                </a:solidFill>
                <a:latin typeface="Trebuchet MS" panose="020B0603020202020204" pitchFamily="34" charset="0"/>
              </a:rPr>
              <a:t>staan.</a:t>
            </a:r>
            <a:endParaRPr lang="nl-NL" sz="3000" i="1" dirty="0">
              <a:solidFill>
                <a:prstClr val="black"/>
              </a:solidFill>
            </a:endParaRPr>
          </a:p>
        </p:txBody>
      </p:sp>
      <p:pic>
        <p:nvPicPr>
          <p:cNvPr id="2" name="Afbeelding 1">
            <a:extLst>
              <a:ext uri="{FF2B5EF4-FFF2-40B4-BE49-F238E27FC236}">
                <a16:creationId xmlns="" xmlns:a16="http://schemas.microsoft.com/office/drawing/2014/main" id="{4AE036AD-8B5E-4D22-96AC-C7198AB94F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0112" y="176088"/>
            <a:ext cx="3422742" cy="1308695"/>
          </a:xfrm>
          <a:prstGeom prst="rect">
            <a:avLst/>
          </a:prstGeom>
        </p:spPr>
      </p:pic>
      <p:pic>
        <p:nvPicPr>
          <p:cNvPr id="10" name="Afbeelding 9">
            <a:extLst>
              <a:ext uri="{FF2B5EF4-FFF2-40B4-BE49-F238E27FC236}">
                <a16:creationId xmlns="" xmlns:a16="http://schemas.microsoft.com/office/drawing/2014/main" id="{CE5CE626-266B-4E6B-A67F-BB39688B9A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28184" y="3206279"/>
            <a:ext cx="2303746" cy="1535831"/>
          </a:xfrm>
          <a:prstGeom prst="rect">
            <a:avLst/>
          </a:prstGeom>
        </p:spPr>
      </p:pic>
    </p:spTree>
    <p:extLst>
      <p:ext uri="{BB962C8B-B14F-4D97-AF65-F5344CB8AC3E}">
        <p14:creationId xmlns:p14="http://schemas.microsoft.com/office/powerpoint/2010/main" val="1272187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12283" y="-99392"/>
            <a:ext cx="9264803" cy="3416320"/>
          </a:xfrm>
          <a:prstGeom prst="rect">
            <a:avLst/>
          </a:prstGeom>
          <a:noFill/>
        </p:spPr>
        <p:txBody>
          <a:bodyPr wrap="square" rtlCol="0">
            <a:spAutoFit/>
          </a:bodyPr>
          <a:lstStyle/>
          <a:p>
            <a:pPr fontAlgn="t"/>
            <a:r>
              <a:rPr lang="nl-NL" sz="6000" b="1" u="sng" dirty="0">
                <a:solidFill>
                  <a:prstClr val="black"/>
                </a:solidFill>
                <a:latin typeface="Trebuchet MS" panose="020B0603020202020204" pitchFamily="34" charset="0"/>
              </a:rPr>
              <a:t>geïnspireerd raken door</a:t>
            </a:r>
            <a:endParaRPr lang="nl-NL" sz="7200" b="1" dirty="0">
              <a:solidFill>
                <a:prstClr val="black"/>
              </a:solidFill>
              <a:latin typeface="Trebuchet MS" panose="020B0603020202020204" pitchFamily="34" charset="0"/>
            </a:endParaRPr>
          </a:p>
          <a:p>
            <a:pPr fontAlgn="t"/>
            <a:r>
              <a:rPr lang="nl-NL" sz="4800" dirty="0">
                <a:solidFill>
                  <a:prstClr val="black"/>
                </a:solidFill>
                <a:latin typeface="Trebuchet MS" panose="020B0603020202020204" pitchFamily="34" charset="0"/>
              </a:rPr>
              <a:t>= ergens goede ideeën </a:t>
            </a:r>
          </a:p>
          <a:p>
            <a:pPr fontAlgn="t"/>
            <a:r>
              <a:rPr lang="nl-NL" sz="4800" dirty="0">
                <a:solidFill>
                  <a:prstClr val="black"/>
                </a:solidFill>
                <a:latin typeface="Trebuchet MS" panose="020B0603020202020204" pitchFamily="34" charset="0"/>
              </a:rPr>
              <a:t>door krijgen</a:t>
            </a:r>
            <a:endParaRPr lang="nl-NL" sz="3000" i="1" u="sng" dirty="0">
              <a:solidFill>
                <a:srgbClr val="00B050"/>
              </a:solidFill>
              <a:latin typeface="Trebuchet MS" panose="020B0603020202020204" pitchFamily="34" charset="0"/>
            </a:endParaRPr>
          </a:p>
          <a:p>
            <a:pPr lvl="0"/>
            <a:r>
              <a:rPr lang="nl-NL" sz="3000" i="1" dirty="0">
                <a:solidFill>
                  <a:srgbClr val="00B050"/>
                </a:solidFill>
                <a:latin typeface="Trebuchet MS" panose="020B0603020202020204" pitchFamily="34" charset="0"/>
              </a:rPr>
              <a:t>Filmmakers </a:t>
            </a:r>
            <a:r>
              <a:rPr lang="nl-NL" sz="3000" i="1" u="sng" dirty="0">
                <a:solidFill>
                  <a:srgbClr val="00B050"/>
                </a:solidFill>
                <a:latin typeface="Trebuchet MS" panose="020B0603020202020204" pitchFamily="34" charset="0"/>
              </a:rPr>
              <a:t>raakten geïnspireerd door</a:t>
            </a:r>
            <a:r>
              <a:rPr lang="nl-NL" sz="3000" i="1" dirty="0">
                <a:solidFill>
                  <a:srgbClr val="00B050"/>
                </a:solidFill>
                <a:latin typeface="Trebuchet MS" panose="020B0603020202020204" pitchFamily="34" charset="0"/>
              </a:rPr>
              <a:t> deze ramp en maakten er een film over.</a:t>
            </a:r>
            <a:endParaRPr lang="nl-NL" sz="3000" i="1" dirty="0">
              <a:solidFill>
                <a:prstClr val="black"/>
              </a:solidFill>
            </a:endParaRPr>
          </a:p>
        </p:txBody>
      </p:sp>
      <p:sp>
        <p:nvSpPr>
          <p:cNvPr id="9" name="Tekstvak 8">
            <a:extLst>
              <a:ext uri="{FF2B5EF4-FFF2-40B4-BE49-F238E27FC236}">
                <a16:creationId xmlns="" xmlns:a16="http://schemas.microsoft.com/office/drawing/2014/main" id="{A6139820-A494-47BC-A2D9-1B0293EA53AC}"/>
              </a:ext>
            </a:extLst>
          </p:cNvPr>
          <p:cNvSpPr txBox="1"/>
          <p:nvPr/>
        </p:nvSpPr>
        <p:spPr>
          <a:xfrm>
            <a:off x="-60402" y="3288993"/>
            <a:ext cx="9264803" cy="3508653"/>
          </a:xfrm>
          <a:prstGeom prst="rect">
            <a:avLst/>
          </a:prstGeom>
          <a:noFill/>
        </p:spPr>
        <p:txBody>
          <a:bodyPr wrap="square" rtlCol="0">
            <a:spAutoFit/>
          </a:bodyPr>
          <a:lstStyle/>
          <a:p>
            <a:pPr fontAlgn="t"/>
            <a:r>
              <a:rPr lang="nl-NL" sz="6600" b="1" u="sng" dirty="0">
                <a:solidFill>
                  <a:prstClr val="black"/>
                </a:solidFill>
                <a:latin typeface="Trebuchet MS" panose="020B0603020202020204" pitchFamily="34" charset="0"/>
              </a:rPr>
              <a:t>met het blote oog</a:t>
            </a:r>
            <a:endParaRPr lang="nl-NL" sz="8000" b="1" dirty="0">
              <a:solidFill>
                <a:prstClr val="black"/>
              </a:solidFill>
              <a:latin typeface="Trebuchet MS" panose="020B0603020202020204" pitchFamily="34" charset="0"/>
            </a:endParaRPr>
          </a:p>
          <a:p>
            <a:pPr fontAlgn="t"/>
            <a:r>
              <a:rPr lang="nl-NL" sz="4800" dirty="0">
                <a:solidFill>
                  <a:prstClr val="black"/>
                </a:solidFill>
                <a:latin typeface="Trebuchet MS" panose="020B0603020202020204" pitchFamily="34" charset="0"/>
              </a:rPr>
              <a:t>= zonder hulp van een bril, </a:t>
            </a:r>
          </a:p>
          <a:p>
            <a:pPr fontAlgn="t"/>
            <a:r>
              <a:rPr lang="nl-NL" sz="4800" dirty="0">
                <a:solidFill>
                  <a:prstClr val="black"/>
                </a:solidFill>
                <a:latin typeface="Trebuchet MS" panose="020B0603020202020204" pitchFamily="34" charset="0"/>
              </a:rPr>
              <a:t>een vergrootglas of verrekijker</a:t>
            </a:r>
            <a:endParaRPr lang="nl-NL" sz="3200" i="1" dirty="0">
              <a:solidFill>
                <a:srgbClr val="00B050"/>
              </a:solidFill>
              <a:latin typeface="Trebuchet MS" panose="020B0603020202020204" pitchFamily="34" charset="0"/>
            </a:endParaRPr>
          </a:p>
          <a:p>
            <a:pPr lvl="0"/>
            <a:r>
              <a:rPr lang="nl-NL" sz="3000" i="1" dirty="0">
                <a:solidFill>
                  <a:srgbClr val="00B050"/>
                </a:solidFill>
                <a:latin typeface="Trebuchet MS" panose="020B0603020202020204" pitchFamily="34" charset="0"/>
              </a:rPr>
              <a:t>Een heel groot deel van de ijsberg kun je </a:t>
            </a:r>
            <a:r>
              <a:rPr lang="nl-NL" sz="3000" i="1" u="sng" dirty="0">
                <a:solidFill>
                  <a:srgbClr val="00B050"/>
                </a:solidFill>
                <a:latin typeface="Trebuchet MS" panose="020B0603020202020204" pitchFamily="34" charset="0"/>
              </a:rPr>
              <a:t>met het blote oog</a:t>
            </a:r>
            <a:r>
              <a:rPr lang="nl-NL" sz="3000" i="1" dirty="0">
                <a:solidFill>
                  <a:srgbClr val="00B050"/>
                </a:solidFill>
                <a:latin typeface="Trebuchet MS" panose="020B0603020202020204" pitchFamily="34" charset="0"/>
              </a:rPr>
              <a:t> helemaal niet zien!</a:t>
            </a:r>
            <a:endParaRPr lang="nl-NL" sz="3000" i="1" dirty="0">
              <a:solidFill>
                <a:prstClr val="black"/>
              </a:solidFill>
            </a:endParaRPr>
          </a:p>
        </p:txBody>
      </p:sp>
      <p:pic>
        <p:nvPicPr>
          <p:cNvPr id="12" name="Afbeelding 11">
            <a:extLst>
              <a:ext uri="{FF2B5EF4-FFF2-40B4-BE49-F238E27FC236}">
                <a16:creationId xmlns="" xmlns:a16="http://schemas.microsoft.com/office/drawing/2014/main" id="{CC917F45-9616-4969-A1C7-E5D41A43B5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23696" y="3068960"/>
            <a:ext cx="1881708" cy="1313432"/>
          </a:xfrm>
          <a:prstGeom prst="rect">
            <a:avLst/>
          </a:prstGeom>
        </p:spPr>
      </p:pic>
      <p:pic>
        <p:nvPicPr>
          <p:cNvPr id="13" name="Afbeelding 12">
            <a:extLst>
              <a:ext uri="{FF2B5EF4-FFF2-40B4-BE49-F238E27FC236}">
                <a16:creationId xmlns="" xmlns:a16="http://schemas.microsoft.com/office/drawing/2014/main" id="{45794649-07DA-4147-90E9-D1FE932053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92280" y="872793"/>
            <a:ext cx="1548095" cy="1548095"/>
          </a:xfrm>
          <a:prstGeom prst="rect">
            <a:avLst/>
          </a:prstGeom>
        </p:spPr>
      </p:pic>
    </p:spTree>
    <p:extLst>
      <p:ext uri="{BB962C8B-B14F-4D97-AF65-F5344CB8AC3E}">
        <p14:creationId xmlns:p14="http://schemas.microsoft.com/office/powerpoint/2010/main" val="1410243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a:buNone/>
            </a:pPr>
            <a:r>
              <a:rPr lang="nl-NL" sz="1800" u="sng" dirty="0"/>
              <a:t>Semantisatieverhaal:</a:t>
            </a:r>
            <a:br>
              <a:rPr lang="nl-NL" sz="1800" u="sng" dirty="0"/>
            </a:br>
            <a:r>
              <a:rPr lang="nl-NL" sz="1800" dirty="0"/>
              <a:t>Kennen jullie de Titanic ook? De Titanic was een boot die heel lang geleden </a:t>
            </a:r>
            <a:r>
              <a:rPr lang="nl-NL" sz="1800" dirty="0" smtClean="0"/>
              <a:t>tegen </a:t>
            </a:r>
            <a:r>
              <a:rPr lang="nl-NL" sz="1800" dirty="0"/>
              <a:t>een ijsberg </a:t>
            </a:r>
            <a:r>
              <a:rPr lang="nl-NL" sz="1800" dirty="0" smtClean="0"/>
              <a:t>botste en </a:t>
            </a:r>
            <a:r>
              <a:rPr lang="nl-NL" sz="1800" dirty="0"/>
              <a:t>daarna is gezonken. Er zijn toen heel veel mensen overleden. Filmmakers </a:t>
            </a:r>
            <a:r>
              <a:rPr lang="nl-NL" sz="1800" b="1" u="sng" dirty="0"/>
              <a:t>raakten geïnspireerd door</a:t>
            </a:r>
            <a:r>
              <a:rPr lang="nl-NL" sz="1800" dirty="0"/>
              <a:t> deze ramp, ze </a:t>
            </a:r>
            <a:r>
              <a:rPr lang="nl-NL" sz="1800" b="1" i="1" dirty="0"/>
              <a:t>kregen er goede ideeën door</a:t>
            </a:r>
            <a:r>
              <a:rPr lang="nl-NL" sz="1800" dirty="0"/>
              <a:t>, en maakten er een film over.  Die film, The Titanic, werd </a:t>
            </a:r>
            <a:r>
              <a:rPr lang="nl-NL" sz="1800" b="1" u="sng" dirty="0" smtClean="0"/>
              <a:t>wereldwijd</a:t>
            </a:r>
            <a:r>
              <a:rPr lang="nl-NL" sz="1800" dirty="0" smtClean="0"/>
              <a:t>, </a:t>
            </a:r>
            <a:r>
              <a:rPr lang="nl-NL" sz="1800" dirty="0"/>
              <a:t>groot nieuws. Wereldwijd betekent </a:t>
            </a:r>
            <a:r>
              <a:rPr lang="nl-NL" sz="1800" b="1" i="1" dirty="0"/>
              <a:t>over de hele wereld</a:t>
            </a:r>
            <a:r>
              <a:rPr lang="nl-NL" sz="1800" dirty="0"/>
              <a:t>. Twee acteurs spelen de hoofdrol, Leonardo DiCaprio en Kate Winslet. Zij zijn door deze film </a:t>
            </a:r>
            <a:r>
              <a:rPr lang="nl-NL" sz="1800" b="1" u="sng" dirty="0"/>
              <a:t>beroemd</a:t>
            </a:r>
            <a:r>
              <a:rPr lang="nl-NL" sz="1800" dirty="0"/>
              <a:t> geworden. Beroemd betekent </a:t>
            </a:r>
            <a:r>
              <a:rPr lang="nl-NL" sz="1800" b="1" i="1" dirty="0"/>
              <a:t>heel bekend</a:t>
            </a:r>
            <a:r>
              <a:rPr lang="nl-NL" sz="1800" dirty="0"/>
              <a:t>. Als je die film bekijkt zie je dat er </a:t>
            </a:r>
            <a:r>
              <a:rPr lang="nl-NL" sz="1800" b="1" u="sng" dirty="0"/>
              <a:t>door de jaren heen</a:t>
            </a:r>
            <a:r>
              <a:rPr lang="nl-NL" sz="1800" dirty="0"/>
              <a:t> veel veranderd is. Door de jaren heen betekent </a:t>
            </a:r>
            <a:r>
              <a:rPr lang="nl-NL" sz="1800" b="1" i="1" dirty="0"/>
              <a:t>als de tijd voorbij gaat</a:t>
            </a:r>
            <a:r>
              <a:rPr lang="nl-NL" sz="1800" dirty="0"/>
              <a:t>. Zo moesten de mensen die wat armer waren helemaal onderin de boot slapen en mochten de rijke mensen in prachtige </a:t>
            </a:r>
            <a:r>
              <a:rPr lang="nl-NL" sz="1800" dirty="0" smtClean="0"/>
              <a:t>kamers slapen. </a:t>
            </a:r>
            <a:r>
              <a:rPr lang="nl-NL" sz="1800" dirty="0"/>
              <a:t>Dat is nu niet meer zo als je met een boot gaat varen. En er waren in die tijd ook </a:t>
            </a:r>
            <a:r>
              <a:rPr lang="nl-NL" sz="1800" dirty="0" smtClean="0"/>
              <a:t>veel </a:t>
            </a:r>
            <a:r>
              <a:rPr lang="nl-NL" sz="1800" dirty="0"/>
              <a:t>mensen die </a:t>
            </a:r>
            <a:r>
              <a:rPr lang="nl-NL" sz="1800" b="1" u="sng" dirty="0"/>
              <a:t>schulden hadden</a:t>
            </a:r>
            <a:r>
              <a:rPr lang="nl-NL" sz="1800" dirty="0"/>
              <a:t>. Schulden hebben betekent dat je </a:t>
            </a:r>
            <a:r>
              <a:rPr lang="nl-NL" sz="1800" b="1" i="1" dirty="0"/>
              <a:t>geld aan iemand moet terugbetalen</a:t>
            </a:r>
            <a:r>
              <a:rPr lang="nl-NL" sz="1800" dirty="0"/>
              <a:t>. Mensen hadden misschien wel geld van iemand geleend om de reis met de Titanic te kunnen maken. De boot was prachtig van binnen en er hingen </a:t>
            </a:r>
            <a:r>
              <a:rPr lang="nl-NL" sz="1800" dirty="0" smtClean="0"/>
              <a:t>mooie kunstwerken</a:t>
            </a:r>
            <a:r>
              <a:rPr lang="nl-NL" sz="1800" dirty="0"/>
              <a:t>. Als die kunstwerken er nu nog zouden zijn waren ze vast al flink aan het </a:t>
            </a:r>
            <a:r>
              <a:rPr lang="nl-NL" sz="1800" b="1" u="sng" dirty="0"/>
              <a:t>vervagen</a:t>
            </a:r>
            <a:r>
              <a:rPr lang="nl-NL" sz="1800" dirty="0"/>
              <a:t>. Vervagen betekent </a:t>
            </a:r>
            <a:r>
              <a:rPr lang="nl-NL" sz="1800" b="1" i="1" dirty="0"/>
              <a:t>onduidelijk worden</a:t>
            </a:r>
            <a:r>
              <a:rPr lang="nl-NL" sz="1800" dirty="0"/>
              <a:t>. Mijn </a:t>
            </a:r>
            <a:r>
              <a:rPr lang="nl-NL" sz="1800" b="1" u="sng" dirty="0"/>
              <a:t>favoriete</a:t>
            </a:r>
            <a:r>
              <a:rPr lang="nl-NL" sz="1800" dirty="0"/>
              <a:t> scene is het romantische moment dat de twee acteurs voorop de boot </a:t>
            </a:r>
            <a:r>
              <a:rPr lang="nl-NL" sz="1800" dirty="0" smtClean="0"/>
              <a:t>staan. </a:t>
            </a:r>
            <a:r>
              <a:rPr lang="nl-NL" sz="1800" dirty="0"/>
              <a:t>Favoriet is </a:t>
            </a:r>
            <a:r>
              <a:rPr lang="nl-NL" sz="1800" b="1" i="1" dirty="0"/>
              <a:t>waar je het meest van houdt</a:t>
            </a:r>
            <a:r>
              <a:rPr lang="nl-NL" sz="1800" dirty="0"/>
              <a:t>. Ik heb de film </a:t>
            </a:r>
            <a:r>
              <a:rPr lang="nl-NL" sz="1800" dirty="0" smtClean="0"/>
              <a:t>heel vaak </a:t>
            </a:r>
            <a:r>
              <a:rPr lang="nl-NL" sz="1800" b="1" u="sng" dirty="0"/>
              <a:t>grondig</a:t>
            </a:r>
            <a:r>
              <a:rPr lang="nl-NL" sz="1800" dirty="0"/>
              <a:t> bekeken. Grondig betekent </a:t>
            </a:r>
            <a:r>
              <a:rPr lang="nl-NL" sz="1800" b="1" i="1" dirty="0"/>
              <a:t>uitgebreid</a:t>
            </a:r>
            <a:r>
              <a:rPr lang="nl-NL" sz="1800" dirty="0"/>
              <a:t>. Ik heb de film echt van begin tot eind gekeken. Ik heb lange tijd niet begrepen hoe deze ramp kon gebeuren. Zo’n ijsberg zie je toch aankomen</a:t>
            </a:r>
            <a:r>
              <a:rPr lang="nl-NL" sz="1800" dirty="0" smtClean="0"/>
              <a:t>? </a:t>
            </a:r>
            <a:r>
              <a:rPr lang="nl-NL" sz="1800" dirty="0"/>
              <a:t>Ik ben gaan </a:t>
            </a:r>
            <a:r>
              <a:rPr lang="nl-NL" sz="1800" b="1" u="sng" dirty="0"/>
              <a:t>inzien</a:t>
            </a:r>
            <a:r>
              <a:rPr lang="nl-NL" sz="1800" dirty="0"/>
              <a:t>, dat </a:t>
            </a:r>
            <a:r>
              <a:rPr lang="nl-NL" sz="1800" dirty="0" smtClean="0"/>
              <a:t>betekent: </a:t>
            </a:r>
            <a:r>
              <a:rPr lang="nl-NL" sz="1800" dirty="0"/>
              <a:t>ik ben </a:t>
            </a:r>
            <a:r>
              <a:rPr lang="nl-NL" sz="1800" b="1" i="1" dirty="0"/>
              <a:t>gaan begrijpen hoe iets in elkaar zit.</a:t>
            </a:r>
            <a:r>
              <a:rPr lang="nl-NL" sz="1800" dirty="0"/>
              <a:t> Ik ben gaan inzien dat een ijsberg onder water nog veel groter is. Een heel groot deel van de ijsberg kun je </a:t>
            </a:r>
            <a:r>
              <a:rPr lang="nl-NL" sz="1800" b="1" u="sng" dirty="0"/>
              <a:t>met het blote oog</a:t>
            </a:r>
            <a:r>
              <a:rPr lang="nl-NL" sz="1800" dirty="0"/>
              <a:t>, dus </a:t>
            </a:r>
            <a:r>
              <a:rPr lang="nl-NL" sz="1800" b="1" i="1" dirty="0"/>
              <a:t>zonder hulp van een bril, vergrootglas of verrekijker</a:t>
            </a:r>
            <a:r>
              <a:rPr lang="nl-NL" sz="1800" dirty="0"/>
              <a:t>, helemaal niet zien! Dit filmmakers hebben een mooie film gemaakt doordat ze geïnspireerd raakten. Waar zijn jullie wel eens geïnspireerd door geraakt?</a:t>
            </a:r>
          </a:p>
          <a:p>
            <a:pPr marL="0" indent="0">
              <a:buNone/>
            </a:pPr>
            <a:endParaRPr lang="nl-NL" sz="1800" dirty="0"/>
          </a:p>
        </p:txBody>
      </p:sp>
    </p:spTree>
    <p:extLst>
      <p:ext uri="{BB962C8B-B14F-4D97-AF65-F5344CB8AC3E}">
        <p14:creationId xmlns:p14="http://schemas.microsoft.com/office/powerpoint/2010/main" val="3131484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2554545"/>
          </a:xfrm>
          <a:prstGeom prst="rect">
            <a:avLst/>
          </a:prstGeom>
          <a:noFill/>
        </p:spPr>
        <p:txBody>
          <a:bodyPr wrap="square" rtlCol="0">
            <a:spAutoFit/>
          </a:bodyPr>
          <a:lstStyle/>
          <a:p>
            <a:r>
              <a:rPr lang="nl-NL" sz="8000" b="1" u="sng" dirty="0"/>
              <a:t>geïnspireerd</a:t>
            </a:r>
            <a:r>
              <a:rPr lang="en-US" sz="8000" b="1" u="sng" dirty="0"/>
              <a:t> </a:t>
            </a:r>
            <a:r>
              <a:rPr lang="nl-NL" sz="8000" b="1" u="sng" dirty="0" smtClean="0"/>
              <a:t>raken</a:t>
            </a:r>
            <a:r>
              <a:rPr lang="en-US" sz="8000" b="1" u="sng" dirty="0" smtClean="0"/>
              <a:t> </a:t>
            </a:r>
            <a:r>
              <a:rPr lang="en-US" sz="8000" b="1" u="sng" dirty="0"/>
              <a:t>door</a:t>
            </a:r>
            <a:endParaRPr lang="nl-NL" sz="80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9" name="Afbeelding 8">
            <a:extLst>
              <a:ext uri="{FF2B5EF4-FFF2-40B4-BE49-F238E27FC236}">
                <a16:creationId xmlns="" xmlns:a16="http://schemas.microsoft.com/office/drawing/2014/main" id="{BBA2BAD5-C14F-4F99-9A7C-C8C42D8896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3808" y="1556792"/>
            <a:ext cx="5157192" cy="5157192"/>
          </a:xfrm>
          <a:prstGeom prst="rect">
            <a:avLst/>
          </a:prstGeom>
        </p:spPr>
      </p:pic>
    </p:spTree>
    <p:extLst>
      <p:ext uri="{BB962C8B-B14F-4D97-AF65-F5344CB8AC3E}">
        <p14:creationId xmlns:p14="http://schemas.microsoft.com/office/powerpoint/2010/main" val="3774329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wereldwijd</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8" name="Picture 2" descr="C:\Users\Kosterm\Downloads\shutterstock_792129898.jpg">
            <a:extLst>
              <a:ext uri="{FF2B5EF4-FFF2-40B4-BE49-F238E27FC236}">
                <a16:creationId xmlns="" xmlns:a16="http://schemas.microsoft.com/office/drawing/2014/main" id="{573D2E42-4C4D-45D3-99FC-9456E79D701A}"/>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576" y="2420888"/>
            <a:ext cx="6569400" cy="37995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Kosterm\Downloads\shutterstock_467301413.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657600" y="25814"/>
            <a:ext cx="2157275" cy="3179075"/>
          </a:xfrm>
          <a:prstGeom prst="rect">
            <a:avLst/>
          </a:prstGeom>
          <a:noFill/>
          <a:extLst>
            <a:ext uri="{909E8E84-426E-40DD-AFC4-6F175D3DCCD1}">
              <a14:hiddenFill xmlns:a14="http://schemas.microsoft.com/office/drawing/2010/main">
                <a:solidFill>
                  <a:srgbClr val="FFFFFF"/>
                </a:solidFill>
              </a14:hiddenFill>
            </a:ext>
          </a:extLst>
        </p:spPr>
      </p:pic>
      <p:sp>
        <p:nvSpPr>
          <p:cNvPr id="10" name="Pijl: omlaag 9">
            <a:extLst>
              <a:ext uri="{FF2B5EF4-FFF2-40B4-BE49-F238E27FC236}">
                <a16:creationId xmlns="" xmlns:a16="http://schemas.microsoft.com/office/drawing/2014/main" id="{E70E7CD7-B725-4817-B8E9-557E58230B67}"/>
              </a:ext>
            </a:extLst>
          </p:cNvPr>
          <p:cNvSpPr/>
          <p:nvPr/>
        </p:nvSpPr>
        <p:spPr>
          <a:xfrm rot="1896307">
            <a:off x="6228184" y="1349253"/>
            <a:ext cx="288032" cy="24397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Pijl: omlaag 10">
            <a:extLst>
              <a:ext uri="{FF2B5EF4-FFF2-40B4-BE49-F238E27FC236}">
                <a16:creationId xmlns="" xmlns:a16="http://schemas.microsoft.com/office/drawing/2014/main" id="{01CDE8A1-A142-43F8-963B-FE2586CEE355}"/>
              </a:ext>
            </a:extLst>
          </p:cNvPr>
          <p:cNvSpPr/>
          <p:nvPr/>
        </p:nvSpPr>
        <p:spPr>
          <a:xfrm rot="1896307">
            <a:off x="5435312" y="767485"/>
            <a:ext cx="257764" cy="4192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Pijl: omlaag 11">
            <a:extLst>
              <a:ext uri="{FF2B5EF4-FFF2-40B4-BE49-F238E27FC236}">
                <a16:creationId xmlns="" xmlns:a16="http://schemas.microsoft.com/office/drawing/2014/main" id="{E85B7005-22CE-41A0-AEC0-DB07449D7B72}"/>
              </a:ext>
            </a:extLst>
          </p:cNvPr>
          <p:cNvSpPr/>
          <p:nvPr/>
        </p:nvSpPr>
        <p:spPr>
          <a:xfrm rot="2392869">
            <a:off x="5710078" y="844419"/>
            <a:ext cx="288032" cy="24397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Pijl: omlaag 12">
            <a:extLst>
              <a:ext uri="{FF2B5EF4-FFF2-40B4-BE49-F238E27FC236}">
                <a16:creationId xmlns="" xmlns:a16="http://schemas.microsoft.com/office/drawing/2014/main" id="{159F3781-B7E8-4DC7-AFD3-6118927439E1}"/>
              </a:ext>
            </a:extLst>
          </p:cNvPr>
          <p:cNvSpPr/>
          <p:nvPr/>
        </p:nvSpPr>
        <p:spPr>
          <a:xfrm rot="852984">
            <a:off x="6189508" y="1449393"/>
            <a:ext cx="372908" cy="37882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Pijl: omlaag 14">
            <a:extLst>
              <a:ext uri="{FF2B5EF4-FFF2-40B4-BE49-F238E27FC236}">
                <a16:creationId xmlns="" xmlns:a16="http://schemas.microsoft.com/office/drawing/2014/main" id="{5E955315-F8D3-4918-9B00-D83BDBCF8E99}"/>
              </a:ext>
            </a:extLst>
          </p:cNvPr>
          <p:cNvSpPr/>
          <p:nvPr/>
        </p:nvSpPr>
        <p:spPr>
          <a:xfrm rot="3786920">
            <a:off x="4234445" y="-354907"/>
            <a:ext cx="331659" cy="51322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57996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smtClean="0"/>
              <a:t>beroemd</a:t>
            </a:r>
            <a:endParaRPr lang="nl-NL" sz="80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a:extLst>
              <a:ext uri="{FF2B5EF4-FFF2-40B4-BE49-F238E27FC236}">
                <a16:creationId xmlns="" xmlns:a16="http://schemas.microsoft.com/office/drawing/2014/main" id="{CFADA80E-9E23-4E94-AF72-C49F62FC2B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02332" y="1518266"/>
            <a:ext cx="3317739" cy="5135819"/>
          </a:xfrm>
          <a:prstGeom prst="rect">
            <a:avLst/>
          </a:prstGeom>
        </p:spPr>
      </p:pic>
    </p:spTree>
    <p:extLst>
      <p:ext uri="{BB962C8B-B14F-4D97-AF65-F5344CB8AC3E}">
        <p14:creationId xmlns:p14="http://schemas.microsoft.com/office/powerpoint/2010/main" val="1440320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smtClean="0"/>
              <a:t>door de jaren heen</a:t>
            </a:r>
            <a:endParaRPr lang="nl-NL" sz="80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a:extLst>
              <a:ext uri="{FF2B5EF4-FFF2-40B4-BE49-F238E27FC236}">
                <a16:creationId xmlns="" xmlns:a16="http://schemas.microsoft.com/office/drawing/2014/main" id="{52796837-8955-47FE-B81B-E43A0B3FCA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772817"/>
            <a:ext cx="3341688" cy="2232248"/>
          </a:xfrm>
          <a:prstGeom prst="rect">
            <a:avLst/>
          </a:prstGeom>
        </p:spPr>
      </p:pic>
      <p:pic>
        <p:nvPicPr>
          <p:cNvPr id="9" name="Afbeelding 8">
            <a:extLst>
              <a:ext uri="{FF2B5EF4-FFF2-40B4-BE49-F238E27FC236}">
                <a16:creationId xmlns="" xmlns:a16="http://schemas.microsoft.com/office/drawing/2014/main" id="{6CCFB464-E898-4FD9-B883-FC2FA1F911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70160" y="1772816"/>
            <a:ext cx="3386489" cy="2255402"/>
          </a:xfrm>
          <a:prstGeom prst="rect">
            <a:avLst/>
          </a:prstGeom>
        </p:spPr>
      </p:pic>
      <p:sp>
        <p:nvSpPr>
          <p:cNvPr id="10" name="Pijl: rechts 9">
            <a:extLst>
              <a:ext uri="{FF2B5EF4-FFF2-40B4-BE49-F238E27FC236}">
                <a16:creationId xmlns="" xmlns:a16="http://schemas.microsoft.com/office/drawing/2014/main" id="{B08F2B42-5BD5-4877-98EA-5CF92BD472ED}"/>
              </a:ext>
            </a:extLst>
          </p:cNvPr>
          <p:cNvSpPr/>
          <p:nvPr/>
        </p:nvSpPr>
        <p:spPr>
          <a:xfrm>
            <a:off x="1645054" y="4345211"/>
            <a:ext cx="5688632" cy="5046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 xmlns:a16="http://schemas.microsoft.com/office/drawing/2014/main" id="{C385675D-8FD3-4F60-B7FB-C834BB3FDDD9}"/>
              </a:ext>
            </a:extLst>
          </p:cNvPr>
          <p:cNvSpPr txBox="1"/>
          <p:nvPr/>
        </p:nvSpPr>
        <p:spPr>
          <a:xfrm>
            <a:off x="7596336" y="4345211"/>
            <a:ext cx="1368152" cy="523220"/>
          </a:xfrm>
          <a:prstGeom prst="rect">
            <a:avLst/>
          </a:prstGeom>
          <a:noFill/>
        </p:spPr>
        <p:txBody>
          <a:bodyPr wrap="square" rtlCol="0">
            <a:spAutoFit/>
          </a:bodyPr>
          <a:lstStyle/>
          <a:p>
            <a:r>
              <a:rPr lang="nl-NL" sz="2800" b="1" dirty="0"/>
              <a:t>2020</a:t>
            </a:r>
            <a:endParaRPr lang="nl-NL" b="1" dirty="0"/>
          </a:p>
        </p:txBody>
      </p:sp>
      <p:sp>
        <p:nvSpPr>
          <p:cNvPr id="12" name="Tekstvak 11">
            <a:extLst>
              <a:ext uri="{FF2B5EF4-FFF2-40B4-BE49-F238E27FC236}">
                <a16:creationId xmlns="" xmlns:a16="http://schemas.microsoft.com/office/drawing/2014/main" id="{27C97C2B-8966-4E00-968A-4721C966660F}"/>
              </a:ext>
            </a:extLst>
          </p:cNvPr>
          <p:cNvSpPr txBox="1"/>
          <p:nvPr/>
        </p:nvSpPr>
        <p:spPr>
          <a:xfrm>
            <a:off x="539552" y="4304151"/>
            <a:ext cx="1368152" cy="523220"/>
          </a:xfrm>
          <a:prstGeom prst="rect">
            <a:avLst/>
          </a:prstGeom>
          <a:noFill/>
        </p:spPr>
        <p:txBody>
          <a:bodyPr wrap="square" rtlCol="0">
            <a:spAutoFit/>
          </a:bodyPr>
          <a:lstStyle/>
          <a:p>
            <a:r>
              <a:rPr lang="nl-NL" sz="2800" b="1" dirty="0"/>
              <a:t>1940</a:t>
            </a:r>
            <a:endParaRPr lang="nl-NL" b="1" dirty="0"/>
          </a:p>
        </p:txBody>
      </p:sp>
    </p:spTree>
    <p:extLst>
      <p:ext uri="{BB962C8B-B14F-4D97-AF65-F5344CB8AC3E}">
        <p14:creationId xmlns:p14="http://schemas.microsoft.com/office/powerpoint/2010/main" val="2894384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smtClean="0"/>
              <a:t>schulden hebben</a:t>
            </a:r>
            <a:endParaRPr lang="nl-NL" sz="80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9" name="Picture 2" descr="C:\Users\vrielinf\Downloads\shutterstock_228656692.jpg">
            <a:extLst>
              <a:ext uri="{FF2B5EF4-FFF2-40B4-BE49-F238E27FC236}">
                <a16:creationId xmlns="" xmlns:a16="http://schemas.microsoft.com/office/drawing/2014/main" id="{267EAC68-B249-458A-A300-A60CD819572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5617" y="2971748"/>
            <a:ext cx="5400600" cy="3769619"/>
          </a:xfrm>
          <a:prstGeom prst="rect">
            <a:avLst/>
          </a:prstGeom>
          <a:noFill/>
          <a:extLst>
            <a:ext uri="{909E8E84-426E-40DD-AFC4-6F175D3DCCD1}">
              <a14:hiddenFill xmlns:a14="http://schemas.microsoft.com/office/drawing/2010/main">
                <a:solidFill>
                  <a:srgbClr val="FFFFFF"/>
                </a:solidFill>
              </a14:hiddenFill>
            </a:ext>
          </a:extLst>
        </p:spPr>
      </p:pic>
      <p:sp>
        <p:nvSpPr>
          <p:cNvPr id="3" name="Wolkvormige toelichting 2"/>
          <p:cNvSpPr/>
          <p:nvPr/>
        </p:nvSpPr>
        <p:spPr>
          <a:xfrm>
            <a:off x="5148064" y="1772816"/>
            <a:ext cx="3240360" cy="2376264"/>
          </a:xfrm>
          <a:prstGeom prst="cloudCallout">
            <a:avLst>
              <a:gd name="adj1" fmla="val -74286"/>
              <a:gd name="adj2" fmla="val -33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Picture 2" descr="C:\Users\dasg\Downloads\shutterstock_19155722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29983" y="2211390"/>
            <a:ext cx="2182377" cy="1457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187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smtClean="0"/>
              <a:t>vervagen</a:t>
            </a:r>
            <a:endParaRPr lang="nl-NL" sz="80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3" name="Afbeelding 2">
            <a:extLst>
              <a:ext uri="{FF2B5EF4-FFF2-40B4-BE49-F238E27FC236}">
                <a16:creationId xmlns="" xmlns:a16="http://schemas.microsoft.com/office/drawing/2014/main" id="{D7A95E3F-962E-463C-B16C-E244982996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7236" t="3017"/>
          <a:stretch/>
        </p:blipFill>
        <p:spPr>
          <a:xfrm>
            <a:off x="4586288" y="160338"/>
            <a:ext cx="4567410" cy="6751024"/>
          </a:xfrm>
          <a:prstGeom prst="rect">
            <a:avLst/>
          </a:prstGeom>
        </p:spPr>
      </p:pic>
    </p:spTree>
    <p:extLst>
      <p:ext uri="{BB962C8B-B14F-4D97-AF65-F5344CB8AC3E}">
        <p14:creationId xmlns:p14="http://schemas.microsoft.com/office/powerpoint/2010/main" val="39017963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21637</TotalTime>
  <Words>341</Words>
  <Application>Microsoft Office PowerPoint</Application>
  <PresentationFormat>Diavoorstelling (4:3)</PresentationFormat>
  <Paragraphs>183</Paragraphs>
  <Slides>22</Slides>
  <Notes>12</Notes>
  <HiddenSlides>0</HiddenSlides>
  <MMClips>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Koster, Mariët</cp:lastModifiedBy>
  <cp:revision>3973</cp:revision>
  <cp:lastPrinted>2019-12-03T10:56:39Z</cp:lastPrinted>
  <dcterms:created xsi:type="dcterms:W3CDTF">2014-06-10T08:03:16Z</dcterms:created>
  <dcterms:modified xsi:type="dcterms:W3CDTF">2020-05-12T09:57:23Z</dcterms:modified>
</cp:coreProperties>
</file>