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000" r:id="rId2"/>
    <p:sldId id="931" r:id="rId3"/>
    <p:sldId id="548" r:id="rId4"/>
    <p:sldId id="991" r:id="rId5"/>
    <p:sldId id="986" r:id="rId6"/>
    <p:sldId id="987" r:id="rId7"/>
    <p:sldId id="874" r:id="rId8"/>
    <p:sldId id="984" r:id="rId9"/>
    <p:sldId id="988" r:id="rId10"/>
    <p:sldId id="985" r:id="rId11"/>
    <p:sldId id="983" r:id="rId12"/>
    <p:sldId id="989" r:id="rId13"/>
    <p:sldId id="990" r:id="rId14"/>
    <p:sldId id="934" r:id="rId15"/>
    <p:sldId id="1001" r:id="rId16"/>
    <p:sldId id="1002" r:id="rId17"/>
    <p:sldId id="1003" r:id="rId18"/>
    <p:sldId id="1008" r:id="rId19"/>
    <p:sldId id="1004" r:id="rId20"/>
    <p:sldId id="1005" r:id="rId21"/>
    <p:sldId id="1007" r:id="rId22"/>
    <p:sldId id="1006" r:id="rId23"/>
    <p:sldId id="965" r:id="rId24"/>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00"/>
            <p14:sldId id="931"/>
            <p14:sldId id="548"/>
            <p14:sldId id="991"/>
            <p14:sldId id="986"/>
            <p14:sldId id="987"/>
            <p14:sldId id="874"/>
            <p14:sldId id="984"/>
            <p14:sldId id="988"/>
            <p14:sldId id="985"/>
            <p14:sldId id="983"/>
            <p14:sldId id="989"/>
            <p14:sldId id="990"/>
            <p14:sldId id="934"/>
            <p14:sldId id="1001"/>
            <p14:sldId id="1002"/>
            <p14:sldId id="1003"/>
            <p14:sldId id="1008"/>
            <p14:sldId id="1004"/>
            <p14:sldId id="1005"/>
            <p14:sldId id="1007"/>
            <p14:sldId id="1006"/>
            <p14:sldId id="9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CCCCFF"/>
    <a:srgbClr val="CCFFCC"/>
    <a:srgbClr val="FDEADA"/>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77206" autoAdjust="0"/>
  </p:normalViewPr>
  <p:slideViewPr>
    <p:cSldViewPr>
      <p:cViewPr varScale="1">
        <p:scale>
          <a:sx n="71" d="100"/>
          <a:sy n="71" d="100"/>
        </p:scale>
        <p:origin x="1422" y="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14-4-2020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14-4-2020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relatief = in vergelijking met iets anders (of met andere situaties)</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befaamd = beroemd</a:t>
            </a:r>
          </a:p>
          <a:p>
            <a:r>
              <a:rPr lang="nl-NL" sz="1200" kern="1200" dirty="0">
                <a:solidFill>
                  <a:schemeClr val="tx1"/>
                </a:solidFill>
                <a:effectLst/>
                <a:latin typeface="+mn-lt"/>
                <a:ea typeface="+mn-ea"/>
                <a:cs typeface="+mn-cs"/>
              </a:rPr>
              <a:t>de toepassing = het gebruik</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wezen = iets dat leeft en beweegt, een mens of dier</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koppelen = met elkaar verbinden, aan elkaar vastmaken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tijdperk = een periode in de geschiedenis</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permanent = blijvend, voor altijd</a:t>
            </a:r>
          </a:p>
          <a:p>
            <a:r>
              <a:rPr lang="nl-NL" sz="1200" kern="1200" dirty="0">
                <a:solidFill>
                  <a:schemeClr val="tx1"/>
                </a:solidFill>
                <a:effectLst/>
                <a:latin typeface="+mn-lt"/>
                <a:ea typeface="+mn-ea"/>
                <a:cs typeface="+mn-cs"/>
              </a:rPr>
              <a:t>baanbrekend = vernieuwend</a:t>
            </a:r>
          </a:p>
          <a:p>
            <a:r>
              <a:rPr lang="nl-NL" sz="1200" kern="1200" dirty="0">
                <a:solidFill>
                  <a:schemeClr val="tx1"/>
                </a:solidFill>
                <a:effectLst/>
                <a:latin typeface="+mn-lt"/>
                <a:ea typeface="+mn-ea"/>
                <a:cs typeface="+mn-cs"/>
              </a:rPr>
              <a:t>de mijlpaal = de belangrijke gebeurtenis</a:t>
            </a:r>
          </a:p>
          <a:p>
            <a:r>
              <a:rPr lang="nl-NL" sz="1200" kern="1200" dirty="0">
                <a:solidFill>
                  <a:schemeClr val="tx1"/>
                </a:solidFill>
                <a:effectLst/>
                <a:latin typeface="+mn-lt"/>
                <a:ea typeface="+mn-ea"/>
                <a:cs typeface="+mn-cs"/>
              </a:rPr>
              <a:t>zich richten op = de aandacht hebben voor</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79579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8166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88185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307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9044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786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2054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19428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1843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29389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14-4-2020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2.png"/><Relationship Id="rId7" Type="http://schemas.openxmlformats.org/officeDocument/2006/relationships/image" Target="../media/image3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8.jpeg"/><Relationship Id="rId4" Type="http://schemas.openxmlformats.org/officeDocument/2006/relationships/image" Target="../media/image43.png"/><Relationship Id="rId9"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75591" y="25814"/>
            <a:ext cx="9608977" cy="1323439"/>
          </a:xfrm>
          <a:prstGeom prst="rect">
            <a:avLst/>
          </a:prstGeom>
          <a:noFill/>
        </p:spPr>
        <p:txBody>
          <a:bodyPr wrap="square" rtlCol="0">
            <a:spAutoFit/>
          </a:bodyPr>
          <a:lstStyle/>
          <a:p>
            <a:r>
              <a:rPr lang="en-US" sz="8000" b="1" u="sng" dirty="0"/>
              <a:t>permanent</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dasg\Downloads\shutterstock_16604693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1916832"/>
            <a:ext cx="760839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1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baanbrekend</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7170" name="Picture 2" descr="C:\Users\dasg\Downloads\shutterstock_164312269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4149" y="2420888"/>
            <a:ext cx="5760640" cy="324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0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de </a:t>
            </a:r>
            <a:r>
              <a:rPr lang="en-US" sz="8000" b="1" u="sng" dirty="0" err="1"/>
              <a:t>mijlpaal</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197" name="Picture 5" descr="C:\Users\dasg\Downloads\shutterstock_1134382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1081" y="1422427"/>
            <a:ext cx="7920880" cy="31232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p:cNvGrpSpPr/>
          <p:nvPr/>
        </p:nvGrpSpPr>
        <p:grpSpPr>
          <a:xfrm>
            <a:off x="2483768" y="4120571"/>
            <a:ext cx="4446032" cy="2063775"/>
            <a:chOff x="2483768" y="4120571"/>
            <a:chExt cx="4446032" cy="2063775"/>
          </a:xfrm>
        </p:grpSpPr>
        <p:pic>
          <p:nvPicPr>
            <p:cNvPr id="8194" name="Picture 2" descr="C:\Users\dasg\Downloads\shutterstock_152229687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3768" y="4120571"/>
              <a:ext cx="3546007" cy="20637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sg\Downloads\shutterstock_16431226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088" y="4710927"/>
              <a:ext cx="1565712" cy="883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752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zich</a:t>
            </a:r>
            <a:r>
              <a:rPr lang="en-US" sz="8000" b="1" u="sng" dirty="0"/>
              <a:t> </a:t>
            </a:r>
            <a:r>
              <a:rPr lang="en-US" sz="8000" b="1" u="sng" dirty="0" err="1"/>
              <a:t>richten</a:t>
            </a:r>
            <a:r>
              <a:rPr lang="en-US" sz="8000" b="1" u="sng" dirty="0"/>
              <a:t> op</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Picture 2" descr="C:\Users\dasg\Downloads\shutterstock_14559473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746066"/>
            <a:ext cx="7056784" cy="471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1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Trebuchet MS"/>
                <a:ea typeface="Calibri"/>
                <a:cs typeface="Times New Roman"/>
              </a:rPr>
              <a:t>verouderd</a:t>
            </a:r>
            <a:endParaRPr lang="nl-NL" sz="52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Trebuchet MS"/>
                <a:ea typeface="Calibri"/>
                <a:cs typeface="Times New Roman"/>
              </a:rPr>
              <a:t>baanbrekend</a:t>
            </a:r>
            <a:endParaRPr lang="nl-NL" sz="52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niet meer bruikbaar</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Deze auto is </a:t>
            </a:r>
            <a:r>
              <a:rPr lang="nl-NL" sz="2400" i="1" u="sng" dirty="0">
                <a:solidFill>
                  <a:srgbClr val="387038"/>
                </a:solidFill>
                <a:latin typeface="Trebuchet MS"/>
                <a:ea typeface="Calibri"/>
                <a:cs typeface="Times New Roman"/>
              </a:rPr>
              <a:t>verouderd</a:t>
            </a:r>
            <a:r>
              <a:rPr lang="nl-NL" sz="2400" i="1" dirty="0">
                <a:solidFill>
                  <a:srgbClr val="387038"/>
                </a:solidFill>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a:ea typeface="Calibri"/>
                <a:cs typeface="Times New Roman"/>
              </a:rPr>
              <a:t>vernieuwend</a:t>
            </a: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Een vaccin tegen Covid-19 zou </a:t>
            </a:r>
            <a:r>
              <a:rPr lang="nl-NL" sz="2400" i="1" u="sng" dirty="0">
                <a:solidFill>
                  <a:srgbClr val="387038"/>
                </a:solidFill>
                <a:latin typeface="Trebuchet MS"/>
                <a:ea typeface="Calibri"/>
                <a:cs typeface="Times New Roman"/>
              </a:rPr>
              <a:t>baanbrekend</a:t>
            </a:r>
            <a:r>
              <a:rPr lang="nl-NL" sz="2400" i="1" dirty="0">
                <a:solidFill>
                  <a:srgbClr val="387038"/>
                </a:solidFill>
                <a:latin typeface="Trebuchet MS"/>
                <a:ea typeface="Calibri"/>
                <a:cs typeface="Times New Roman"/>
              </a:rPr>
              <a:t> zijn.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dasg\Downloads\shutterstock_164312269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8494" y="2780928"/>
            <a:ext cx="3147004" cy="17749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68952716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398" y="2433626"/>
            <a:ext cx="3370530" cy="225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9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onbekend</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befaamd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niemand weet er van, niet bekend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9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 Een vaccin tegen Covid-19 is nog </a:t>
            </a:r>
            <a:r>
              <a:rPr lang="nl-NL" sz="2400" i="1" u="sng" dirty="0">
                <a:solidFill>
                  <a:srgbClr val="387038"/>
                </a:solidFill>
                <a:latin typeface="Trebuchet MS"/>
                <a:ea typeface="Calibri"/>
                <a:cs typeface="Times New Roman"/>
              </a:rPr>
              <a:t>onbekend</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beroemd, veel mensen kennen het</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Het Rijksmuseum is een </a:t>
            </a:r>
            <a:r>
              <a:rPr lang="nl-NL" sz="2400" i="1" u="sng" dirty="0">
                <a:solidFill>
                  <a:srgbClr val="387038"/>
                </a:solidFill>
                <a:latin typeface="Trebuchet MS"/>
                <a:ea typeface="Calibri"/>
                <a:cs typeface="Times New Roman"/>
              </a:rPr>
              <a:t>befaamd</a:t>
            </a:r>
            <a:r>
              <a:rPr lang="nl-NL" sz="2400" i="1" dirty="0">
                <a:solidFill>
                  <a:srgbClr val="387038"/>
                </a:solidFill>
                <a:latin typeface="Trebuchet MS"/>
                <a:ea typeface="Calibri"/>
                <a:cs typeface="Times New Roman"/>
              </a:rPr>
              <a:t> museum.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2" descr="C:\Users\dasg\Downloads\shutterstock_2453645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2602" y="2869901"/>
            <a:ext cx="3075301" cy="2054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asg\Downloads\shutterstock_16431226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5616" y="3422606"/>
            <a:ext cx="1675081" cy="94474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715982" y="2738065"/>
            <a:ext cx="576064" cy="2215991"/>
          </a:xfrm>
          <a:prstGeom prst="rect">
            <a:avLst/>
          </a:prstGeom>
          <a:noFill/>
        </p:spPr>
        <p:txBody>
          <a:bodyPr wrap="square" rtlCol="0">
            <a:spAutoFit/>
          </a:bodyPr>
          <a:lstStyle/>
          <a:p>
            <a:r>
              <a:rPr lang="nl-NL" sz="13800"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339519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tijdelijk</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permanent</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voor een tijdje, niet blijvend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400" dirty="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We verblijven </a:t>
            </a:r>
            <a:r>
              <a:rPr lang="nl-NL" sz="2400" i="1" u="sng" dirty="0">
                <a:solidFill>
                  <a:srgbClr val="387038"/>
                </a:solidFill>
                <a:latin typeface="Trebuchet MS"/>
                <a:ea typeface="Calibri"/>
                <a:cs typeface="Times New Roman"/>
              </a:rPr>
              <a:t>tijdelijk</a:t>
            </a:r>
            <a:r>
              <a:rPr lang="nl-NL" sz="2400" i="1" dirty="0">
                <a:solidFill>
                  <a:srgbClr val="387038"/>
                </a:solidFill>
                <a:latin typeface="Trebuchet MS"/>
                <a:ea typeface="Calibri"/>
                <a:cs typeface="Times New Roman"/>
              </a:rPr>
              <a:t> in een hotel.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blijvend, voor altijd</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dirty="0">
                <a:solidFill>
                  <a:srgbClr val="387038"/>
                </a:solidFill>
                <a:latin typeface="Trebuchet MS"/>
                <a:ea typeface="Calibri"/>
                <a:cs typeface="Times New Roman"/>
              </a:rPr>
              <a:t>Het zou verschrikkelijk zijn als het Coronavirus </a:t>
            </a:r>
            <a:r>
              <a:rPr lang="nl-NL" sz="2400" i="1" u="sng" dirty="0">
                <a:solidFill>
                  <a:srgbClr val="387038"/>
                </a:solidFill>
                <a:latin typeface="Trebuchet MS"/>
                <a:ea typeface="Calibri"/>
                <a:cs typeface="Times New Roman"/>
              </a:rPr>
              <a:t>permanent</a:t>
            </a:r>
            <a:r>
              <a:rPr lang="nl-NL" sz="2400" i="1" dirty="0">
                <a:solidFill>
                  <a:srgbClr val="387038"/>
                </a:solidFill>
                <a:latin typeface="Trebuchet MS"/>
                <a:ea typeface="Calibri"/>
                <a:cs typeface="Times New Roman"/>
              </a:rPr>
              <a:t> in Nederland blijft.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1" name="Picture 3" descr="C:\Users\dasg\Downloads\shutterstock_16869720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720" y="2381642"/>
            <a:ext cx="1827117" cy="2735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asg\Downloads\shutterstock_1660469317.jpg">
            <a:extLst>
              <a:ext uri="{FF2B5EF4-FFF2-40B4-BE49-F238E27FC236}">
                <a16:creationId xmlns:a16="http://schemas.microsoft.com/office/drawing/2014/main" id="{354229C5-55BE-4268-BC29-A32EBE9D9F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8828" y="2420888"/>
            <a:ext cx="3804199"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9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00" y="-9939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65043" y="465313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600" dirty="0">
                <a:latin typeface="Trebuchet MS"/>
                <a:ea typeface="Calibri"/>
                <a:cs typeface="Times New Roman"/>
              </a:rPr>
              <a:t>de middeleeuwen</a:t>
            </a:r>
            <a:endParaRPr lang="nl-NL" sz="2600" dirty="0">
              <a:effectLst/>
              <a:ea typeface="Calibri"/>
              <a:cs typeface="Times New Roman"/>
            </a:endParaRPr>
          </a:p>
        </p:txBody>
      </p:sp>
      <p:sp>
        <p:nvSpPr>
          <p:cNvPr id="9" name="Text Box 14"/>
          <p:cNvSpPr txBox="1"/>
          <p:nvPr/>
        </p:nvSpPr>
        <p:spPr>
          <a:xfrm>
            <a:off x="2966594" y="40614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600" dirty="0">
                <a:latin typeface="Trebuchet MS"/>
                <a:ea typeface="Calibri"/>
                <a:cs typeface="Times New Roman"/>
              </a:rPr>
              <a:t>2</a:t>
            </a:r>
            <a:r>
              <a:rPr lang="nl-NL" sz="2600" baseline="30000" dirty="0">
                <a:latin typeface="Trebuchet MS"/>
                <a:ea typeface="Calibri"/>
                <a:cs typeface="Times New Roman"/>
              </a:rPr>
              <a:t>e</a:t>
            </a:r>
            <a:r>
              <a:rPr lang="nl-NL" sz="2600" dirty="0">
                <a:latin typeface="Trebuchet MS"/>
                <a:ea typeface="Calibri"/>
                <a:cs typeface="Times New Roman"/>
              </a:rPr>
              <a:t> Wereldoorlog</a:t>
            </a:r>
            <a:endParaRPr lang="nl-NL" sz="2600" dirty="0">
              <a:effectLst/>
              <a:ea typeface="Calibri"/>
              <a:cs typeface="Times New Roman"/>
            </a:endParaRPr>
          </a:p>
        </p:txBody>
      </p:sp>
      <p:sp>
        <p:nvSpPr>
          <p:cNvPr id="10" name="Text Box 14"/>
          <p:cNvSpPr txBox="1"/>
          <p:nvPr/>
        </p:nvSpPr>
        <p:spPr>
          <a:xfrm>
            <a:off x="5868144"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600" dirty="0">
                <a:latin typeface="Trebuchet MS"/>
                <a:ea typeface="Calibri"/>
                <a:cs typeface="Times New Roman"/>
              </a:rPr>
              <a:t>de Corona-crisis</a:t>
            </a:r>
            <a:endParaRPr lang="nl-NL" sz="2600" dirty="0">
              <a:effectLst/>
              <a:ea typeface="Calibri"/>
              <a:cs typeface="Times New Roman"/>
            </a:endParaRPr>
          </a:p>
        </p:txBody>
      </p:sp>
      <p:sp>
        <p:nvSpPr>
          <p:cNvPr id="11" name="Text Box 14"/>
          <p:cNvSpPr txBox="1"/>
          <p:nvPr/>
        </p:nvSpPr>
        <p:spPr>
          <a:xfrm>
            <a:off x="403851" y="2336089"/>
            <a:ext cx="8776661"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Die Corona-crisis duurt al best wel lang hè. </a:t>
            </a:r>
            <a:br>
              <a:rPr lang="nl-NL" sz="2000" i="1" dirty="0">
                <a:solidFill>
                  <a:srgbClr val="387038"/>
                </a:solidFill>
                <a:latin typeface="Trebuchet MS"/>
                <a:ea typeface="Calibri"/>
                <a:cs typeface="Times New Roman"/>
              </a:rPr>
            </a:br>
            <a:r>
              <a:rPr lang="nl-NL" sz="2000" i="1" dirty="0">
                <a:solidFill>
                  <a:srgbClr val="387038"/>
                </a:solidFill>
                <a:latin typeface="Trebuchet MS"/>
                <a:ea typeface="Calibri"/>
                <a:cs typeface="Times New Roman"/>
              </a:rPr>
              <a:t>Het is </a:t>
            </a:r>
            <a:r>
              <a:rPr lang="nl-NL" sz="2000" i="1" u="sng" dirty="0">
                <a:solidFill>
                  <a:srgbClr val="387038"/>
                </a:solidFill>
                <a:latin typeface="Trebuchet MS"/>
                <a:ea typeface="Calibri"/>
                <a:cs typeface="Times New Roman"/>
              </a:rPr>
              <a:t>een tijdperk</a:t>
            </a:r>
            <a:r>
              <a:rPr lang="nl-NL" sz="2000" i="1" dirty="0">
                <a:solidFill>
                  <a:srgbClr val="387038"/>
                </a:solidFill>
                <a:latin typeface="Trebuchet MS"/>
                <a:ea typeface="Calibri"/>
                <a:cs typeface="Times New Roman"/>
              </a:rPr>
              <a:t> dat we nog niet eerder gehad hebben. </a:t>
            </a:r>
            <a:endParaRPr lang="nl-NL" sz="1100" dirty="0">
              <a:effectLst/>
              <a:ea typeface="Calibri"/>
              <a:cs typeface="Times New Roman"/>
            </a:endParaRPr>
          </a:p>
        </p:txBody>
      </p:sp>
      <p:sp>
        <p:nvSpPr>
          <p:cNvPr id="18" name="Text Box 14"/>
          <p:cNvSpPr txBox="1"/>
          <p:nvPr/>
        </p:nvSpPr>
        <p:spPr>
          <a:xfrm>
            <a:off x="416767" y="996360"/>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xt Box 14"/>
          <p:cNvSpPr txBox="1"/>
          <p:nvPr/>
        </p:nvSpPr>
        <p:spPr>
          <a:xfrm>
            <a:off x="251520" y="105273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het tijdperk</a:t>
            </a:r>
            <a:endParaRPr lang="nl-NL" sz="700" dirty="0">
              <a:effectLst/>
              <a:ea typeface="Calibri"/>
              <a:cs typeface="Times New Roman"/>
            </a:endParaRPr>
          </a:p>
        </p:txBody>
      </p:sp>
      <p:sp>
        <p:nvSpPr>
          <p:cNvPr id="20" name="Text Box 14"/>
          <p:cNvSpPr txBox="1"/>
          <p:nvPr/>
        </p:nvSpPr>
        <p:spPr>
          <a:xfrm>
            <a:off x="3419872" y="908720"/>
            <a:ext cx="5443061" cy="8325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1" name="Tekstvak 2"/>
          <p:cNvSpPr txBox="1">
            <a:spLocks noChangeArrowheads="1"/>
          </p:cNvSpPr>
          <p:nvPr/>
        </p:nvSpPr>
        <p:spPr bwMode="auto">
          <a:xfrm>
            <a:off x="3419872" y="1012316"/>
            <a:ext cx="8496944" cy="8325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periode in de geschiedenis</a:t>
            </a:r>
            <a:endParaRPr lang="nl-NL" sz="1100" dirty="0">
              <a:effectLst/>
              <a:latin typeface="Calibri"/>
              <a:ea typeface="Calibri"/>
              <a:cs typeface="Times New Roman"/>
            </a:endParaRPr>
          </a:p>
        </p:txBody>
      </p:sp>
      <p:pic>
        <p:nvPicPr>
          <p:cNvPr id="7170" name="Picture 2" descr="C:\Users\dasg\Downloads\shutterstock_16302116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4946" y="2110920"/>
            <a:ext cx="1299331" cy="129933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asg\Downloads\shutterstock_7582496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0741" y="3014329"/>
            <a:ext cx="1299331" cy="9744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dasg\Downloads\shutterstock_74279123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4324" y="3590330"/>
            <a:ext cx="2539233" cy="96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7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koppelen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ontkoppel</a:t>
            </a:r>
            <a:r>
              <a:rPr lang="nl-NL" sz="5400" b="1" dirty="0">
                <a:solidFill>
                  <a:srgbClr val="387038"/>
                </a:solidFill>
                <a:effectLst/>
                <a:latin typeface="Trebuchet MS"/>
                <a:ea typeface="Calibri"/>
                <a:cs typeface="Times New Roman"/>
              </a:rPr>
              <a:t>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met elkaar verbinden, </a:t>
            </a:r>
          </a:p>
          <a:p>
            <a:pPr>
              <a:lnSpc>
                <a:spcPct val="107000"/>
              </a:lnSpc>
              <a:spcAft>
                <a:spcPts val="0"/>
              </a:spcAft>
            </a:pPr>
            <a:r>
              <a:rPr lang="nl-NL" sz="2800" dirty="0">
                <a:latin typeface="Trebuchet MS"/>
                <a:ea typeface="Calibri"/>
                <a:cs typeface="Times New Roman"/>
              </a:rPr>
              <a:t>aan elkaar vastmaken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Je telefoon </a:t>
            </a:r>
            <a:r>
              <a:rPr lang="nl-NL" sz="2400" i="1" u="sng" dirty="0">
                <a:solidFill>
                  <a:srgbClr val="387038"/>
                </a:solidFill>
                <a:latin typeface="Trebuchet MS"/>
                <a:ea typeface="Calibri"/>
                <a:cs typeface="Times New Roman"/>
              </a:rPr>
              <a:t>koppelt</a:t>
            </a:r>
            <a:r>
              <a:rPr lang="nl-NL" sz="2400" i="1" dirty="0">
                <a:solidFill>
                  <a:srgbClr val="387038"/>
                </a:solidFill>
                <a:latin typeface="Trebuchet MS"/>
                <a:ea typeface="Calibri"/>
                <a:cs typeface="Times New Roman"/>
              </a:rPr>
              <a:t> het </a:t>
            </a:r>
            <a:br>
              <a:rPr lang="nl-NL" sz="2400" i="1" dirty="0">
                <a:solidFill>
                  <a:srgbClr val="387038"/>
                </a:solidFill>
                <a:latin typeface="Trebuchet MS"/>
                <a:ea typeface="Calibri"/>
                <a:cs typeface="Times New Roman"/>
              </a:rPr>
            </a:br>
            <a:r>
              <a:rPr lang="nl-NL" sz="2400" i="1" dirty="0">
                <a:solidFill>
                  <a:srgbClr val="387038"/>
                </a:solidFill>
                <a:latin typeface="Trebuchet MS"/>
                <a:ea typeface="Calibri"/>
                <a:cs typeface="Times New Roman"/>
              </a:rPr>
              <a:t>3d-beeld met je camera.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Trebuchet MS"/>
                <a:ea typeface="Calibri"/>
                <a:cs typeface="Times New Roman"/>
              </a:rPr>
              <a:t>van elkaar losmaken</a:t>
            </a: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De aanhanger is </a:t>
            </a:r>
            <a:r>
              <a:rPr lang="nl-NL" sz="2400" i="1" u="sng" dirty="0">
                <a:solidFill>
                  <a:srgbClr val="387038"/>
                </a:solidFill>
                <a:latin typeface="Trebuchet MS"/>
                <a:ea typeface="Calibri"/>
                <a:cs typeface="Times New Roman"/>
              </a:rPr>
              <a:t>ontkoppeld</a:t>
            </a:r>
            <a:r>
              <a:rPr lang="nl-NL" sz="2400" i="1" dirty="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7" name="Groep 16"/>
          <p:cNvGrpSpPr/>
          <p:nvPr/>
        </p:nvGrpSpPr>
        <p:grpSpPr>
          <a:xfrm>
            <a:off x="899592" y="2603849"/>
            <a:ext cx="2785863" cy="2481335"/>
            <a:chOff x="971600" y="662860"/>
            <a:chExt cx="6644191" cy="5917902"/>
          </a:xfrm>
        </p:grpSpPr>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1600" y="1700808"/>
              <a:ext cx="245839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27784" y="4365104"/>
              <a:ext cx="3856389" cy="221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descr="C:\Users\dasg\Downloads\3404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402"/>
            <a:stretch/>
          </p:blipFill>
          <p:spPr bwMode="auto">
            <a:xfrm>
              <a:off x="5640582" y="662860"/>
              <a:ext cx="1975209" cy="301432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21" name="Rechteraccolade 20"/>
            <p:cNvSpPr/>
            <p:nvPr/>
          </p:nvSpPr>
          <p:spPr>
            <a:xfrm rot="5400000">
              <a:off x="4211360" y="2604298"/>
              <a:ext cx="433247" cy="2880320"/>
            </a:xfrm>
            <a:prstGeom prst="rightBrace">
              <a:avLst>
                <a:gd name="adj1" fmla="val 52189"/>
                <a:gd name="adj2" fmla="val 50824"/>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pic>
        <p:nvPicPr>
          <p:cNvPr id="3074" name="Picture 2" descr="C:\Users\dasg\Downloads\shutterstock_8584941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005147" y="2962739"/>
            <a:ext cx="1743317" cy="10523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dasg\Downloads\shutterstock_85849414.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004048" y="2969346"/>
            <a:ext cx="1322489" cy="105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9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44624"/>
            <a:ext cx="9144000" cy="6858000"/>
          </a:xfrm>
        </p:spPr>
        <p:txBody>
          <a:bodyPr>
            <a:noAutofit/>
          </a:bodyPr>
          <a:lstStyle/>
          <a:p>
            <a:pPr marL="0" indent="0">
              <a:buNone/>
            </a:pPr>
            <a:r>
              <a:rPr lang="nl-NL" sz="2000" u="sng" dirty="0">
                <a:latin typeface="+mj-lt"/>
              </a:rPr>
              <a:t>Semantisatieverhaal:</a:t>
            </a:r>
            <a:br>
              <a:rPr lang="nl-NL" sz="1050" u="sng" dirty="0">
                <a:latin typeface="+mj-lt"/>
              </a:rPr>
            </a:br>
            <a:endParaRPr lang="nl-NL" sz="1050" u="sng" dirty="0">
              <a:latin typeface="+mj-lt"/>
            </a:endParaRPr>
          </a:p>
          <a:p>
            <a:pPr marL="0" indent="0">
              <a:buNone/>
            </a:pPr>
            <a:r>
              <a:rPr lang="nl-NL" sz="1900" dirty="0"/>
              <a:t>Tijdens deze Corona-crisis zijn er ineens </a:t>
            </a:r>
            <a:r>
              <a:rPr lang="nl-NL" sz="1900" b="1" u="sng" dirty="0"/>
              <a:t>relatief</a:t>
            </a:r>
            <a:r>
              <a:rPr lang="nl-NL" sz="1900" dirty="0"/>
              <a:t> meer nieuwe dingen die je online kunt doen. Relatief betekent </a:t>
            </a:r>
            <a:r>
              <a:rPr lang="nl-NL" sz="1900" b="1" i="1" dirty="0"/>
              <a:t>in vergelijking met iets anders (of met andere situaties)</a:t>
            </a:r>
            <a:r>
              <a:rPr lang="nl-NL" sz="1900" dirty="0"/>
              <a:t>. Je kunt nu bijvoorbeeld online een </a:t>
            </a:r>
            <a:r>
              <a:rPr lang="nl-NL" sz="1900" b="1" u="sng" dirty="0"/>
              <a:t>befaamd</a:t>
            </a:r>
            <a:r>
              <a:rPr lang="nl-NL" sz="1900" dirty="0"/>
              <a:t> museum (een </a:t>
            </a:r>
            <a:r>
              <a:rPr lang="nl-NL" sz="1900" b="1" i="1" dirty="0"/>
              <a:t>beroemd</a:t>
            </a:r>
            <a:r>
              <a:rPr lang="nl-NL" sz="1900" dirty="0"/>
              <a:t> museum) bezoeken, en op de site van de bioscoop kun je gratis films kijken. En zo zijn er nog een heleboel dingen die je eerst niet online kon doen en nu wel. Echt relatief meer dan voor de Corona-crisis. </a:t>
            </a:r>
            <a:br>
              <a:rPr lang="nl-NL" sz="1900" dirty="0"/>
            </a:br>
            <a:r>
              <a:rPr lang="nl-NL" sz="1900" dirty="0"/>
              <a:t>Omdat je nu niet naar de dierentuin kunt gaan, kun je bij Google dieren in 3d op je telefoon bekijken. Heb jij dat al eens gedaan? </a:t>
            </a:r>
            <a:r>
              <a:rPr lang="nl-NL" sz="1900" b="1" u="sng" dirty="0"/>
              <a:t>De toepassing</a:t>
            </a:r>
            <a:r>
              <a:rPr lang="nl-NL" sz="1900" dirty="0"/>
              <a:t> is heel eenvoudig. </a:t>
            </a:r>
            <a:r>
              <a:rPr lang="nl-NL" sz="1900" b="1" i="1" dirty="0"/>
              <a:t>Het gebruik</a:t>
            </a:r>
            <a:r>
              <a:rPr lang="nl-NL" sz="1900" dirty="0"/>
              <a:t> is eenvoudig. Je typt bij Google </a:t>
            </a:r>
            <a:r>
              <a:rPr lang="nl-NL" sz="1900" b="1" u="sng" dirty="0"/>
              <a:t>een wezen</a:t>
            </a:r>
            <a:r>
              <a:rPr lang="nl-NL" sz="1900" dirty="0"/>
              <a:t> in. Een wezen </a:t>
            </a:r>
            <a:r>
              <a:rPr lang="nl-NL" sz="1900" b="1" i="1" dirty="0"/>
              <a:t>is iets dat leeft en beweegt, een mens of dier</a:t>
            </a:r>
            <a:r>
              <a:rPr lang="nl-NL" sz="1900" dirty="0"/>
              <a:t>. Je typt bijvoorbeeld ‘eend’ in. En dan kies je voor ‘weergeven in 3d’. Je telefoon gaat dan die eend in 3d, </a:t>
            </a:r>
            <a:r>
              <a:rPr lang="nl-NL" sz="1900" b="1" u="sng" dirty="0"/>
              <a:t>koppelen</a:t>
            </a:r>
            <a:r>
              <a:rPr lang="nl-NL" sz="1900" dirty="0"/>
              <a:t> aan je camera. Koppelen betekent </a:t>
            </a:r>
            <a:r>
              <a:rPr lang="nl-NL" sz="1900" b="1" i="1" dirty="0"/>
              <a:t>aan elkaar verbinden, aan elkaar vastmaken.</a:t>
            </a:r>
            <a:r>
              <a:rPr lang="nl-NL" sz="1900" dirty="0"/>
              <a:t> Door het koppelen lijkt het alsof er een eend in je keuken staat. En als je dan een screenshot maakt, kun je grappige foto’s en filmpjes maken. Probeer het maar eens! Die Corona-crisis duurt al best wel lang he. Het is </a:t>
            </a:r>
            <a:r>
              <a:rPr lang="nl-NL" sz="1900" b="1" u="sng" dirty="0"/>
              <a:t>een tijdperk</a:t>
            </a:r>
            <a:r>
              <a:rPr lang="nl-NL" sz="1900" dirty="0"/>
              <a:t> dat we nog niet eerder gehad hebben. Een tijdperk is </a:t>
            </a:r>
            <a:r>
              <a:rPr lang="nl-NL" sz="1900" b="1" i="1" dirty="0"/>
              <a:t>een periode in de geschiedenis</a:t>
            </a:r>
            <a:r>
              <a:rPr lang="nl-NL" sz="1900" dirty="0"/>
              <a:t>. Maar het zal voorbij gaan. Het zal overgaan. Stel je toch voor dat het Coronavirus </a:t>
            </a:r>
            <a:r>
              <a:rPr lang="nl-NL" sz="1900" b="1" u="sng" dirty="0"/>
              <a:t>permanent</a:t>
            </a:r>
            <a:r>
              <a:rPr lang="nl-NL" sz="1900" dirty="0"/>
              <a:t> zou blijven in Nederland, dat het </a:t>
            </a:r>
            <a:r>
              <a:rPr lang="nl-NL" sz="1900" b="1" i="1" dirty="0"/>
              <a:t>voor altijd is, blijvend</a:t>
            </a:r>
            <a:r>
              <a:rPr lang="nl-NL" sz="1900" dirty="0"/>
              <a:t>. Dat zou verschrikkelijk zijn! Ik hoop dat ze snel een vaccin vinden tegen het Coronavirus. Dat zou </a:t>
            </a:r>
            <a:r>
              <a:rPr lang="nl-NL" sz="1900" b="1" u="sng" dirty="0"/>
              <a:t>baanbrekend</a:t>
            </a:r>
            <a:r>
              <a:rPr lang="nl-NL" sz="1900" dirty="0"/>
              <a:t> zijn! Baanbrekend betekent</a:t>
            </a:r>
            <a:r>
              <a:rPr lang="nl-NL" sz="1900" b="1" i="1" dirty="0"/>
              <a:t> vernieuwend.</a:t>
            </a:r>
            <a:r>
              <a:rPr lang="nl-NL" sz="1900" dirty="0"/>
              <a:t> Want er is nog geen vaccin tegen Corona. Als er een vaccin wordt gevonden vind ik dat </a:t>
            </a:r>
            <a:r>
              <a:rPr lang="nl-NL" sz="1900" b="1" u="sng" dirty="0"/>
              <a:t>een mijlpaal</a:t>
            </a:r>
            <a:r>
              <a:rPr lang="nl-NL" sz="1900" dirty="0"/>
              <a:t>! Een hele </a:t>
            </a:r>
            <a:r>
              <a:rPr lang="nl-NL" sz="1900" b="1" i="1" dirty="0"/>
              <a:t>belangrijke gebeurtenis</a:t>
            </a:r>
            <a:r>
              <a:rPr lang="nl-NL" sz="1900" dirty="0"/>
              <a:t>. Maar zolang we nog thuis zitten </a:t>
            </a:r>
            <a:r>
              <a:rPr lang="nl-NL" sz="1900" b="1" u="sng" dirty="0"/>
              <a:t>richt ik me op</a:t>
            </a:r>
            <a:r>
              <a:rPr lang="nl-NL" sz="1900" dirty="0"/>
              <a:t>, </a:t>
            </a:r>
            <a:r>
              <a:rPr lang="nl-NL" sz="1900" b="1" i="1" dirty="0"/>
              <a:t>heb ik aandacht voor </a:t>
            </a:r>
            <a:r>
              <a:rPr lang="nl-NL" sz="1900" dirty="0"/>
              <a:t>al die leuke dingen online zoals de dieren in 3d van Google. </a:t>
            </a:r>
          </a:p>
          <a:p>
            <a:pPr marL="0" indent="0">
              <a:buNone/>
            </a:pPr>
            <a:endParaRPr lang="nl-NL" sz="2000" dirty="0"/>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54868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richten op</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afdwal</a:t>
            </a:r>
            <a:r>
              <a:rPr lang="nl-NL" sz="6000" b="1" dirty="0">
                <a:solidFill>
                  <a:srgbClr val="387038"/>
                </a:solidFill>
                <a:effectLst/>
                <a:latin typeface="Trebuchet MS"/>
                <a:ea typeface="Calibri"/>
                <a:cs typeface="Times New Roman"/>
              </a:rPr>
              <a:t>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2515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de aandacht hebben voor</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Hij </a:t>
            </a:r>
            <a:r>
              <a:rPr lang="nl-NL" sz="2400" i="1" u="sng" dirty="0">
                <a:solidFill>
                  <a:srgbClr val="387038"/>
                </a:solidFill>
                <a:latin typeface="Trebuchet MS"/>
                <a:ea typeface="Calibri"/>
                <a:cs typeface="Times New Roman"/>
              </a:rPr>
              <a:t>richt zich op</a:t>
            </a:r>
            <a:r>
              <a:rPr lang="nl-NL" sz="2400" i="1" dirty="0">
                <a:solidFill>
                  <a:srgbClr val="387038"/>
                </a:solidFill>
                <a:latin typeface="Trebuchet MS"/>
                <a:ea typeface="Calibri"/>
                <a:cs typeface="Times New Roman"/>
              </a:rPr>
              <a:t> zijn telefoon.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556792"/>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met je aandacht ergens anders heen gaan dan je van plan was.</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dirty="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800" dirty="0">
                <a:latin typeface="Calibri"/>
                <a:ea typeface="Calibri"/>
                <a:cs typeface="Times New Roman"/>
              </a:rPr>
              <a:t>  </a:t>
            </a:r>
          </a:p>
          <a:p>
            <a:pPr>
              <a:lnSpc>
                <a:spcPct val="107000"/>
              </a:lnSpc>
              <a:spcAft>
                <a:spcPts val="0"/>
              </a:spcAft>
            </a:pPr>
            <a:endParaRPr lang="nl-NL" sz="8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Hij </a:t>
            </a:r>
            <a:r>
              <a:rPr lang="nl-NL" sz="2400" i="1" u="sng" dirty="0">
                <a:solidFill>
                  <a:srgbClr val="387038"/>
                </a:solidFill>
                <a:latin typeface="Trebuchet MS"/>
                <a:ea typeface="Calibri"/>
                <a:cs typeface="Times New Roman"/>
              </a:rPr>
              <a:t>dwaalt af</a:t>
            </a:r>
            <a:r>
              <a:rPr lang="nl-NL" sz="2400" i="1" dirty="0">
                <a:solidFill>
                  <a:srgbClr val="387038"/>
                </a:solidFill>
                <a:latin typeface="Trebuchet MS"/>
                <a:ea typeface="Calibri"/>
                <a:cs typeface="Times New Roman"/>
              </a:rPr>
              <a:t>. Hij is niet meer gericht op zijn werk.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7" name="Tekstvak 2"/>
          <p:cNvSpPr txBox="1">
            <a:spLocks noChangeArrowheads="1"/>
          </p:cNvSpPr>
          <p:nvPr/>
        </p:nvSpPr>
        <p:spPr bwMode="auto">
          <a:xfrm>
            <a:off x="224408" y="-2738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zich</a:t>
            </a:r>
            <a:endParaRPr lang="nl-NL" sz="6000" dirty="0">
              <a:effectLst/>
              <a:latin typeface="Calibri"/>
              <a:ea typeface="Calibri"/>
              <a:cs typeface="Times New Roman"/>
            </a:endParaRPr>
          </a:p>
        </p:txBody>
      </p:sp>
      <p:pic>
        <p:nvPicPr>
          <p:cNvPr id="18" name="Picture 2" descr="C:\Users\dasg\Downloads\shutterstock_14559473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946" y="2911424"/>
            <a:ext cx="3361927" cy="2245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sg\Downloads\shutterstock_12532281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907" y="3233973"/>
            <a:ext cx="2663477" cy="177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9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10871" y="476672"/>
            <a:ext cx="3905345"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429050" y="404664"/>
            <a:ext cx="4375198" cy="10081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Trebuchet MS" panose="020B0603020202020204" pitchFamily="34" charset="0"/>
                <a:ea typeface="Calibri"/>
                <a:cs typeface="Times New Roman"/>
              </a:rPr>
              <a:t>het wezen</a:t>
            </a:r>
            <a:endParaRPr lang="nl-NL" sz="6000" b="1" dirty="0">
              <a:effectLst/>
              <a:latin typeface="Trebuchet MS" panose="020B0603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de mens</a:t>
            </a:r>
            <a:endParaRPr lang="nl-NL" sz="3600" b="1" dirty="0">
              <a:effectLst/>
              <a:latin typeface="Trebuchet MS" panose="020B0603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h</a:t>
            </a:r>
            <a:r>
              <a:rPr lang="nl-NL" sz="3600" b="1" dirty="0">
                <a:effectLst/>
                <a:latin typeface="Trebuchet MS" panose="020B0603020202020204" pitchFamily="34" charset="0"/>
                <a:ea typeface="Calibri"/>
                <a:cs typeface="Times New Roman"/>
              </a:rPr>
              <a:t>et dier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677036" y="476672"/>
            <a:ext cx="207142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677036"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iets dat beweegt en leeft</a:t>
            </a:r>
            <a:endParaRPr lang="nl-NL" sz="1100" dirty="0">
              <a:effectLst/>
              <a:latin typeface="Calibri"/>
              <a:ea typeface="Calibri"/>
              <a:cs typeface="Times New Roman"/>
            </a:endParaRPr>
          </a:p>
        </p:txBody>
      </p:sp>
      <p:pic>
        <p:nvPicPr>
          <p:cNvPr id="17" name="Picture 3" descr="C:\Users\dasg\Downloads\shutterstock_1706902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5510" y="4708307"/>
            <a:ext cx="1126767" cy="129811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sg\Downloads\shutterstock_6400118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0" y="4708307"/>
            <a:ext cx="1524000" cy="101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54887" y="476672"/>
            <a:ext cx="3617313"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843809" y="527276"/>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de mijlpaal</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8"/>
            <a:ext cx="2571002" cy="10801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72806"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de eerste man op de maan</a:t>
            </a:r>
            <a:endParaRPr lang="nl-NL" sz="2800" b="1" dirty="0">
              <a:effectLst/>
              <a:latin typeface="Trebuchet MS" panose="020B0603020202020204" pitchFamily="34" charset="0"/>
              <a:ea typeface="Calibri"/>
              <a:cs typeface="Times New Roman"/>
            </a:endParaRPr>
          </a:p>
        </p:txBody>
      </p:sp>
      <p:sp>
        <p:nvSpPr>
          <p:cNvPr id="9" name="Text Box 14"/>
          <p:cNvSpPr txBox="1"/>
          <p:nvPr/>
        </p:nvSpPr>
        <p:spPr>
          <a:xfrm>
            <a:off x="3245522" y="3861047"/>
            <a:ext cx="2262582" cy="10801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57471" y="3877211"/>
            <a:ext cx="2078625"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slagen voor </a:t>
            </a:r>
            <a:br>
              <a:rPr lang="nl-NL" sz="2800" b="1" dirty="0">
                <a:latin typeface="Trebuchet MS" panose="020B0603020202020204" pitchFamily="34" charset="0"/>
                <a:ea typeface="Calibri"/>
                <a:cs typeface="Times New Roman"/>
              </a:rPr>
            </a:br>
            <a:r>
              <a:rPr lang="nl-NL" sz="2800" b="1" dirty="0">
                <a:latin typeface="Trebuchet MS" panose="020B0603020202020204" pitchFamily="34" charset="0"/>
                <a:ea typeface="Calibri"/>
                <a:cs typeface="Times New Roman"/>
              </a:rPr>
              <a:t>je examen</a:t>
            </a:r>
            <a:endParaRPr lang="nl-NL" sz="2800" b="1" dirty="0">
              <a:effectLst/>
              <a:latin typeface="Trebuchet MS" panose="020B0603020202020204" pitchFamily="34" charset="0"/>
              <a:ea typeface="Calibri"/>
              <a:cs typeface="Times New Roman"/>
            </a:endParaRPr>
          </a:p>
        </p:txBody>
      </p:sp>
      <p:sp>
        <p:nvSpPr>
          <p:cNvPr id="11" name="Text Box 14"/>
          <p:cNvSpPr txBox="1"/>
          <p:nvPr/>
        </p:nvSpPr>
        <p:spPr>
          <a:xfrm>
            <a:off x="5724127" y="3881820"/>
            <a:ext cx="2988351" cy="10593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688105" y="3861048"/>
            <a:ext cx="3132367" cy="9361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Trebuchet MS" panose="020B0603020202020204" pitchFamily="34" charset="0"/>
                <a:ea typeface="Calibri"/>
                <a:cs typeface="Times New Roman"/>
              </a:rPr>
              <a:t>uitvinding v</a:t>
            </a:r>
            <a:r>
              <a:rPr lang="nl-NL" sz="2800" b="1" dirty="0">
                <a:effectLst/>
                <a:latin typeface="Trebuchet MS" panose="020B0603020202020204" pitchFamily="34" charset="0"/>
                <a:ea typeface="Calibri"/>
                <a:cs typeface="Times New Roman"/>
              </a:rPr>
              <a:t>accin tegen Covid-19</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516216" y="476672"/>
            <a:ext cx="223224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17" name="Picture 5" descr="C:\Users\dasg\Downloads\shutterstock_1134382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8856" y="476041"/>
            <a:ext cx="1678888" cy="130929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2"/>
          <p:cNvSpPr txBox="1">
            <a:spLocks noChangeArrowheads="1"/>
          </p:cNvSpPr>
          <p:nvPr/>
        </p:nvSpPr>
        <p:spPr bwMode="auto">
          <a:xfrm>
            <a:off x="6605028"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de belangrijke gebeurtenis</a:t>
            </a:r>
            <a:endParaRPr lang="nl-NL" sz="1100" dirty="0">
              <a:effectLst/>
              <a:latin typeface="Calibri"/>
              <a:ea typeface="Calibri"/>
              <a:cs typeface="Times New Roman"/>
            </a:endParaRPr>
          </a:p>
        </p:txBody>
      </p:sp>
      <p:pic>
        <p:nvPicPr>
          <p:cNvPr id="6146" name="Picture 2" descr="C:\Users\dasg\Downloads\shutterstock_170350784.jp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940323" y="5013176"/>
            <a:ext cx="1343764" cy="9782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sg\Downloads\shutterstock_1087682471.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851920" y="4968667"/>
            <a:ext cx="925594" cy="105262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p:cNvGrpSpPr/>
          <p:nvPr/>
        </p:nvGrpSpPr>
        <p:grpSpPr>
          <a:xfrm>
            <a:off x="6372200" y="5056108"/>
            <a:ext cx="1773003" cy="822999"/>
            <a:chOff x="2483768" y="4120571"/>
            <a:chExt cx="4446032" cy="2063775"/>
          </a:xfrm>
        </p:grpSpPr>
        <p:pic>
          <p:nvPicPr>
            <p:cNvPr id="19" name="Picture 2" descr="C:\Users\dasg\Downloads\shutterstock_152229687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83768" y="4120571"/>
              <a:ext cx="3546007" cy="2063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sg\Downloads\shutterstock_164312269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64088" y="4710927"/>
              <a:ext cx="1565712" cy="8830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80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99392"/>
            <a:ext cx="9624843" cy="3485570"/>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relatief</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a:t>
            </a:r>
            <a:r>
              <a:rPr lang="nl-NL" sz="3200" dirty="0">
                <a:solidFill>
                  <a:prstClr val="black"/>
                </a:solidFill>
                <a:latin typeface="Trebuchet MS" panose="020B0603020202020204" pitchFamily="34" charset="0"/>
              </a:rPr>
              <a:t> </a:t>
            </a:r>
            <a:r>
              <a:rPr lang="nl-NL" sz="4800" dirty="0">
                <a:solidFill>
                  <a:prstClr val="black"/>
                </a:solidFill>
                <a:latin typeface="Trebuchet MS" panose="020B0603020202020204" pitchFamily="34" charset="0"/>
              </a:rPr>
              <a:t>in vergelijking met iets </a:t>
            </a:r>
            <a:br>
              <a:rPr lang="nl-NL" sz="4800" dirty="0">
                <a:solidFill>
                  <a:prstClr val="black"/>
                </a:solidFill>
                <a:latin typeface="Trebuchet MS" panose="020B0603020202020204" pitchFamily="34" charset="0"/>
              </a:rPr>
            </a:br>
            <a:r>
              <a:rPr lang="nl-NL" sz="4800" dirty="0">
                <a:solidFill>
                  <a:prstClr val="black"/>
                </a:solidFill>
                <a:latin typeface="Trebuchet MS" panose="020B0603020202020204" pitchFamily="34" charset="0"/>
              </a:rPr>
              <a:t>anders, (of met andere situaties)</a:t>
            </a:r>
            <a:endParaRPr lang="nl-NL" sz="44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2800" i="1" dirty="0">
                <a:solidFill>
                  <a:srgbClr val="00B050"/>
                </a:solidFill>
                <a:latin typeface="Trebuchet MS" panose="020B0603020202020204" pitchFamily="34" charset="0"/>
              </a:rPr>
              <a:t>Er zijn nu </a:t>
            </a:r>
            <a:r>
              <a:rPr lang="nl-NL" sz="2800" i="1" u="sng" dirty="0">
                <a:solidFill>
                  <a:srgbClr val="00B050"/>
                </a:solidFill>
                <a:latin typeface="Trebuchet MS" panose="020B0603020202020204" pitchFamily="34" charset="0"/>
              </a:rPr>
              <a:t>relatief</a:t>
            </a:r>
            <a:r>
              <a:rPr lang="nl-NL" sz="2800" i="1" dirty="0">
                <a:solidFill>
                  <a:srgbClr val="00B050"/>
                </a:solidFill>
                <a:latin typeface="Trebuchet MS" panose="020B0603020202020204" pitchFamily="34" charset="0"/>
              </a:rPr>
              <a:t> meer nieuwe dingen online te doen.</a:t>
            </a:r>
            <a:endParaRPr lang="nl-NL" sz="2800" i="1" dirty="0">
              <a:solidFill>
                <a:prstClr val="black"/>
              </a:solidFill>
            </a:endParaRPr>
          </a:p>
        </p:txBody>
      </p:sp>
      <p:sp>
        <p:nvSpPr>
          <p:cNvPr id="17" name="Tekstvak 16"/>
          <p:cNvSpPr txBox="1"/>
          <p:nvPr/>
        </p:nvSpPr>
        <p:spPr>
          <a:xfrm>
            <a:off x="0" y="3789040"/>
            <a:ext cx="9588331" cy="3046988"/>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de toepassing</a:t>
            </a:r>
            <a:endParaRPr lang="nl-NL" sz="72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t>
            </a:r>
            <a:r>
              <a:rPr lang="nl-NL" sz="4800" dirty="0">
                <a:solidFill>
                  <a:prstClr val="black"/>
                </a:solidFill>
                <a:latin typeface="Trebuchet MS" panose="020B0603020202020204" pitchFamily="34" charset="0"/>
              </a:rPr>
              <a:t>het gebruik</a:t>
            </a:r>
          </a:p>
          <a:p>
            <a:pPr fontAlgn="t"/>
            <a:r>
              <a:rPr lang="nl-NL" sz="3000" i="1" dirty="0">
                <a:solidFill>
                  <a:srgbClr val="00B050"/>
                </a:solidFill>
                <a:latin typeface="Trebuchet MS" panose="020B0603020202020204" pitchFamily="34" charset="0"/>
              </a:rPr>
              <a:t>Met Google kun je dieren in 3d in je woonkamer zetten. </a:t>
            </a:r>
            <a:r>
              <a:rPr lang="nl-NL" sz="3000" i="1" u="sng" dirty="0">
                <a:solidFill>
                  <a:srgbClr val="00B050"/>
                </a:solidFill>
                <a:latin typeface="Trebuchet MS" panose="020B0603020202020204" pitchFamily="34" charset="0"/>
              </a:rPr>
              <a:t>De toepassing</a:t>
            </a:r>
            <a:r>
              <a:rPr lang="nl-NL" sz="3000" i="1" dirty="0">
                <a:solidFill>
                  <a:srgbClr val="00B050"/>
                </a:solidFill>
                <a:latin typeface="Trebuchet MS" panose="020B0603020202020204" pitchFamily="34" charset="0"/>
              </a:rPr>
              <a:t> is eenvoudig. </a:t>
            </a:r>
            <a:endParaRPr lang="nl-NL" sz="3000" i="1" dirty="0">
              <a:solidFill>
                <a:prstClr val="black"/>
              </a:solidFill>
            </a:endParaRPr>
          </a:p>
        </p:txBody>
      </p:sp>
      <p:pic>
        <p:nvPicPr>
          <p:cNvPr id="15" name="Picture 2" descr="C:\Users\dasg\Downloads\shutterstock_685642123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4192746"/>
            <a:ext cx="2469169" cy="14024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asg\Downloads\shutterstock_1271815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8215" y="188640"/>
            <a:ext cx="1656184" cy="164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8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16 – 14 april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relatief</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Picture 2" descr="C:\Users\dasg\Downloads\shutterstock_1271815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1700808"/>
            <a:ext cx="4674609" cy="464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6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befaamd</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C:\Users\dasg\Downloads\shutterstock_2453645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11" y="2060848"/>
            <a:ext cx="582100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sg\Downloads\shutterstock_10561100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3500583"/>
            <a:ext cx="2391468" cy="159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0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de </a:t>
            </a:r>
            <a:r>
              <a:rPr lang="en-US" sz="8000" b="1" u="sng" dirty="0" err="1"/>
              <a:t>toepassing</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074" name="Picture 2" descr="C:\Users\dasg\Downloads\shutterstock_685642123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975" y="1700808"/>
            <a:ext cx="8495254" cy="482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48480" y="16729"/>
            <a:ext cx="9276048" cy="1323439"/>
          </a:xfrm>
          <a:prstGeom prst="rect">
            <a:avLst/>
          </a:prstGeom>
          <a:noFill/>
        </p:spPr>
        <p:txBody>
          <a:bodyPr wrap="square" rtlCol="0">
            <a:spAutoFit/>
          </a:bodyPr>
          <a:lstStyle/>
          <a:p>
            <a:r>
              <a:rPr lang="en-US" sz="8000" b="1" u="sng" dirty="0"/>
              <a:t>het </a:t>
            </a:r>
            <a:r>
              <a:rPr lang="en-US" sz="8000" b="1" u="sng" dirty="0" err="1"/>
              <a:t>wezen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3" name="Picture 3" descr="C:\Users\dasg\Downloads\shutterstock_1706902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663234"/>
            <a:ext cx="3206507" cy="36941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ep 3"/>
          <p:cNvGrpSpPr/>
          <p:nvPr/>
        </p:nvGrpSpPr>
        <p:grpSpPr>
          <a:xfrm>
            <a:off x="5628056" y="404665"/>
            <a:ext cx="2984639" cy="6138971"/>
            <a:chOff x="5628056" y="404665"/>
            <a:chExt cx="2984639" cy="6138971"/>
          </a:xfrm>
        </p:grpSpPr>
        <p:pic>
          <p:nvPicPr>
            <p:cNvPr id="3" name="Picture 2" descr="C:\Users\dasg\Downloads\1776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28056" y="404665"/>
              <a:ext cx="2978673" cy="2247064"/>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5124" name="Picture 4" descr="C:\Users\dasg\Downloads\3404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02"/>
            <a:stretch/>
          </p:blipFill>
          <p:spPr bwMode="auto">
            <a:xfrm>
              <a:off x="5628057" y="1988840"/>
              <a:ext cx="2984638" cy="455479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grpSp>
      <p:sp>
        <p:nvSpPr>
          <p:cNvPr id="10" name="PIJL-RECHTS 9"/>
          <p:cNvSpPr/>
          <p:nvPr/>
        </p:nvSpPr>
        <p:spPr>
          <a:xfrm>
            <a:off x="4860032" y="5733256"/>
            <a:ext cx="1080120" cy="432048"/>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540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koppelen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4" name="AutoShape 4" descr="https://mail.google.com/mail/u/1?ui=2&amp;ik=d30034df2e&amp;attid=0.1.1&amp;permmsgid=msg-f:1663895598003975206&amp;th=1717583b0e5cf426&amp;view=fimg&amp;sz=s0-l75-ft&amp;attbid=ANGjdJ-8qcEQWzGzCwW_-T7k0qjjKu0vCDve9rFqesRoiYSIqMz6EjvLOkyjDCThL-noMzZ6KY4rh5TJb6BmB-G0tPZ8JtU6TpQwu_60DEAndlo5dga4ytHEE2aKJMo&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9" name="Groep 8"/>
          <p:cNvGrpSpPr/>
          <p:nvPr/>
        </p:nvGrpSpPr>
        <p:grpSpPr>
          <a:xfrm>
            <a:off x="971600" y="662860"/>
            <a:ext cx="6644191" cy="5917902"/>
            <a:chOff x="971600" y="662860"/>
            <a:chExt cx="6644191" cy="5917902"/>
          </a:xfrm>
        </p:grpSpPr>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1600" y="1700808"/>
              <a:ext cx="245839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7784" y="4365104"/>
              <a:ext cx="3856389" cy="221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C:\Users\dasg\Downloads\3404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02"/>
            <a:stretch/>
          </p:blipFill>
          <p:spPr bwMode="auto">
            <a:xfrm>
              <a:off x="5640582" y="662860"/>
              <a:ext cx="1975209" cy="3014326"/>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8" name="Rechteraccolade 7"/>
            <p:cNvSpPr/>
            <p:nvPr/>
          </p:nvSpPr>
          <p:spPr>
            <a:xfrm rot="5400000">
              <a:off x="4211360" y="2604298"/>
              <a:ext cx="433247" cy="2880320"/>
            </a:xfrm>
            <a:prstGeom prst="rightBrace">
              <a:avLst>
                <a:gd name="adj1" fmla="val 52189"/>
                <a:gd name="adj2" fmla="val 50824"/>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spTree>
    <p:extLst>
      <p:ext uri="{BB962C8B-B14F-4D97-AF65-F5344CB8AC3E}">
        <p14:creationId xmlns:p14="http://schemas.microsoft.com/office/powerpoint/2010/main" val="188308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het </a:t>
            </a:r>
            <a:r>
              <a:rPr lang="en-US" sz="8000" b="1" u="sng" dirty="0" err="1"/>
              <a:t>tijdperk</a:t>
            </a:r>
            <a:endParaRPr lang="nl-NL" sz="8800" b="1" u="sng" dirty="0"/>
          </a:p>
        </p:txBody>
      </p:sp>
      <p:pic>
        <p:nvPicPr>
          <p:cNvPr id="3" name="Afbeelding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2420888"/>
            <a:ext cx="8608319" cy="3720629"/>
          </a:xfrm>
          <a:prstGeom prst="rect">
            <a:avLst/>
          </a:prstGeom>
        </p:spPr>
      </p:pic>
    </p:spTree>
    <p:extLst>
      <p:ext uri="{BB962C8B-B14F-4D97-AF65-F5344CB8AC3E}">
        <p14:creationId xmlns:p14="http://schemas.microsoft.com/office/powerpoint/2010/main" val="152898426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20829</TotalTime>
  <Words>294</Words>
  <Application>Microsoft Office PowerPoint</Application>
  <PresentationFormat>Diavoorstelling (4:3)</PresentationFormat>
  <Paragraphs>256</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Mandy Routledge</cp:lastModifiedBy>
  <cp:revision>3719</cp:revision>
  <cp:lastPrinted>2019-12-03T10:56:39Z</cp:lastPrinted>
  <dcterms:created xsi:type="dcterms:W3CDTF">2014-06-10T08:03:16Z</dcterms:created>
  <dcterms:modified xsi:type="dcterms:W3CDTF">2020-04-14T09:07:16Z</dcterms:modified>
</cp:coreProperties>
</file>