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000" r:id="rId2"/>
    <p:sldId id="931" r:id="rId3"/>
    <p:sldId id="548" r:id="rId4"/>
    <p:sldId id="991" r:id="rId5"/>
    <p:sldId id="986" r:id="rId6"/>
    <p:sldId id="987" r:id="rId7"/>
    <p:sldId id="874" r:id="rId8"/>
    <p:sldId id="984" r:id="rId9"/>
    <p:sldId id="988" r:id="rId10"/>
    <p:sldId id="985" r:id="rId11"/>
    <p:sldId id="983" r:id="rId12"/>
    <p:sldId id="989" r:id="rId13"/>
    <p:sldId id="990" r:id="rId14"/>
    <p:sldId id="934" r:id="rId15"/>
    <p:sldId id="978" r:id="rId16"/>
    <p:sldId id="992" r:id="rId17"/>
    <p:sldId id="1001" r:id="rId18"/>
    <p:sldId id="1002" r:id="rId19"/>
    <p:sldId id="1004" r:id="rId20"/>
    <p:sldId id="965" r:id="rId21"/>
    <p:sldId id="999" r:id="rId22"/>
    <p:sldId id="1003" r:id="rId23"/>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000"/>
            <p14:sldId id="931"/>
            <p14:sldId id="548"/>
            <p14:sldId id="991"/>
            <p14:sldId id="986"/>
            <p14:sldId id="987"/>
            <p14:sldId id="874"/>
            <p14:sldId id="984"/>
            <p14:sldId id="988"/>
            <p14:sldId id="985"/>
            <p14:sldId id="983"/>
            <p14:sldId id="989"/>
            <p14:sldId id="990"/>
            <p14:sldId id="934"/>
            <p14:sldId id="978"/>
            <p14:sldId id="992"/>
            <p14:sldId id="1001"/>
            <p14:sldId id="1002"/>
            <p14:sldId id="1004"/>
            <p14:sldId id="965"/>
            <p14:sldId id="999"/>
            <p14:sldId id="100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038"/>
    <a:srgbClr val="CCCCFF"/>
    <a:srgbClr val="CCFFCC"/>
    <a:srgbClr val="FDEADA"/>
    <a:srgbClr val="DBEDDB"/>
    <a:srgbClr val="F4FAF4"/>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77206" autoAdjust="0"/>
  </p:normalViewPr>
  <p:slideViewPr>
    <p:cSldViewPr>
      <p:cViewPr varScale="1">
        <p:scale>
          <a:sx n="90" d="100"/>
          <a:sy n="90" d="100"/>
        </p:scale>
        <p:origin x="-224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7-4-2020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7-4-2020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dirty="0" smtClean="0">
                <a:solidFill>
                  <a:schemeClr val="tx1"/>
                </a:solidFill>
                <a:effectLst/>
                <a:latin typeface="+mn-lt"/>
                <a:ea typeface="+mn-ea"/>
                <a:cs typeface="+mn-cs"/>
              </a:rPr>
              <a:t>alhoewel = </a:t>
            </a:r>
            <a:r>
              <a:rPr lang="nl-NL" sz="1200" kern="1200" dirty="0" smtClean="0">
                <a:solidFill>
                  <a:schemeClr val="tx1"/>
                </a:solidFill>
                <a:effectLst/>
                <a:latin typeface="+mn-lt"/>
                <a:ea typeface="+mn-ea"/>
                <a:cs typeface="+mn-cs"/>
              </a:rPr>
              <a:t>al is het waar dat, hoewel</a:t>
            </a:r>
          </a:p>
          <a:p>
            <a:r>
              <a:rPr lang="nl-NL" sz="1200" b="1" kern="1200" dirty="0" smtClean="0">
                <a:solidFill>
                  <a:schemeClr val="tx1"/>
                </a:solidFill>
                <a:effectLst/>
                <a:latin typeface="+mn-lt"/>
                <a:ea typeface="+mn-ea"/>
                <a:cs typeface="+mn-cs"/>
              </a:rPr>
              <a:t>nuttigen = </a:t>
            </a:r>
            <a:r>
              <a:rPr lang="nl-NL" sz="1200" kern="1200" dirty="0" smtClean="0">
                <a:solidFill>
                  <a:schemeClr val="tx1"/>
                </a:solidFill>
                <a:effectLst/>
                <a:latin typeface="+mn-lt"/>
                <a:ea typeface="+mn-ea"/>
                <a:cs typeface="+mn-cs"/>
              </a:rPr>
              <a:t>opeten of opdrinken</a:t>
            </a:r>
          </a:p>
          <a:p>
            <a:r>
              <a:rPr lang="nl-NL" sz="1200" b="1" kern="1200" dirty="0" smtClean="0">
                <a:solidFill>
                  <a:schemeClr val="tx1"/>
                </a:solidFill>
                <a:effectLst/>
                <a:latin typeface="+mn-lt"/>
                <a:ea typeface="+mn-ea"/>
                <a:cs typeface="+mn-cs"/>
              </a:rPr>
              <a:t>verraden = </a:t>
            </a:r>
            <a:r>
              <a:rPr lang="nl-NL" sz="1200" kern="1200" dirty="0" smtClean="0">
                <a:solidFill>
                  <a:schemeClr val="tx1"/>
                </a:solidFill>
                <a:effectLst/>
                <a:latin typeface="+mn-lt"/>
                <a:ea typeface="+mn-ea"/>
                <a:cs typeface="+mn-cs"/>
              </a:rPr>
              <a:t>iets doorvertellen aan de vijand</a:t>
            </a:r>
          </a:p>
          <a:p>
            <a:r>
              <a:rPr lang="nl-NL" sz="1200" b="1" kern="1200" dirty="0" smtClean="0">
                <a:solidFill>
                  <a:schemeClr val="tx1"/>
                </a:solidFill>
                <a:effectLst/>
                <a:latin typeface="+mn-lt"/>
                <a:ea typeface="+mn-ea"/>
                <a:cs typeface="+mn-cs"/>
              </a:rPr>
              <a:t>ergens op aandringen = </a:t>
            </a:r>
            <a:r>
              <a:rPr lang="nl-NL" sz="1200" kern="1200" dirty="0" smtClean="0">
                <a:solidFill>
                  <a:schemeClr val="tx1"/>
                </a:solidFill>
                <a:effectLst/>
                <a:latin typeface="+mn-lt"/>
                <a:ea typeface="+mn-ea"/>
                <a:cs typeface="+mn-cs"/>
              </a:rPr>
              <a:t>steeds opnieuw ergens om vragen</a:t>
            </a:r>
          </a:p>
          <a:p>
            <a:r>
              <a:rPr lang="nl-NL" sz="1200" b="1" kern="1200" dirty="0" smtClean="0">
                <a:solidFill>
                  <a:schemeClr val="tx1"/>
                </a:solidFill>
                <a:effectLst/>
                <a:latin typeface="+mn-lt"/>
                <a:ea typeface="+mn-ea"/>
                <a:cs typeface="+mn-cs"/>
              </a:rPr>
              <a:t>stammen uit = </a:t>
            </a:r>
            <a:r>
              <a:rPr lang="nl-NL" sz="1200" kern="1200" dirty="0" smtClean="0">
                <a:solidFill>
                  <a:schemeClr val="tx1"/>
                </a:solidFill>
                <a:effectLst/>
                <a:latin typeface="+mn-lt"/>
                <a:ea typeface="+mn-ea"/>
                <a:cs typeface="+mn-cs"/>
              </a:rPr>
              <a:t>komen uit</a:t>
            </a:r>
          </a:p>
          <a:p>
            <a:r>
              <a:rPr lang="nl-NL" sz="1200" b="1" kern="1200" dirty="0" smtClean="0">
                <a:solidFill>
                  <a:schemeClr val="tx1"/>
                </a:solidFill>
                <a:effectLst/>
                <a:latin typeface="+mn-lt"/>
                <a:ea typeface="+mn-ea"/>
                <a:cs typeface="+mn-cs"/>
              </a:rPr>
              <a:t>het symbool = </a:t>
            </a:r>
            <a:r>
              <a:rPr lang="nl-NL" sz="1200" kern="1200" dirty="0" smtClean="0">
                <a:solidFill>
                  <a:schemeClr val="tx1"/>
                </a:solidFill>
                <a:effectLst/>
                <a:latin typeface="+mn-lt"/>
                <a:ea typeface="+mn-ea"/>
                <a:cs typeface="+mn-cs"/>
              </a:rPr>
              <a:t>een voorwerp, teken of dier met een speciale betekenis</a:t>
            </a:r>
          </a:p>
          <a:p>
            <a:r>
              <a:rPr lang="nl-NL" sz="1200" b="1" kern="1200" dirty="0" smtClean="0">
                <a:solidFill>
                  <a:schemeClr val="tx1"/>
                </a:solidFill>
                <a:effectLst/>
                <a:latin typeface="+mn-lt"/>
                <a:ea typeface="+mn-ea"/>
                <a:cs typeface="+mn-cs"/>
              </a:rPr>
              <a:t>de link = </a:t>
            </a:r>
            <a:r>
              <a:rPr lang="nl-NL" sz="1200" kern="1200" dirty="0" smtClean="0">
                <a:solidFill>
                  <a:schemeClr val="tx1"/>
                </a:solidFill>
                <a:effectLst/>
                <a:latin typeface="+mn-lt"/>
                <a:ea typeface="+mn-ea"/>
                <a:cs typeface="+mn-cs"/>
              </a:rPr>
              <a:t>het verband, het met elkaar te maken hebben</a:t>
            </a:r>
          </a:p>
          <a:p>
            <a:r>
              <a:rPr lang="nl-NL" sz="1200" b="1" kern="1200" dirty="0" smtClean="0">
                <a:solidFill>
                  <a:schemeClr val="tx1"/>
                </a:solidFill>
                <a:effectLst/>
                <a:latin typeface="+mn-lt"/>
                <a:ea typeface="+mn-ea"/>
                <a:cs typeface="+mn-cs"/>
              </a:rPr>
              <a:t>de variant = </a:t>
            </a:r>
            <a:r>
              <a:rPr lang="nl-NL" sz="1200" kern="1200" dirty="0" smtClean="0">
                <a:solidFill>
                  <a:schemeClr val="tx1"/>
                </a:solidFill>
                <a:effectLst/>
                <a:latin typeface="+mn-lt"/>
                <a:ea typeface="+mn-ea"/>
                <a:cs typeface="+mn-cs"/>
              </a:rPr>
              <a:t>de andere vorm</a:t>
            </a:r>
          </a:p>
          <a:p>
            <a:r>
              <a:rPr lang="nl-NL" sz="1200" b="1" kern="1200" dirty="0" smtClean="0">
                <a:solidFill>
                  <a:schemeClr val="tx1"/>
                </a:solidFill>
                <a:effectLst/>
                <a:latin typeface="+mn-lt"/>
                <a:ea typeface="+mn-ea"/>
                <a:cs typeface="+mn-cs"/>
              </a:rPr>
              <a:t>aanvankelijk = </a:t>
            </a:r>
            <a:r>
              <a:rPr lang="nl-NL" sz="1200" kern="1200" dirty="0" smtClean="0">
                <a:solidFill>
                  <a:schemeClr val="tx1"/>
                </a:solidFill>
                <a:effectLst/>
                <a:latin typeface="+mn-lt"/>
                <a:ea typeface="+mn-ea"/>
                <a:cs typeface="+mn-cs"/>
              </a:rPr>
              <a:t>in het begin</a:t>
            </a:r>
          </a:p>
          <a:p>
            <a:r>
              <a:rPr lang="nl-NL" sz="1200" b="1" kern="1200" dirty="0" smtClean="0">
                <a:solidFill>
                  <a:schemeClr val="tx1"/>
                </a:solidFill>
                <a:effectLst/>
                <a:latin typeface="+mn-lt"/>
                <a:ea typeface="+mn-ea"/>
                <a:cs typeface="+mn-cs"/>
              </a:rPr>
              <a:t>buitenissig = </a:t>
            </a:r>
            <a:r>
              <a:rPr lang="nl-NL" sz="1200" kern="1200" dirty="0" smtClean="0">
                <a:solidFill>
                  <a:schemeClr val="tx1"/>
                </a:solidFill>
                <a:effectLst/>
                <a:latin typeface="+mn-lt"/>
                <a:ea typeface="+mn-ea"/>
                <a:cs typeface="+mn-cs"/>
              </a:rPr>
              <a:t>opvallend, bijzonder</a:t>
            </a: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79579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68166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88185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30724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89044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67862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2054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19428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718438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429389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7-4-2020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7-4-2020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7-4-2020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7-4-2020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7-4-2020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7-4-2020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7-4-2020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1.png"/><Relationship Id="rId7" Type="http://schemas.openxmlformats.org/officeDocument/2006/relationships/image" Target="../media/image35.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smtClean="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a:t>
            </a:r>
            <a:r>
              <a:rPr lang="nl-NL" sz="1400" dirty="0" smtClean="0"/>
              <a:t>De </a:t>
            </a:r>
            <a:r>
              <a:rPr lang="nl-NL" sz="1400" dirty="0"/>
              <a:t>tweede dia van de PowerPoint is voor jullie als ouders. </a:t>
            </a:r>
            <a:br>
              <a:rPr lang="nl-NL" sz="1400" dirty="0"/>
            </a:br>
            <a:r>
              <a:rPr lang="nl-NL" sz="1400" dirty="0"/>
              <a:t>Op deze </a:t>
            </a:r>
            <a:r>
              <a:rPr lang="nl-NL" sz="1400" dirty="0" smtClean="0"/>
              <a:t>tweede </a:t>
            </a:r>
            <a:r>
              <a:rPr lang="nl-NL" sz="1400" dirty="0"/>
              <a:t>dia staat een verhaaltje met daarin onderstreept de moeilijke woorden die in de </a:t>
            </a:r>
            <a:r>
              <a:rPr lang="nl-NL" sz="1400" dirty="0" err="1"/>
              <a:t>N</a:t>
            </a:r>
            <a:r>
              <a:rPr lang="nl-NL" sz="1400" dirty="0" err="1" smtClean="0"/>
              <a:t>ieuwsbegriptekst</a:t>
            </a:r>
            <a:r>
              <a:rPr lang="nl-NL" sz="1400" dirty="0" smtClean="0"/>
              <a:t> </a:t>
            </a:r>
            <a:r>
              <a:rPr lang="nl-NL" sz="1400" dirty="0"/>
              <a:t>staan. De tekst gaat doelbewust over iets anders dan de tekst van Nieuwsbegrip. Zo voorkom je dat kinderen al weten waar de Nieuwsbegripstekst over gaat. </a:t>
            </a:r>
            <a:r>
              <a:rPr lang="nl-NL" sz="1400" dirty="0" smtClean="0"/>
              <a:t>Je </a:t>
            </a:r>
            <a:r>
              <a:rPr lang="nl-NL" sz="1400" dirty="0"/>
              <a:t>leest de tekst voor en bij elk onderstreept woord klik je op de dia in de PowerPoint. </a:t>
            </a:r>
            <a:r>
              <a:rPr lang="nl-NL" sz="1400" dirty="0" smtClean="0"/>
              <a:t>Jullie </a:t>
            </a:r>
            <a:r>
              <a:rPr lang="nl-NL" sz="1400" dirty="0"/>
              <a:t>kind ziet nu een plaatje, foto, tekening of uitleg van het onderstreepte woord</a:t>
            </a:r>
            <a:r>
              <a:rPr lang="nl-NL" sz="1400" dirty="0" smtClean="0"/>
              <a:t>. </a:t>
            </a:r>
            <a:r>
              <a:rPr lang="nl-NL" sz="1400" dirty="0"/>
              <a:t/>
            </a:r>
            <a:br>
              <a:rPr lang="nl-NL" sz="1400" dirty="0"/>
            </a:br>
            <a:r>
              <a:rPr lang="nl-NL" sz="1400" b="1" cap="all" dirty="0"/>
              <a:t/>
            </a: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a:t>
            </a:r>
            <a:r>
              <a:rPr lang="nl-NL" sz="1400" dirty="0" smtClean="0"/>
              <a:t>”. Hier </a:t>
            </a:r>
            <a:r>
              <a:rPr lang="nl-NL" sz="1400" dirty="0"/>
              <a:t>zien jullie de woorden nogmaals maar dan in relatie met een ander woord / andere woorden. Jullie bekijken en lezen deze woorden nadat je het verhaaltje hebt voorgelezen</a:t>
            </a:r>
            <a:r>
              <a:rPr lang="nl-NL" sz="1400" dirty="0" smtClean="0"/>
              <a:t>. Kies </a:t>
            </a:r>
            <a:r>
              <a:rPr lang="nl-NL" sz="1400" dirty="0"/>
              <a:t>2 woorden uit die jullie de komende week extra gaan oefenen. Misschien lukt het om ze uit te printen. Anders laat je je kind de woorden overschrijven en een tekening erbij maken. Plak het woord op de koelkast of op de muur. </a:t>
            </a:r>
            <a:r>
              <a:rPr lang="nl-NL" sz="1400" dirty="0" smtClean="0"/>
              <a:t>Laat </a:t>
            </a:r>
            <a:r>
              <a:rPr lang="nl-NL" sz="1400" dirty="0"/>
              <a:t>het woord vaker terugkomen in gesprekken en gebruik het woord soms ook expres! Jullie kunnen er ook spelletjes mee doen</a:t>
            </a:r>
            <a:r>
              <a:rPr lang="nl-NL" sz="1400" dirty="0" smtClean="0"/>
              <a:t>. Op </a:t>
            </a:r>
            <a:r>
              <a:rPr lang="nl-NL" sz="1400" dirty="0"/>
              <a:t>deze manier zal je kind het woord gemakkelijker onthouden en zelf gaan gebruiken</a:t>
            </a:r>
            <a:r>
              <a:rPr lang="nl-NL" sz="1400" dirty="0" smtClean="0"/>
              <a:t>.  </a:t>
            </a:r>
          </a:p>
          <a:p>
            <a:endParaRPr lang="nl-NL" sz="1400" dirty="0"/>
          </a:p>
          <a:p>
            <a:r>
              <a:rPr lang="nl-NL" sz="1400" b="1" dirty="0" smtClean="0">
                <a:solidFill>
                  <a:srgbClr val="C00000"/>
                </a:solidFill>
              </a:rPr>
              <a:t>UITLEGFILMPJE</a:t>
            </a:r>
          </a:p>
          <a:p>
            <a:r>
              <a:rPr lang="nl-NL" sz="1400" dirty="0" smtClean="0"/>
              <a:t>Wil </a:t>
            </a:r>
            <a:r>
              <a:rPr lang="nl-NL" sz="1400" dirty="0"/>
              <a:t>je een demo-filmpje zien over het gebruik van weerwoord? Kijk dan hier: </a:t>
            </a:r>
            <a:r>
              <a:rPr lang="nl-NL" sz="1400" u="sng" dirty="0">
                <a:hlinkClick r:id="rId2"/>
              </a:rPr>
              <a:t>https://youtu.be/E8FCTOHToDM</a:t>
            </a:r>
            <a:r>
              <a:rPr lang="nl-NL" sz="1400" dirty="0"/>
              <a:t> </a:t>
            </a:r>
            <a:r>
              <a:rPr lang="nl-NL" sz="1400" dirty="0" smtClean="0"/>
              <a:t>Spelletjesideetjes vind je hier: </a:t>
            </a:r>
            <a:r>
              <a:rPr lang="nl-NL" sz="1400" dirty="0">
                <a:hlinkClick r:id="rId3"/>
              </a:rPr>
              <a:t>https://weerwoord.kentalis.nl/consolideerspelletjes</a:t>
            </a:r>
            <a:endParaRPr lang="nl-NL" sz="1400" dirty="0"/>
          </a:p>
          <a:p>
            <a:endParaRPr lang="nl-NL" sz="1400" b="1" cap="all" dirty="0" smtClean="0"/>
          </a:p>
          <a:p>
            <a:r>
              <a:rPr lang="nl-NL" sz="1400" b="1" cap="all" dirty="0" smtClean="0">
                <a:solidFill>
                  <a:srgbClr val="C00000"/>
                </a:solidFill>
              </a:rPr>
              <a:t>Samengevat</a:t>
            </a:r>
            <a:r>
              <a:rPr lang="nl-NL" sz="1400" b="1" cap="all" dirty="0">
                <a:solidFill>
                  <a:srgbClr val="C00000"/>
                </a:solidFill>
              </a:rPr>
              <a:t>:</a:t>
            </a:r>
            <a:endParaRPr lang="nl-NL" sz="1400" dirty="0">
              <a:solidFill>
                <a:srgbClr val="C00000"/>
              </a:solidFill>
            </a:endParaRPr>
          </a:p>
          <a:p>
            <a:pPr lvl="0"/>
            <a:r>
              <a:rPr lang="nl-NL" sz="1400" dirty="0" smtClean="0"/>
              <a:t>1) Start </a:t>
            </a:r>
            <a:r>
              <a:rPr lang="nl-NL" sz="1400" dirty="0"/>
              <a:t>de </a:t>
            </a:r>
            <a:r>
              <a:rPr lang="nl-NL" sz="1400" dirty="0" smtClean="0"/>
              <a:t>PowerPoint </a:t>
            </a:r>
            <a:r>
              <a:rPr lang="nl-NL" sz="1400" dirty="0"/>
              <a:t>van Weerwoord. </a:t>
            </a:r>
          </a:p>
          <a:p>
            <a:pPr lvl="0"/>
            <a:r>
              <a:rPr lang="nl-NL" sz="1400" dirty="0" smtClean="0"/>
              <a:t>2) Print </a:t>
            </a:r>
            <a:r>
              <a:rPr lang="nl-NL" sz="1400" dirty="0"/>
              <a:t>de tweede dia uit zodat je deze kunt voorlezen. </a:t>
            </a:r>
          </a:p>
          <a:p>
            <a:pPr lvl="0"/>
            <a:r>
              <a:rPr lang="nl-NL" sz="1400" dirty="0" smtClean="0"/>
              <a:t>3) Klik </a:t>
            </a:r>
            <a:r>
              <a:rPr lang="nl-NL" sz="1400" dirty="0"/>
              <a:t>tijdens het voorlezen bij elk onderstreept woord op de dia. </a:t>
            </a:r>
          </a:p>
          <a:p>
            <a:pPr lvl="0"/>
            <a:r>
              <a:rPr lang="nl-NL" sz="1400" dirty="0" smtClean="0"/>
              <a:t>4) Bekijk en praat samen over </a:t>
            </a:r>
            <a:r>
              <a:rPr lang="nl-NL" sz="1400" dirty="0"/>
              <a:t>de woorden voor de woordmuur.</a:t>
            </a:r>
          </a:p>
          <a:p>
            <a:pPr lvl="0"/>
            <a:r>
              <a:rPr lang="nl-NL" sz="1400" dirty="0" smtClean="0"/>
              <a:t>5) Kies </a:t>
            </a:r>
            <a:r>
              <a:rPr lang="nl-NL" sz="1400" dirty="0"/>
              <a:t>er 2 die je deze week extra gaat oefenen</a:t>
            </a:r>
          </a:p>
          <a:p>
            <a:pPr lvl="0"/>
            <a:r>
              <a:rPr lang="nl-NL" sz="1400" dirty="0" smtClean="0"/>
              <a:t>6) Print </a:t>
            </a:r>
            <a:r>
              <a:rPr lang="nl-NL" sz="1400" dirty="0"/>
              <a:t>ze uit of laat jullie kind de woorden overschrijven</a:t>
            </a:r>
          </a:p>
          <a:p>
            <a:pPr lvl="0"/>
            <a:r>
              <a:rPr lang="nl-NL" sz="1400" dirty="0" smtClean="0"/>
              <a:t>7) Gebruik </a:t>
            </a:r>
            <a:r>
              <a:rPr lang="nl-NL" sz="1400" dirty="0"/>
              <a:t>de woorden regelmatig de komende week</a:t>
            </a:r>
            <a:r>
              <a:rPr lang="nl-NL" sz="1400" dirty="0" smtClean="0"/>
              <a:t>.</a:t>
            </a:r>
          </a:p>
          <a:p>
            <a:pPr lvl="0"/>
            <a:endParaRPr lang="nl-NL" sz="1200" dirty="0"/>
          </a:p>
          <a:p>
            <a:pPr lvl="0"/>
            <a:r>
              <a:rPr lang="nl-NL" sz="1400" b="1" dirty="0" smtClean="0">
                <a:solidFill>
                  <a:srgbClr val="C00000"/>
                </a:solidFill>
              </a:rPr>
              <a:t>VRAGEN?</a:t>
            </a:r>
          </a:p>
          <a:p>
            <a:pPr lvl="0"/>
            <a:r>
              <a:rPr lang="nl-NL" sz="1400" dirty="0" smtClean="0"/>
              <a:t>Mail ons gerust bij vragen: </a:t>
            </a:r>
            <a:r>
              <a:rPr lang="nl-NL" sz="1400" dirty="0" smtClean="0">
                <a:hlinkClick r:id="rId4"/>
              </a:rPr>
              <a:t>weerwoord@kentalis.nl</a:t>
            </a:r>
            <a:r>
              <a:rPr lang="nl-NL" sz="1400" dirty="0" smtClean="0"/>
              <a:t> </a:t>
            </a:r>
            <a:endParaRPr lang="nl-NL" sz="1400" dirty="0"/>
          </a:p>
          <a:p>
            <a:endParaRPr lang="nl-NL" sz="1600" dirty="0" smtClean="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317324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68425" y="25814"/>
            <a:ext cx="9608977" cy="1323439"/>
          </a:xfrm>
          <a:prstGeom prst="rect">
            <a:avLst/>
          </a:prstGeom>
          <a:noFill/>
        </p:spPr>
        <p:txBody>
          <a:bodyPr wrap="square" rtlCol="0">
            <a:spAutoFit/>
          </a:bodyPr>
          <a:lstStyle/>
          <a:p>
            <a:r>
              <a:rPr lang="en-US" sz="8000" b="1" u="sng" dirty="0" err="1"/>
              <a:t>e</a:t>
            </a:r>
            <a:r>
              <a:rPr lang="en-US" sz="8000" b="1" u="sng" dirty="0" err="1" smtClean="0"/>
              <a:t>rgens</a:t>
            </a:r>
            <a:r>
              <a:rPr lang="en-US" sz="8000" b="1" u="sng" dirty="0" smtClean="0"/>
              <a:t> op </a:t>
            </a:r>
            <a:r>
              <a:rPr lang="en-US" sz="8000" b="1" u="sng" dirty="0" err="1" smtClean="0"/>
              <a:t>aandringen</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3" name="Groep 2"/>
          <p:cNvGrpSpPr/>
          <p:nvPr/>
        </p:nvGrpSpPr>
        <p:grpSpPr>
          <a:xfrm>
            <a:off x="923129" y="1626319"/>
            <a:ext cx="7679689" cy="4809509"/>
            <a:chOff x="923129" y="1626319"/>
            <a:chExt cx="7679689" cy="4809509"/>
          </a:xfrm>
        </p:grpSpPr>
        <p:pic>
          <p:nvPicPr>
            <p:cNvPr id="7170" name="Picture 2" descr="C:\Users\dasg\Downloads\shutterstock_75190369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7904" y="1626319"/>
              <a:ext cx="4894914" cy="32698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sg\Downloads\shutterstock_45278495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23129" y="3304891"/>
              <a:ext cx="2401197" cy="31309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161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smtClean="0"/>
              <a:t>buitenissig</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194" name="Picture 2" descr="C:\Users\dasg\Downloads\shutterstock_27452840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4008" y="2204864"/>
            <a:ext cx="3317197" cy="389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702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a:t>d</a:t>
            </a:r>
            <a:r>
              <a:rPr lang="en-US" sz="8000" b="1" u="sng" dirty="0" smtClean="0"/>
              <a:t>e link</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3" name="Groep 12"/>
          <p:cNvGrpSpPr/>
          <p:nvPr/>
        </p:nvGrpSpPr>
        <p:grpSpPr>
          <a:xfrm>
            <a:off x="661721" y="2204864"/>
            <a:ext cx="7299484" cy="4215952"/>
            <a:chOff x="661721" y="2204864"/>
            <a:chExt cx="7299484" cy="4215952"/>
          </a:xfrm>
        </p:grpSpPr>
        <p:pic>
          <p:nvPicPr>
            <p:cNvPr id="9" name="Picture 2" descr="C:\Users\dasg\Downloads\shutterstock_27452840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4008" y="2204864"/>
              <a:ext cx="3317197" cy="38969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y's chips patatje joppie 40gr bij Langerak de Jo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842387">
              <a:off x="661721" y="3115954"/>
              <a:ext cx="1284330" cy="17676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ay's chips patatje joppie 40gr bij Langerak de Jo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88456">
              <a:off x="2178412" y="2500199"/>
              <a:ext cx="1284330" cy="17676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ay's chips patatje joppie 40gr bij Langerak de Jo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15425" y="4653136"/>
              <a:ext cx="1284330" cy="1767680"/>
            </a:xfrm>
            <a:prstGeom prst="rect">
              <a:avLst/>
            </a:prstGeom>
            <a:noFill/>
            <a:extLst>
              <a:ext uri="{909E8E84-426E-40DD-AFC4-6F175D3DCCD1}">
                <a14:hiddenFill xmlns:a14="http://schemas.microsoft.com/office/drawing/2010/main">
                  <a:solidFill>
                    <a:srgbClr val="FFFFFF"/>
                  </a:solidFill>
                </a14:hiddenFill>
              </a:ext>
            </a:extLst>
          </p:spPr>
        </p:pic>
        <p:sp>
          <p:nvSpPr>
            <p:cNvPr id="4" name="PIJL-RECHTS 3"/>
            <p:cNvSpPr/>
            <p:nvPr/>
          </p:nvSpPr>
          <p:spPr>
            <a:xfrm>
              <a:off x="3707904" y="3999794"/>
              <a:ext cx="792088" cy="509326"/>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70752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smtClean="0"/>
              <a:t>alhoewel</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4" name="Groep 3"/>
          <p:cNvGrpSpPr/>
          <p:nvPr/>
        </p:nvGrpSpPr>
        <p:grpSpPr>
          <a:xfrm>
            <a:off x="1307404" y="908720"/>
            <a:ext cx="5519008" cy="5779705"/>
            <a:chOff x="1307404" y="908720"/>
            <a:chExt cx="5519008" cy="5779705"/>
          </a:xfrm>
        </p:grpSpPr>
        <p:pic>
          <p:nvPicPr>
            <p:cNvPr id="8" name="Picture 2" descr="C:\Users\dasg\Downloads\shutterstock_45278495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07404" y="2241390"/>
              <a:ext cx="3216823" cy="4194437"/>
            </a:xfrm>
            <a:prstGeom prst="rect">
              <a:avLst/>
            </a:prstGeom>
            <a:noFill/>
            <a:extLst>
              <a:ext uri="{909E8E84-426E-40DD-AFC4-6F175D3DCCD1}">
                <a14:hiddenFill xmlns:a14="http://schemas.microsoft.com/office/drawing/2010/main">
                  <a:solidFill>
                    <a:srgbClr val="FFFFFF"/>
                  </a:solidFill>
                </a14:hiddenFill>
              </a:ext>
            </a:extLst>
          </p:spPr>
        </p:pic>
        <p:sp>
          <p:nvSpPr>
            <p:cNvPr id="3" name="Kruis 2"/>
            <p:cNvSpPr/>
            <p:nvPr/>
          </p:nvSpPr>
          <p:spPr>
            <a:xfrm rot="2844608">
              <a:off x="2698022" y="3736097"/>
              <a:ext cx="2880320" cy="3024336"/>
            </a:xfrm>
            <a:prstGeom prst="plus">
              <a:avLst>
                <a:gd name="adj" fmla="val 45447"/>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18" name="Picture 2" descr="C:\Users\dasg\Downloads\shutterstock_150131656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32040" y="908720"/>
              <a:ext cx="1894372" cy="19337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881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12737"/>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geheimhouden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verraden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panose="020B0603020202020204" pitchFamily="34" charset="0"/>
                <a:ea typeface="Calibri"/>
                <a:cs typeface="Times New Roman"/>
              </a:rPr>
              <a:t>= </a:t>
            </a:r>
            <a:r>
              <a:rPr lang="nl-NL" sz="2800" dirty="0" smtClean="0">
                <a:latin typeface="Trebuchet MS" panose="020B0603020202020204" pitchFamily="34" charset="0"/>
                <a:ea typeface="Calibri"/>
                <a:cs typeface="Times New Roman"/>
              </a:rPr>
              <a:t>het niet doorvertellen</a:t>
            </a:r>
            <a:endParaRPr lang="nl-NL" sz="2800" dirty="0">
              <a:effectLst/>
              <a:latin typeface="Trebuchet MS" panose="020B0603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gn="ctr">
              <a:lnSpc>
                <a:spcPct val="107000"/>
              </a:lnSpc>
              <a:spcAft>
                <a:spcPts val="0"/>
              </a:spcAft>
            </a:pPr>
            <a:endParaRPr lang="nl-NL" sz="1200" i="1" dirty="0">
              <a:solidFill>
                <a:srgbClr val="387038"/>
              </a:solidFill>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
            </a:r>
            <a:br>
              <a:rPr lang="nl-NL" sz="2400" i="1" dirty="0" smtClean="0">
                <a:solidFill>
                  <a:srgbClr val="387038"/>
                </a:solidFill>
                <a:latin typeface="Trebuchet MS"/>
                <a:ea typeface="Calibri"/>
                <a:cs typeface="Times New Roman"/>
              </a:rPr>
            </a:br>
            <a:endParaRPr lang="nl-NL" sz="2400" i="1" dirty="0" smtClean="0">
              <a:solidFill>
                <a:srgbClr val="387038"/>
              </a:solidFill>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Hij houdt geheim dat ik </a:t>
            </a:r>
            <a:br>
              <a:rPr lang="nl-NL" sz="2400" i="1" dirty="0" smtClean="0">
                <a:solidFill>
                  <a:srgbClr val="387038"/>
                </a:solidFill>
                <a:latin typeface="Trebuchet MS"/>
                <a:ea typeface="Calibri"/>
                <a:cs typeface="Times New Roman"/>
              </a:rPr>
            </a:br>
            <a:r>
              <a:rPr lang="nl-NL" sz="2400" i="1" dirty="0" smtClean="0">
                <a:solidFill>
                  <a:srgbClr val="387038"/>
                </a:solidFill>
                <a:latin typeface="Trebuchet MS"/>
                <a:ea typeface="Calibri"/>
                <a:cs typeface="Times New Roman"/>
              </a:rPr>
              <a:t>‘s avonds altijd chips eet.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panose="020B0603020202020204" pitchFamily="34" charset="0"/>
                <a:ea typeface="Calibri"/>
                <a:cs typeface="Times New Roman"/>
              </a:rPr>
              <a:t>= </a:t>
            </a:r>
            <a:r>
              <a:rPr lang="nl-NL" sz="2800" dirty="0" smtClean="0">
                <a:latin typeface="Trebuchet MS" panose="020B0603020202020204" pitchFamily="34" charset="0"/>
                <a:ea typeface="Calibri"/>
                <a:cs typeface="Times New Roman"/>
              </a:rPr>
              <a:t> iets doorvertellen aan de vijand</a:t>
            </a:r>
            <a:endParaRPr lang="nl-NL" sz="2800" dirty="0">
              <a:latin typeface="Trebuchet MS" panose="020B0603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i="1" dirty="0">
              <a:solidFill>
                <a:srgbClr val="387038"/>
              </a:solidFill>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Hij verraadt dat ik </a:t>
            </a:r>
            <a:br>
              <a:rPr lang="nl-NL" sz="2400" i="1" dirty="0" smtClean="0">
                <a:solidFill>
                  <a:srgbClr val="387038"/>
                </a:solidFill>
                <a:latin typeface="Trebuchet MS"/>
                <a:ea typeface="Calibri"/>
                <a:cs typeface="Times New Roman"/>
              </a:rPr>
            </a:br>
            <a:r>
              <a:rPr lang="nl-NL" sz="2400" i="1" dirty="0" smtClean="0">
                <a:solidFill>
                  <a:srgbClr val="387038"/>
                </a:solidFill>
                <a:latin typeface="Trebuchet MS"/>
                <a:ea typeface="Calibri"/>
                <a:cs typeface="Times New Roman"/>
              </a:rPr>
              <a:t>‘s avonds altijd chips eet.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242" name="Picture 2" descr="http://mowb.muiswerken.nl/wbonline/DICPICT/geheimhouding_886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81074" y="2354201"/>
            <a:ext cx="27622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dasg\Downloads\shutterstock_13373088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79014" y="2807785"/>
            <a:ext cx="2866492" cy="217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988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12737"/>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700" b="1" dirty="0" smtClean="0">
                <a:solidFill>
                  <a:srgbClr val="387038"/>
                </a:solidFill>
                <a:latin typeface="Trebuchet MS"/>
                <a:ea typeface="Calibri"/>
                <a:cs typeface="Times New Roman"/>
              </a:rPr>
              <a:t>gewoon</a:t>
            </a:r>
            <a:endParaRPr lang="nl-NL" sz="57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700" b="1" dirty="0" smtClean="0">
                <a:solidFill>
                  <a:srgbClr val="387038"/>
                </a:solidFill>
                <a:latin typeface="Trebuchet MS"/>
                <a:ea typeface="Calibri"/>
                <a:cs typeface="Times New Roman"/>
              </a:rPr>
              <a:t>buitenissig</a:t>
            </a:r>
            <a:endParaRPr lang="nl-NL" sz="57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Trebuchet MS"/>
                <a:ea typeface="Calibri"/>
                <a:cs typeface="Times New Roman"/>
              </a:rPr>
              <a:t>= </a:t>
            </a:r>
            <a:r>
              <a:rPr lang="nl-NL" sz="3200" dirty="0" smtClean="0">
                <a:latin typeface="Trebuchet MS"/>
                <a:ea typeface="Calibri"/>
                <a:cs typeface="Times New Roman"/>
              </a:rPr>
              <a:t>niet opvallend</a:t>
            </a:r>
            <a:endParaRPr lang="nl-NL" sz="3200" dirty="0">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smtClean="0">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
            </a:r>
            <a:br>
              <a:rPr lang="nl-NL" sz="2400" i="1" dirty="0" smtClean="0">
                <a:solidFill>
                  <a:srgbClr val="387038"/>
                </a:solidFill>
                <a:latin typeface="Trebuchet MS"/>
                <a:ea typeface="Calibri"/>
                <a:cs typeface="Times New Roman"/>
              </a:rPr>
            </a:br>
            <a:r>
              <a:rPr lang="nl-NL" sz="2400" i="1" dirty="0" smtClean="0">
                <a:solidFill>
                  <a:srgbClr val="387038"/>
                </a:solidFill>
                <a:latin typeface="Trebuchet MS"/>
                <a:ea typeface="Calibri"/>
                <a:cs typeface="Times New Roman"/>
              </a:rPr>
              <a:t>Hij ziet er </a:t>
            </a:r>
            <a:r>
              <a:rPr lang="nl-NL" sz="2400" i="1" u="sng" dirty="0" smtClean="0">
                <a:solidFill>
                  <a:srgbClr val="387038"/>
                </a:solidFill>
                <a:latin typeface="Trebuchet MS"/>
                <a:ea typeface="Calibri"/>
                <a:cs typeface="Times New Roman"/>
              </a:rPr>
              <a:t>gewoon</a:t>
            </a:r>
            <a:r>
              <a:rPr lang="nl-NL" sz="2400" i="1" dirty="0" smtClean="0">
                <a:solidFill>
                  <a:srgbClr val="387038"/>
                </a:solidFill>
                <a:latin typeface="Trebuchet MS"/>
                <a:ea typeface="Calibri"/>
                <a:cs typeface="Times New Roman"/>
              </a:rPr>
              <a:t> uit.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effectLst/>
                <a:latin typeface="Trebuchet MS"/>
                <a:ea typeface="Calibri"/>
                <a:cs typeface="Times New Roman"/>
              </a:rPr>
              <a:t>= </a:t>
            </a:r>
            <a:r>
              <a:rPr lang="nl-NL" sz="3200" dirty="0" smtClean="0">
                <a:effectLst/>
                <a:latin typeface="Trebuchet MS"/>
                <a:ea typeface="Calibri"/>
                <a:cs typeface="Times New Roman"/>
              </a:rPr>
              <a:t>bijzonder, opvallend</a:t>
            </a:r>
            <a:endParaRPr lang="nl-NL" sz="3200" dirty="0">
              <a:effectLst/>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smtClean="0">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smtClean="0">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Als je veel chips eet kun je </a:t>
            </a:r>
            <a:r>
              <a:rPr lang="nl-NL" sz="2400" i="1" u="sng" dirty="0" smtClean="0">
                <a:solidFill>
                  <a:srgbClr val="387038"/>
                </a:solidFill>
                <a:latin typeface="Trebuchet MS"/>
                <a:ea typeface="Calibri"/>
                <a:cs typeface="Times New Roman"/>
              </a:rPr>
              <a:t>buitenissig</a:t>
            </a:r>
            <a:r>
              <a:rPr lang="nl-NL" sz="2400" i="1" dirty="0" smtClean="0">
                <a:solidFill>
                  <a:srgbClr val="387038"/>
                </a:solidFill>
                <a:latin typeface="Trebuchet MS"/>
                <a:ea typeface="Calibri"/>
                <a:cs typeface="Times New Roman"/>
              </a:rPr>
              <a:t> dik worden. </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dasg\Downloads\shutterstock_27452840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75794" y="2564904"/>
            <a:ext cx="2016224" cy="236859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dasg\Downloads\shutterstock_73495288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568844" y="2194171"/>
            <a:ext cx="1325826" cy="296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3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94" y="24131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2" name="Rechthoek 1"/>
          <p:cNvSpPr/>
          <p:nvPr/>
        </p:nvSpPr>
        <p:spPr>
          <a:xfrm>
            <a:off x="467544" y="663391"/>
            <a:ext cx="8064897" cy="3888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8274" y="720597"/>
            <a:ext cx="5405181" cy="2543615"/>
          </a:xfrm>
          <a:prstGeom prst="rect">
            <a:avLst/>
          </a:prstGeom>
        </p:spPr>
      </p:pic>
      <p:sp>
        <p:nvSpPr>
          <p:cNvPr id="17" name="Text Box 14"/>
          <p:cNvSpPr txBox="1"/>
          <p:nvPr/>
        </p:nvSpPr>
        <p:spPr>
          <a:xfrm>
            <a:off x="2411760" y="476672"/>
            <a:ext cx="3689321"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204025" y="404664"/>
            <a:ext cx="4168175"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latin typeface="Trebuchet MS" panose="020B0603020202020204" pitchFamily="34" charset="0"/>
                <a:ea typeface="Calibri"/>
                <a:cs typeface="Times New Roman"/>
              </a:rPr>
              <a:t>nuttigen</a:t>
            </a:r>
            <a:endParaRPr lang="nl-NL" sz="4000" b="1" dirty="0">
              <a:effectLst/>
              <a:latin typeface="Trebuchet MS" panose="020B0603020202020204" pitchFamily="34" charset="0"/>
              <a:ea typeface="Calibri"/>
              <a:cs typeface="Times New Roman"/>
            </a:endParaRPr>
          </a:p>
        </p:txBody>
      </p:sp>
      <p:sp>
        <p:nvSpPr>
          <p:cNvPr id="19" name="Text Box 14"/>
          <p:cNvSpPr txBox="1"/>
          <p:nvPr/>
        </p:nvSpPr>
        <p:spPr>
          <a:xfrm>
            <a:off x="6228184" y="476672"/>
            <a:ext cx="2520280" cy="10801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2"/>
          <p:cNvSpPr txBox="1">
            <a:spLocks noChangeArrowheads="1"/>
          </p:cNvSpPr>
          <p:nvPr/>
        </p:nvSpPr>
        <p:spPr bwMode="auto">
          <a:xfrm>
            <a:off x="6228184" y="476672"/>
            <a:ext cx="2503476" cy="8640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Trebuchet MS"/>
                <a:ea typeface="Calibri"/>
                <a:cs typeface="Times New Roman"/>
              </a:rPr>
              <a:t>= </a:t>
            </a:r>
            <a:r>
              <a:rPr lang="nl-NL" sz="2800" dirty="0" smtClean="0">
                <a:latin typeface="Trebuchet MS"/>
                <a:ea typeface="Calibri"/>
                <a:cs typeface="Times New Roman"/>
              </a:rPr>
              <a:t>opeten of opdrinken</a:t>
            </a:r>
            <a:endParaRPr lang="nl-NL" sz="2800" dirty="0">
              <a:effectLst/>
              <a:latin typeface="Calibri"/>
              <a:ea typeface="Calibri"/>
              <a:cs typeface="Times New Roman"/>
            </a:endParaRPr>
          </a:p>
        </p:txBody>
      </p:sp>
      <p:pic>
        <p:nvPicPr>
          <p:cNvPr id="25" name="Afbeelding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2687" y="4254530"/>
            <a:ext cx="3042958" cy="974670"/>
          </a:xfrm>
          <a:prstGeom prst="rect">
            <a:avLst/>
          </a:prstGeom>
        </p:spPr>
      </p:pic>
      <p:sp>
        <p:nvSpPr>
          <p:cNvPr id="21" name="Text Box 14"/>
          <p:cNvSpPr txBox="1"/>
          <p:nvPr/>
        </p:nvSpPr>
        <p:spPr>
          <a:xfrm>
            <a:off x="1547665" y="3104964"/>
            <a:ext cx="223122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26" name="Afbeelding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23195" y="4221088"/>
            <a:ext cx="2071173" cy="1080120"/>
          </a:xfrm>
          <a:prstGeom prst="rect">
            <a:avLst/>
          </a:prstGeom>
        </p:spPr>
      </p:pic>
      <p:sp>
        <p:nvSpPr>
          <p:cNvPr id="22" name="Tekstvak 2"/>
          <p:cNvSpPr txBox="1">
            <a:spLocks noChangeArrowheads="1"/>
          </p:cNvSpPr>
          <p:nvPr/>
        </p:nvSpPr>
        <p:spPr bwMode="auto">
          <a:xfrm>
            <a:off x="1404667" y="3140968"/>
            <a:ext cx="2519261"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Trebuchet MS" panose="020B0603020202020204" pitchFamily="34" charset="0"/>
                <a:ea typeface="Calibri"/>
                <a:cs typeface="Times New Roman"/>
              </a:rPr>
              <a:t>opeten</a:t>
            </a:r>
            <a:endParaRPr lang="nl-NL" sz="3600" b="1" dirty="0">
              <a:effectLst/>
              <a:latin typeface="Trebuchet MS" panose="020B0603020202020204" pitchFamily="34" charset="0"/>
              <a:ea typeface="Calibri"/>
              <a:cs typeface="Times New Roman"/>
            </a:endParaRPr>
          </a:p>
        </p:txBody>
      </p:sp>
      <p:pic>
        <p:nvPicPr>
          <p:cNvPr id="13314" name="Picture 2" descr="C:\Users\dasg\Downloads\shutterstock_1383436241.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932040" y="3303855"/>
            <a:ext cx="821276" cy="1198771"/>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14"/>
          <p:cNvSpPr txBox="1"/>
          <p:nvPr/>
        </p:nvSpPr>
        <p:spPr>
          <a:xfrm>
            <a:off x="5665269" y="3076737"/>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5673406" y="3076736"/>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Trebuchet MS" panose="020B0603020202020204" pitchFamily="34" charset="0"/>
                <a:ea typeface="Calibri"/>
                <a:cs typeface="Times New Roman"/>
              </a:rPr>
              <a:t>opdrinken</a:t>
            </a:r>
            <a:endParaRPr lang="nl-NL" sz="3600" b="1" dirty="0">
              <a:effectLst/>
              <a:latin typeface="Trebuchet MS" panose="020B0603020202020204" pitchFamily="34" charset="0"/>
              <a:ea typeface="Calibri"/>
              <a:cs typeface="Times New Roman"/>
            </a:endParaRPr>
          </a:p>
        </p:txBody>
      </p:sp>
      <p:sp>
        <p:nvSpPr>
          <p:cNvPr id="27" name="Text Box 14"/>
          <p:cNvSpPr txBox="1"/>
          <p:nvPr/>
        </p:nvSpPr>
        <p:spPr>
          <a:xfrm>
            <a:off x="387000" y="5157192"/>
            <a:ext cx="1276896" cy="504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28" name="Tekstvak 2"/>
          <p:cNvSpPr txBox="1">
            <a:spLocks noChangeArrowheads="1"/>
          </p:cNvSpPr>
          <p:nvPr/>
        </p:nvSpPr>
        <p:spPr bwMode="auto">
          <a:xfrm>
            <a:off x="251520" y="5157192"/>
            <a:ext cx="1521792"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b="1" dirty="0" smtClean="0">
                <a:latin typeface="Trebuchet MS" panose="020B0603020202020204" pitchFamily="34" charset="0"/>
                <a:ea typeface="Calibri"/>
                <a:cs typeface="Times New Roman"/>
              </a:rPr>
              <a:t>de chips</a:t>
            </a:r>
            <a:endParaRPr lang="nl-NL" sz="2400" b="1" dirty="0">
              <a:effectLst/>
              <a:latin typeface="Trebuchet MS" panose="020B0603020202020204" pitchFamily="34" charset="0"/>
              <a:ea typeface="Calibri"/>
              <a:cs typeface="Times New Roman"/>
            </a:endParaRPr>
          </a:p>
        </p:txBody>
      </p:sp>
      <p:sp>
        <p:nvSpPr>
          <p:cNvPr id="29" name="Text Box 14"/>
          <p:cNvSpPr txBox="1"/>
          <p:nvPr/>
        </p:nvSpPr>
        <p:spPr>
          <a:xfrm>
            <a:off x="1773312" y="5157192"/>
            <a:ext cx="1276896" cy="504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30" name="Tekstvak 2"/>
          <p:cNvSpPr txBox="1">
            <a:spLocks noChangeArrowheads="1"/>
          </p:cNvSpPr>
          <p:nvPr/>
        </p:nvSpPr>
        <p:spPr bwMode="auto">
          <a:xfrm>
            <a:off x="1547665" y="5157192"/>
            <a:ext cx="1625426"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b="1" dirty="0" smtClean="0">
                <a:latin typeface="Trebuchet MS" panose="020B0603020202020204" pitchFamily="34" charset="0"/>
                <a:ea typeface="Calibri"/>
                <a:cs typeface="Times New Roman"/>
              </a:rPr>
              <a:t>de kaas</a:t>
            </a:r>
            <a:endParaRPr lang="nl-NL" sz="2400" b="1" dirty="0">
              <a:effectLst/>
              <a:latin typeface="Trebuchet MS" panose="020B0603020202020204" pitchFamily="34" charset="0"/>
              <a:ea typeface="Calibri"/>
              <a:cs typeface="Times New Roman"/>
            </a:endParaRPr>
          </a:p>
        </p:txBody>
      </p:sp>
      <p:sp>
        <p:nvSpPr>
          <p:cNvPr id="33" name="Text Box 14"/>
          <p:cNvSpPr txBox="1"/>
          <p:nvPr/>
        </p:nvSpPr>
        <p:spPr>
          <a:xfrm>
            <a:off x="3173091" y="5155173"/>
            <a:ext cx="1519457" cy="504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34" name="Tekstvak 2"/>
          <p:cNvSpPr txBox="1">
            <a:spLocks noChangeArrowheads="1"/>
          </p:cNvSpPr>
          <p:nvPr/>
        </p:nvSpPr>
        <p:spPr bwMode="auto">
          <a:xfrm>
            <a:off x="3059832" y="5155173"/>
            <a:ext cx="1731627"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b="1" dirty="0">
                <a:latin typeface="Trebuchet MS" panose="020B0603020202020204" pitchFamily="34" charset="0"/>
                <a:ea typeface="Calibri"/>
                <a:cs typeface="Times New Roman"/>
              </a:rPr>
              <a:t>d</a:t>
            </a:r>
            <a:r>
              <a:rPr lang="nl-NL" sz="2400" b="1" dirty="0" smtClean="0">
                <a:latin typeface="Trebuchet MS" panose="020B0603020202020204" pitchFamily="34" charset="0"/>
                <a:ea typeface="Calibri"/>
                <a:cs typeface="Times New Roman"/>
              </a:rPr>
              <a:t>e chocola</a:t>
            </a:r>
            <a:endParaRPr lang="nl-NL" sz="2400" b="1" dirty="0">
              <a:effectLst/>
              <a:latin typeface="Trebuchet MS" panose="020B0603020202020204" pitchFamily="34" charset="0"/>
              <a:ea typeface="Calibri"/>
              <a:cs typeface="Times New Roman"/>
            </a:endParaRPr>
          </a:p>
        </p:txBody>
      </p:sp>
      <p:sp>
        <p:nvSpPr>
          <p:cNvPr id="37" name="Text Box 14"/>
          <p:cNvSpPr txBox="1"/>
          <p:nvPr/>
        </p:nvSpPr>
        <p:spPr>
          <a:xfrm>
            <a:off x="1547665" y="3851845"/>
            <a:ext cx="2233760" cy="4990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8" name="Tekstvak 2"/>
          <p:cNvSpPr txBox="1">
            <a:spLocks noChangeArrowheads="1"/>
          </p:cNvSpPr>
          <p:nvPr/>
        </p:nvSpPr>
        <p:spPr bwMode="auto">
          <a:xfrm>
            <a:off x="1619672" y="3851845"/>
            <a:ext cx="2572021"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smtClean="0">
                <a:latin typeface="Trebuchet MS"/>
                <a:ea typeface="Calibri"/>
                <a:cs typeface="Times New Roman"/>
              </a:rPr>
              <a:t>= vast voedsel</a:t>
            </a:r>
            <a:endParaRPr lang="nl-NL" sz="2000" dirty="0">
              <a:effectLst/>
              <a:latin typeface="Calibri"/>
              <a:ea typeface="Calibri"/>
              <a:cs typeface="Times New Roman"/>
            </a:endParaRPr>
          </a:p>
        </p:txBody>
      </p:sp>
      <p:sp>
        <p:nvSpPr>
          <p:cNvPr id="39" name="Text Box 14"/>
          <p:cNvSpPr txBox="1"/>
          <p:nvPr/>
        </p:nvSpPr>
        <p:spPr>
          <a:xfrm>
            <a:off x="5984616" y="3817332"/>
            <a:ext cx="2403808" cy="4990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0" name="Tekstvak 2"/>
          <p:cNvSpPr txBox="1">
            <a:spLocks noChangeArrowheads="1"/>
          </p:cNvSpPr>
          <p:nvPr/>
        </p:nvSpPr>
        <p:spPr bwMode="auto">
          <a:xfrm>
            <a:off x="5984615" y="3861048"/>
            <a:ext cx="2547825" cy="3600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Trebuchet MS"/>
                <a:ea typeface="Calibri"/>
                <a:cs typeface="Times New Roman"/>
              </a:rPr>
              <a:t>= </a:t>
            </a:r>
            <a:r>
              <a:rPr lang="nl-NL" sz="2000" dirty="0" smtClean="0">
                <a:latin typeface="Trebuchet MS"/>
                <a:ea typeface="Calibri"/>
                <a:cs typeface="Times New Roman"/>
              </a:rPr>
              <a:t>vloeibaar voedsel</a:t>
            </a:r>
            <a:endParaRPr lang="nl-NL" sz="1000" dirty="0">
              <a:effectLst/>
              <a:latin typeface="Calibri"/>
              <a:ea typeface="Calibri"/>
              <a:cs typeface="Times New Roman"/>
            </a:endParaRPr>
          </a:p>
        </p:txBody>
      </p:sp>
      <p:sp>
        <p:nvSpPr>
          <p:cNvPr id="41" name="Text Box 14"/>
          <p:cNvSpPr txBox="1"/>
          <p:nvPr/>
        </p:nvSpPr>
        <p:spPr>
          <a:xfrm>
            <a:off x="5508104" y="5155173"/>
            <a:ext cx="1626065" cy="504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42" name="Tekstvak 2"/>
          <p:cNvSpPr txBox="1">
            <a:spLocks noChangeArrowheads="1"/>
          </p:cNvSpPr>
          <p:nvPr/>
        </p:nvSpPr>
        <p:spPr bwMode="auto">
          <a:xfrm>
            <a:off x="5508104" y="5157192"/>
            <a:ext cx="1634312"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b="1" dirty="0">
                <a:latin typeface="Trebuchet MS" panose="020B0603020202020204" pitchFamily="34" charset="0"/>
                <a:ea typeface="Calibri"/>
                <a:cs typeface="Times New Roman"/>
              </a:rPr>
              <a:t>d</a:t>
            </a:r>
            <a:r>
              <a:rPr lang="nl-NL" sz="2400" b="1" dirty="0" smtClean="0">
                <a:latin typeface="Trebuchet MS" panose="020B0603020202020204" pitchFamily="34" charset="0"/>
                <a:ea typeface="Calibri"/>
                <a:cs typeface="Times New Roman"/>
              </a:rPr>
              <a:t>e ranja</a:t>
            </a:r>
            <a:endParaRPr lang="nl-NL" sz="2400" b="1" dirty="0">
              <a:effectLst/>
              <a:latin typeface="Trebuchet MS" panose="020B0603020202020204" pitchFamily="34" charset="0"/>
              <a:ea typeface="Calibri"/>
              <a:cs typeface="Times New Roman"/>
            </a:endParaRPr>
          </a:p>
        </p:txBody>
      </p:sp>
      <p:sp>
        <p:nvSpPr>
          <p:cNvPr id="43" name="Text Box 14"/>
          <p:cNvSpPr txBox="1"/>
          <p:nvPr/>
        </p:nvSpPr>
        <p:spPr>
          <a:xfrm>
            <a:off x="7471568" y="5157192"/>
            <a:ext cx="1276896" cy="504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44" name="Tekstvak 2"/>
          <p:cNvSpPr txBox="1">
            <a:spLocks noChangeArrowheads="1"/>
          </p:cNvSpPr>
          <p:nvPr/>
        </p:nvSpPr>
        <p:spPr bwMode="auto">
          <a:xfrm>
            <a:off x="7323455" y="5157192"/>
            <a:ext cx="1584175"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b="1" dirty="0">
                <a:latin typeface="Trebuchet MS" panose="020B0603020202020204" pitchFamily="34" charset="0"/>
                <a:ea typeface="Calibri"/>
                <a:cs typeface="Times New Roman"/>
              </a:rPr>
              <a:t>d</a:t>
            </a:r>
            <a:r>
              <a:rPr lang="nl-NL" sz="2400" b="1" dirty="0" smtClean="0">
                <a:latin typeface="Trebuchet MS" panose="020B0603020202020204" pitchFamily="34" charset="0"/>
                <a:ea typeface="Calibri"/>
                <a:cs typeface="Times New Roman"/>
              </a:rPr>
              <a:t>e thee</a:t>
            </a:r>
            <a:endParaRPr lang="nl-NL" sz="2400" b="1" dirty="0">
              <a:effectLst/>
              <a:latin typeface="Trebuchet MS" panose="020B0603020202020204" pitchFamily="34" charset="0"/>
              <a:ea typeface="Calibri"/>
              <a:cs typeface="Times New Roman"/>
            </a:endParaRPr>
          </a:p>
        </p:txBody>
      </p:sp>
      <p:pic>
        <p:nvPicPr>
          <p:cNvPr id="13315" name="Picture 3" descr="C:\Users\dasg\Downloads\shutterstock_111938791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2920" y="3429000"/>
            <a:ext cx="1052736" cy="10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787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814" y="177926"/>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3625" y="476672"/>
            <a:ext cx="3767456"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333625" y="404664"/>
            <a:ext cx="3894559"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h</a:t>
            </a:r>
            <a:r>
              <a:rPr lang="nl-NL" sz="4800" b="1" dirty="0" smtClean="0">
                <a:effectLst/>
                <a:latin typeface="Trebuchet MS" panose="020B0603020202020204" pitchFamily="34" charset="0"/>
                <a:ea typeface="Calibri"/>
                <a:cs typeface="Times New Roman"/>
              </a:rPr>
              <a:t>et symbool</a:t>
            </a:r>
            <a:endParaRPr lang="nl-NL" sz="4800" b="1" dirty="0">
              <a:effectLst/>
              <a:latin typeface="Trebuchet MS" panose="020B0603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40116" y="3485342"/>
            <a:ext cx="112974" cy="816020"/>
          </a:xfrm>
          <a:prstGeom prst="rect">
            <a:avLst/>
          </a:prstGeom>
        </p:spPr>
      </p:pic>
      <p:sp>
        <p:nvSpPr>
          <p:cNvPr id="13" name="Text Box 14"/>
          <p:cNvSpPr txBox="1"/>
          <p:nvPr/>
        </p:nvSpPr>
        <p:spPr>
          <a:xfrm>
            <a:off x="6185615" y="404664"/>
            <a:ext cx="2679447" cy="180020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04664"/>
            <a:ext cx="2679447" cy="92158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400" dirty="0" smtClean="0">
                <a:effectLst/>
                <a:latin typeface="Trebuchet MS"/>
                <a:ea typeface="Calibri"/>
                <a:cs typeface="Times New Roman"/>
              </a:rPr>
              <a:t>het voorwerp, teken of dier met een speciale betekenis</a:t>
            </a:r>
            <a:endParaRPr lang="nl-NL" sz="1050" dirty="0">
              <a:effectLst/>
              <a:latin typeface="Calibri"/>
              <a:ea typeface="Calibri"/>
              <a:cs typeface="Times New Roman"/>
            </a:endParaRPr>
          </a:p>
        </p:txBody>
      </p:sp>
      <p:grpSp>
        <p:nvGrpSpPr>
          <p:cNvPr id="3" name="Groep 2"/>
          <p:cNvGrpSpPr/>
          <p:nvPr/>
        </p:nvGrpSpPr>
        <p:grpSpPr>
          <a:xfrm>
            <a:off x="683568" y="4295985"/>
            <a:ext cx="2619477" cy="1437271"/>
            <a:chOff x="1232443" y="2208358"/>
            <a:chExt cx="7080436" cy="3884938"/>
          </a:xfrm>
        </p:grpSpPr>
        <p:pic>
          <p:nvPicPr>
            <p:cNvPr id="18" name="Picture 2" descr="C:\Users\dasg\Downloads\shutterstock_104450116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95936" y="2855588"/>
              <a:ext cx="4316943" cy="32377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dasg\Downloads\shutterstock_125369059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32443" y="2208358"/>
              <a:ext cx="3345139" cy="223455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hthoek 3"/>
          <p:cNvSpPr/>
          <p:nvPr/>
        </p:nvSpPr>
        <p:spPr>
          <a:xfrm>
            <a:off x="683568" y="4293096"/>
            <a:ext cx="2619477" cy="14372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338" name="Picture 2" descr="C:\Users\dasg\Downloads\shutterstock_1354350167.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896603" y="4208375"/>
            <a:ext cx="1394769" cy="1508073"/>
          </a:xfrm>
          <a:prstGeom prst="rect">
            <a:avLst/>
          </a:prstGeom>
          <a:noFill/>
          <a:ln w="12700">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4339" name="Picture 3" descr="C:\Users\dasg\Downloads\shutterstock_129634175.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720242" y="4305048"/>
            <a:ext cx="2886370" cy="1284191"/>
          </a:xfrm>
          <a:prstGeom prst="rect">
            <a:avLst/>
          </a:prstGeom>
          <a:noFill/>
          <a:ln w="12700">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577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07504" y="4581128"/>
            <a:ext cx="2952327"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108520" y="4494483"/>
            <a:ext cx="3405604"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Trebuchet MS"/>
                <a:ea typeface="Calibri"/>
                <a:cs typeface="Times New Roman"/>
              </a:rPr>
              <a:t>aanvankelijk</a:t>
            </a:r>
            <a:endParaRPr lang="nl-NL" sz="40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effectLst/>
                <a:latin typeface="Trebuchet MS"/>
                <a:ea typeface="Calibri"/>
                <a:cs typeface="Times New Roman"/>
              </a:rPr>
              <a:t>gedurende</a:t>
            </a:r>
            <a:endParaRPr lang="nl-NL" sz="4000" dirty="0">
              <a:effectLst/>
              <a:ea typeface="Calibri"/>
              <a:cs typeface="Times New Roman"/>
            </a:endParaRPr>
          </a:p>
        </p:txBody>
      </p:sp>
      <p:sp>
        <p:nvSpPr>
          <p:cNvPr id="10" name="Text Box 14"/>
          <p:cNvSpPr txBox="1"/>
          <p:nvPr/>
        </p:nvSpPr>
        <p:spPr>
          <a:xfrm>
            <a:off x="5796137" y="3413368"/>
            <a:ext cx="3312368"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effectLst/>
                <a:latin typeface="Trebuchet MS"/>
                <a:ea typeface="Calibri"/>
                <a:cs typeface="Times New Roman"/>
              </a:rPr>
              <a:t>uiteindelijk</a:t>
            </a:r>
            <a:endParaRPr lang="nl-NL" sz="4000" dirty="0">
              <a:effectLst/>
              <a:ea typeface="Calibri"/>
              <a:cs typeface="Times New Roman"/>
            </a:endParaRPr>
          </a:p>
        </p:txBody>
      </p:sp>
      <p:sp>
        <p:nvSpPr>
          <p:cNvPr id="11" name="Text Box 14"/>
          <p:cNvSpPr txBox="1"/>
          <p:nvPr/>
        </p:nvSpPr>
        <p:spPr>
          <a:xfrm>
            <a:off x="3156279" y="5433412"/>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nl-NL" sz="1100" dirty="0">
              <a:effectLst/>
              <a:ea typeface="Calibri"/>
              <a:cs typeface="Times New Roman"/>
            </a:endParaRPr>
          </a:p>
        </p:txBody>
      </p:sp>
      <p:sp>
        <p:nvSpPr>
          <p:cNvPr id="12" name="Text Box 14"/>
          <p:cNvSpPr txBox="1"/>
          <p:nvPr/>
        </p:nvSpPr>
        <p:spPr>
          <a:xfrm>
            <a:off x="415810" y="5440480"/>
            <a:ext cx="271603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95535" y="5433412"/>
            <a:ext cx="266429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in het begin</a:t>
            </a:r>
            <a:endParaRPr lang="nl-NL" sz="1100" dirty="0">
              <a:effectLst/>
              <a:latin typeface="Calibri"/>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tijdens</a:t>
            </a:r>
            <a:endParaRPr lang="nl-NL" sz="1100" dirty="0">
              <a:effectLst/>
              <a:latin typeface="Calibri"/>
              <a:ea typeface="Calibri"/>
              <a:cs typeface="Times New Roman"/>
            </a:endParaRPr>
          </a:p>
        </p:txBody>
      </p:sp>
      <p:sp>
        <p:nvSpPr>
          <p:cNvPr id="16" name="Text Box 14"/>
          <p:cNvSpPr txBox="1"/>
          <p:nvPr/>
        </p:nvSpPr>
        <p:spPr>
          <a:xfrm>
            <a:off x="6032433" y="4309312"/>
            <a:ext cx="283049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12160" y="4302244"/>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op het eind</a:t>
            </a:r>
            <a:endParaRPr lang="nl-NL" sz="1100" dirty="0">
              <a:effectLst/>
              <a:latin typeface="Calibri"/>
              <a:ea typeface="Calibri"/>
              <a:cs typeface="Times New Roman"/>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2459342"/>
            <a:ext cx="2520280" cy="19080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45192" y="1868483"/>
            <a:ext cx="2547937"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63577" y="1340768"/>
            <a:ext cx="2547937"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415810" y="476672"/>
            <a:ext cx="7612574" cy="388696"/>
          </a:xfrm>
          <a:prstGeom prst="rect">
            <a:avLst/>
          </a:prstGeom>
          <a:noFill/>
        </p:spPr>
        <p:txBody>
          <a:bodyPr wrap="square" rtlCol="0">
            <a:spAutoFit/>
          </a:bodyPr>
          <a:lstStyle/>
          <a:p>
            <a:pPr>
              <a:lnSpc>
                <a:spcPct val="107000"/>
              </a:lnSpc>
              <a:spcAft>
                <a:spcPts val="800"/>
              </a:spcAft>
            </a:pPr>
            <a:r>
              <a:rPr lang="nl-NL" i="1" u="sng" dirty="0" smtClean="0">
                <a:solidFill>
                  <a:srgbClr val="387038"/>
                </a:solidFill>
                <a:latin typeface="Trebuchet MS"/>
                <a:ea typeface="Calibri"/>
                <a:cs typeface="Times New Roman"/>
              </a:rPr>
              <a:t>Aanvankelijk</a:t>
            </a:r>
            <a:r>
              <a:rPr lang="nl-NL" i="1" dirty="0" smtClean="0">
                <a:solidFill>
                  <a:srgbClr val="387038"/>
                </a:solidFill>
                <a:latin typeface="Trebuchet MS"/>
                <a:ea typeface="Calibri"/>
                <a:cs typeface="Times New Roman"/>
              </a:rPr>
              <a:t> begon ik pas met chips eten vanaf 20:00 uur.</a:t>
            </a:r>
            <a:endParaRPr lang="nl-NL" sz="1050" dirty="0">
              <a:ea typeface="Calibri"/>
              <a:cs typeface="Times New Roman"/>
            </a:endParaRPr>
          </a:p>
        </p:txBody>
      </p:sp>
      <p:pic>
        <p:nvPicPr>
          <p:cNvPr id="1030" name="Picture 6"/>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9938" b="89441" l="10000" r="98000"/>
                    </a14:imgEffect>
                  </a14:imgLayer>
                </a14:imgProps>
              </a:ext>
              <a:ext uri="{28A0092B-C50C-407E-A947-70E740481C1C}">
                <a14:useLocalDpi xmlns:a14="http://schemas.microsoft.com/office/drawing/2010/main"/>
              </a:ext>
            </a:extLst>
          </a:blip>
          <a:srcRect/>
          <a:stretch>
            <a:fillRect/>
          </a:stretch>
        </p:blipFill>
        <p:spPr bwMode="auto">
          <a:xfrm rot="5400000">
            <a:off x="4814689" y="2180338"/>
            <a:ext cx="668889" cy="717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C:\Users\vrielinf\Downloads\shutterstock_1617383503.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05067" y="1363086"/>
            <a:ext cx="1471390" cy="147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17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44624"/>
            <a:ext cx="9144000" cy="6858000"/>
          </a:xfrm>
        </p:spPr>
        <p:txBody>
          <a:bodyPr>
            <a:noAutofit/>
          </a:bodyPr>
          <a:lstStyle/>
          <a:p>
            <a:pPr marL="0" indent="0">
              <a:buNone/>
            </a:pPr>
            <a:r>
              <a:rPr lang="nl-NL" sz="2000" u="sng" dirty="0">
                <a:latin typeface="+mj-lt"/>
              </a:rPr>
              <a:t>Semantisatieverhaal:</a:t>
            </a:r>
            <a:r>
              <a:rPr lang="nl-NL" sz="1050" u="sng" dirty="0">
                <a:latin typeface="+mj-lt"/>
              </a:rPr>
              <a:t/>
            </a:r>
            <a:br>
              <a:rPr lang="nl-NL" sz="1050" u="sng" dirty="0">
                <a:latin typeface="+mj-lt"/>
              </a:rPr>
            </a:br>
            <a:r>
              <a:rPr lang="nl-NL" sz="1800" dirty="0" smtClean="0"/>
              <a:t> </a:t>
            </a:r>
            <a:r>
              <a:rPr lang="nl-NL" sz="1800" dirty="0"/>
              <a:t> </a:t>
            </a:r>
            <a:endParaRPr lang="nl-NL" sz="1800" dirty="0" smtClean="0"/>
          </a:p>
          <a:p>
            <a:pPr marL="0" indent="0">
              <a:buNone/>
            </a:pPr>
            <a:r>
              <a:rPr lang="nl-NL" sz="2000" dirty="0" smtClean="0"/>
              <a:t>Nu </a:t>
            </a:r>
            <a:r>
              <a:rPr lang="nl-NL" sz="2000" dirty="0"/>
              <a:t>we met zijn allen thuiszitten, beweeg ik veel te weinig. En uit verveling </a:t>
            </a:r>
            <a:r>
              <a:rPr lang="nl-NL" sz="2000" b="1" u="sng" dirty="0"/>
              <a:t>nuttig</a:t>
            </a:r>
            <a:r>
              <a:rPr lang="nl-NL" sz="2000" dirty="0"/>
              <a:t> ik ook veel te veel lekkere dingen. Nuttigen betekent </a:t>
            </a:r>
            <a:r>
              <a:rPr lang="nl-NL" sz="2000" b="1" i="1" dirty="0"/>
              <a:t>opeten of opdrinken. </a:t>
            </a:r>
            <a:r>
              <a:rPr lang="nl-NL" sz="2000" dirty="0"/>
              <a:t> Ik hou heel erg van chips. Er zijn veel </a:t>
            </a:r>
            <a:r>
              <a:rPr lang="nl-NL" sz="2000" b="1" u="sng" dirty="0"/>
              <a:t>varianten</a:t>
            </a:r>
            <a:r>
              <a:rPr lang="nl-NL" sz="2000" dirty="0"/>
              <a:t>. De variant  betekent </a:t>
            </a:r>
            <a:r>
              <a:rPr lang="nl-NL" sz="2000" b="1" i="1" dirty="0"/>
              <a:t>de andere vorm. </a:t>
            </a:r>
            <a:r>
              <a:rPr lang="nl-NL" sz="2000" dirty="0"/>
              <a:t>Ik hou </a:t>
            </a:r>
            <a:r>
              <a:rPr lang="nl-NL" sz="2000" dirty="0" smtClean="0"/>
              <a:t>het </a:t>
            </a:r>
            <a:r>
              <a:rPr lang="nl-NL" sz="2000" dirty="0"/>
              <a:t>meest van de variant Chips met </a:t>
            </a:r>
            <a:r>
              <a:rPr lang="nl-NL" sz="2000" dirty="0" err="1"/>
              <a:t>Joppiesaus</a:t>
            </a:r>
            <a:r>
              <a:rPr lang="nl-NL" sz="2000" dirty="0"/>
              <a:t>. </a:t>
            </a:r>
            <a:r>
              <a:rPr lang="nl-NL" sz="2000" b="1" u="sng" dirty="0"/>
              <a:t>Aanvankelijk</a:t>
            </a:r>
            <a:r>
              <a:rPr lang="nl-NL" sz="2000" dirty="0"/>
              <a:t> , </a:t>
            </a:r>
            <a:r>
              <a:rPr lang="nl-NL" sz="2000" b="1" i="1" dirty="0"/>
              <a:t>in het begin, </a:t>
            </a:r>
            <a:r>
              <a:rPr lang="nl-NL" sz="2000" dirty="0"/>
              <a:t>at ik alleen maar chips ’s avonds na 20 uur. Als mijn kinderen al op bed lagen. </a:t>
            </a:r>
            <a:r>
              <a:rPr lang="nl-NL" sz="2000" dirty="0" smtClean="0"/>
              <a:t>Die gewoonte </a:t>
            </a:r>
            <a:r>
              <a:rPr lang="nl-NL" sz="2000" b="1" u="sng" dirty="0" smtClean="0"/>
              <a:t>stamt uit</a:t>
            </a:r>
            <a:r>
              <a:rPr lang="nl-NL" sz="2000" dirty="0" smtClean="0"/>
              <a:t> mijn jeugd. Stammen uit betekent</a:t>
            </a:r>
            <a:r>
              <a:rPr lang="nl-NL" sz="2000" b="1" i="1" dirty="0" smtClean="0"/>
              <a:t> komt uit</a:t>
            </a:r>
            <a:r>
              <a:rPr lang="nl-NL" sz="2000" dirty="0" smtClean="0"/>
              <a:t>. In mijn jeugd aten we vaak chips in de avond. Die gewoonte staat </a:t>
            </a:r>
            <a:r>
              <a:rPr lang="nl-NL" sz="2000" b="1" u="sng" dirty="0" smtClean="0"/>
              <a:t>symbool voor </a:t>
            </a:r>
            <a:r>
              <a:rPr lang="nl-NL" sz="2000" dirty="0" smtClean="0"/>
              <a:t>de tijd dat ik nog onbeperkt chips kon eten omdat ik toen nog veel sportte. Het symbool betekent </a:t>
            </a:r>
            <a:r>
              <a:rPr lang="nl-NL" sz="2000" b="1" i="1" dirty="0" smtClean="0"/>
              <a:t>het voorwerp, teken of dier met een speciale betekenis. </a:t>
            </a:r>
            <a:r>
              <a:rPr lang="nl-NL" sz="2000" dirty="0" smtClean="0"/>
              <a:t>Maar </a:t>
            </a:r>
            <a:r>
              <a:rPr lang="nl-NL" sz="2000" dirty="0"/>
              <a:t>nu eet </a:t>
            </a:r>
            <a:r>
              <a:rPr lang="nl-NL" sz="2000" dirty="0" smtClean="0"/>
              <a:t>ik </a:t>
            </a:r>
            <a:r>
              <a:rPr lang="nl-NL" sz="2000" dirty="0"/>
              <a:t>ook gewoon ’s middags </a:t>
            </a:r>
            <a:r>
              <a:rPr lang="nl-NL" sz="2000" dirty="0" smtClean="0"/>
              <a:t>al chips. </a:t>
            </a:r>
            <a:r>
              <a:rPr lang="nl-NL" sz="2000" dirty="0"/>
              <a:t>Het is ook zo lekker! Mijn zoon zag mij stiekem chips eten en </a:t>
            </a:r>
            <a:r>
              <a:rPr lang="nl-NL" sz="2000" b="1" u="sng" dirty="0"/>
              <a:t>verraadde</a:t>
            </a:r>
            <a:r>
              <a:rPr lang="nl-NL" sz="2000" dirty="0"/>
              <a:t> mij bij de anderen in huis. Verraden betekent </a:t>
            </a:r>
            <a:r>
              <a:rPr lang="nl-NL" sz="2000" b="1" i="1" dirty="0"/>
              <a:t>iets doorvertellen aan de vijand. </a:t>
            </a:r>
            <a:r>
              <a:rPr lang="nl-NL" sz="2000" dirty="0"/>
              <a:t>Die wilden toen ook de hele dag door chips eten. Maar 1 van mijn kinderen </a:t>
            </a:r>
            <a:r>
              <a:rPr lang="nl-NL" sz="2000" b="1" u="sng" dirty="0"/>
              <a:t>drong erop aan</a:t>
            </a:r>
            <a:r>
              <a:rPr lang="nl-NL" sz="2000" dirty="0"/>
              <a:t> dat we ermee zouden stoppen. Ergens op aandringen betekent </a:t>
            </a:r>
            <a:r>
              <a:rPr lang="nl-NL" sz="2000" b="1" i="1" dirty="0"/>
              <a:t>steeds opnieuw ergens om vragen. </a:t>
            </a:r>
            <a:r>
              <a:rPr lang="nl-NL" sz="2000" dirty="0"/>
              <a:t>Ze drong erop aan dat we zouden Stoppen met de hele tijd maar chips eten. We zouden er </a:t>
            </a:r>
            <a:r>
              <a:rPr lang="nl-NL" sz="2000" b="1" u="sng" dirty="0"/>
              <a:t>buitenissig</a:t>
            </a:r>
            <a:r>
              <a:rPr lang="nl-NL" sz="2000" dirty="0"/>
              <a:t> dik van worden!!</a:t>
            </a:r>
            <a:r>
              <a:rPr lang="nl-NL" sz="2000" b="1" i="1" dirty="0"/>
              <a:t> Opvallend, bijzonder</a:t>
            </a:r>
            <a:r>
              <a:rPr lang="nl-NL" sz="2000" dirty="0"/>
              <a:t> dik. Er is </a:t>
            </a:r>
            <a:r>
              <a:rPr lang="nl-NL" sz="2000" b="1" u="sng" dirty="0"/>
              <a:t>een link</a:t>
            </a:r>
            <a:r>
              <a:rPr lang="nl-NL" sz="2000" dirty="0"/>
              <a:t> , </a:t>
            </a:r>
            <a:r>
              <a:rPr lang="nl-NL" sz="2000" b="1" i="1" dirty="0"/>
              <a:t>een verband (het heeft met elkaar te maken) </a:t>
            </a:r>
            <a:r>
              <a:rPr lang="nl-NL" sz="2000" dirty="0"/>
              <a:t>tussen veel chips en dik worden he. En ze heeft gelijk. En </a:t>
            </a:r>
            <a:r>
              <a:rPr lang="nl-NL" sz="2000" b="1" u="sng" dirty="0"/>
              <a:t>alhoewel</a:t>
            </a:r>
            <a:r>
              <a:rPr lang="nl-NL" sz="2000" dirty="0"/>
              <a:t> ik chips ontzettend lekker vind, stop ik er toch maar weer mee. </a:t>
            </a:r>
          </a:p>
          <a:p>
            <a:pPr marL="0" indent="0">
              <a:buNone/>
            </a:pPr>
            <a:endParaRPr lang="nl-NL" sz="1800" dirty="0"/>
          </a:p>
        </p:txBody>
      </p:sp>
    </p:spTree>
    <p:extLst>
      <p:ext uri="{BB962C8B-B14F-4D97-AF65-F5344CB8AC3E}">
        <p14:creationId xmlns:p14="http://schemas.microsoft.com/office/powerpoint/2010/main" val="313148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6512" y="-99392"/>
            <a:ext cx="9624843" cy="3208571"/>
          </a:xfrm>
          <a:prstGeom prst="rect">
            <a:avLst/>
          </a:prstGeom>
          <a:noFill/>
        </p:spPr>
        <p:txBody>
          <a:bodyPr wrap="square" rtlCol="0">
            <a:spAutoFit/>
          </a:bodyPr>
          <a:lstStyle/>
          <a:p>
            <a:pPr fontAlgn="t"/>
            <a:r>
              <a:rPr lang="nl-NL" sz="7200" b="1" u="sng" dirty="0" smtClean="0">
                <a:solidFill>
                  <a:prstClr val="black"/>
                </a:solidFill>
                <a:latin typeface="Trebuchet MS" panose="020B0603020202020204" pitchFamily="34" charset="0"/>
              </a:rPr>
              <a:t>alhoewel</a:t>
            </a:r>
            <a:endParaRPr lang="nl-NL" sz="8000" b="1" dirty="0">
              <a:solidFill>
                <a:prstClr val="black"/>
              </a:solidFill>
              <a:latin typeface="Trebuchet MS" panose="020B0603020202020204" pitchFamily="34" charset="0"/>
            </a:endParaRPr>
          </a:p>
          <a:p>
            <a:pPr fontAlgn="t"/>
            <a:r>
              <a:rPr lang="nl-NL" sz="6000" dirty="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al is het waar dat, hoewel</a:t>
            </a:r>
            <a:endParaRPr lang="nl-NL" sz="5400" dirty="0"/>
          </a:p>
          <a:p>
            <a:pPr fontAlgn="t"/>
            <a:r>
              <a:rPr lang="nl-NL" sz="1050" dirty="0">
                <a:solidFill>
                  <a:prstClr val="black"/>
                </a:solidFill>
                <a:latin typeface="Trebuchet MS" panose="020B0603020202020204" pitchFamily="34" charset="0"/>
              </a:rPr>
              <a:t>    </a:t>
            </a:r>
            <a:endParaRPr lang="nl-NL" sz="3200" i="1" dirty="0">
              <a:solidFill>
                <a:srgbClr val="00B050"/>
              </a:solidFill>
              <a:latin typeface="Trebuchet MS" panose="020B0603020202020204" pitchFamily="34" charset="0"/>
            </a:endParaRPr>
          </a:p>
          <a:p>
            <a:pPr lvl="0"/>
            <a:r>
              <a:rPr lang="nl-NL" sz="3000" i="1" u="sng" dirty="0" smtClean="0">
                <a:solidFill>
                  <a:srgbClr val="00B050"/>
                </a:solidFill>
                <a:latin typeface="Trebuchet MS" panose="020B0603020202020204" pitchFamily="34" charset="0"/>
              </a:rPr>
              <a:t>Alhoewel</a:t>
            </a:r>
            <a:r>
              <a:rPr lang="nl-NL" sz="3000" i="1" dirty="0" smtClean="0">
                <a:solidFill>
                  <a:srgbClr val="00B050"/>
                </a:solidFill>
                <a:latin typeface="Trebuchet MS" panose="020B0603020202020204" pitchFamily="34" charset="0"/>
              </a:rPr>
              <a:t> ik dol op chips ben, </a:t>
            </a:r>
            <a:br>
              <a:rPr lang="nl-NL" sz="3000" i="1" dirty="0" smtClean="0">
                <a:solidFill>
                  <a:srgbClr val="00B050"/>
                </a:solidFill>
                <a:latin typeface="Trebuchet MS" panose="020B0603020202020204" pitchFamily="34" charset="0"/>
              </a:rPr>
            </a:br>
            <a:r>
              <a:rPr lang="nl-NL" sz="3000" i="1" dirty="0" smtClean="0">
                <a:solidFill>
                  <a:srgbClr val="00B050"/>
                </a:solidFill>
                <a:latin typeface="Trebuchet MS" panose="020B0603020202020204" pitchFamily="34" charset="0"/>
              </a:rPr>
              <a:t>ga ik er toch minder van eten.</a:t>
            </a:r>
            <a:endParaRPr lang="nl-NL" sz="3000" i="1" dirty="0">
              <a:solidFill>
                <a:prstClr val="black"/>
              </a:solidFill>
            </a:endParaRPr>
          </a:p>
        </p:txBody>
      </p:sp>
      <p:sp>
        <p:nvSpPr>
          <p:cNvPr id="17" name="Tekstvak 16"/>
          <p:cNvSpPr txBox="1"/>
          <p:nvPr/>
        </p:nvSpPr>
        <p:spPr>
          <a:xfrm>
            <a:off x="0" y="3501008"/>
            <a:ext cx="9588331" cy="3385542"/>
          </a:xfrm>
          <a:prstGeom prst="rect">
            <a:avLst/>
          </a:prstGeom>
          <a:noFill/>
        </p:spPr>
        <p:txBody>
          <a:bodyPr wrap="square" rtlCol="0">
            <a:spAutoFit/>
          </a:bodyPr>
          <a:lstStyle/>
          <a:p>
            <a:pPr fontAlgn="t"/>
            <a:r>
              <a:rPr lang="nl-NL" sz="7000" b="1" u="sng" dirty="0">
                <a:solidFill>
                  <a:prstClr val="black"/>
                </a:solidFill>
                <a:latin typeface="Trebuchet MS" panose="020B0603020202020204" pitchFamily="34" charset="0"/>
              </a:rPr>
              <a:t>e</a:t>
            </a:r>
            <a:r>
              <a:rPr lang="nl-NL" sz="7000" b="1" u="sng" dirty="0" smtClean="0">
                <a:solidFill>
                  <a:prstClr val="black"/>
                </a:solidFill>
                <a:latin typeface="Trebuchet MS" panose="020B0603020202020204" pitchFamily="34" charset="0"/>
              </a:rPr>
              <a:t>rgens op aandringen</a:t>
            </a:r>
            <a:endParaRPr lang="nl-NL" sz="7000" b="1" dirty="0">
              <a:solidFill>
                <a:prstClr val="black"/>
              </a:solidFill>
              <a:latin typeface="Trebuchet MS" panose="020B0603020202020204" pitchFamily="34" charset="0"/>
            </a:endParaRPr>
          </a:p>
          <a:p>
            <a:pPr fontAlgn="t"/>
            <a:r>
              <a:rPr lang="nl-NL" sz="6000" dirty="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steeds opnieuw </a:t>
            </a:r>
            <a:br>
              <a:rPr lang="nl-NL" sz="5400" dirty="0" smtClean="0">
                <a:solidFill>
                  <a:prstClr val="black"/>
                </a:solidFill>
                <a:latin typeface="Trebuchet MS" panose="020B0603020202020204" pitchFamily="34" charset="0"/>
              </a:rPr>
            </a:br>
            <a:r>
              <a:rPr lang="nl-NL" sz="5400" dirty="0" smtClean="0">
                <a:solidFill>
                  <a:prstClr val="black"/>
                </a:solidFill>
                <a:latin typeface="Trebuchet MS" panose="020B0603020202020204" pitchFamily="34" charset="0"/>
              </a:rPr>
              <a:t>ergens om vragen</a:t>
            </a:r>
            <a:endParaRPr lang="nl-NL" sz="5400" dirty="0">
              <a:solidFill>
                <a:prstClr val="black"/>
              </a:solidFill>
              <a:latin typeface="Trebuchet MS" panose="020B0603020202020204" pitchFamily="34" charset="0"/>
            </a:endParaRPr>
          </a:p>
          <a:p>
            <a:pPr fontAlgn="t"/>
            <a:r>
              <a:rPr lang="nl-NL" sz="3000" i="1" dirty="0">
                <a:solidFill>
                  <a:srgbClr val="00B050"/>
                </a:solidFill>
                <a:latin typeface="Trebuchet MS" panose="020B0603020202020204" pitchFamily="34" charset="0"/>
              </a:rPr>
              <a:t>H</a:t>
            </a:r>
            <a:r>
              <a:rPr lang="nl-NL" sz="3000" i="1" dirty="0" smtClean="0">
                <a:solidFill>
                  <a:srgbClr val="00B050"/>
                </a:solidFill>
                <a:latin typeface="Trebuchet MS" panose="020B0603020202020204" pitchFamily="34" charset="0"/>
              </a:rPr>
              <a:t>ij </a:t>
            </a:r>
            <a:r>
              <a:rPr lang="nl-NL" sz="3000" i="1" u="sng" dirty="0" smtClean="0">
                <a:solidFill>
                  <a:srgbClr val="00B050"/>
                </a:solidFill>
                <a:latin typeface="Trebuchet MS" panose="020B0603020202020204" pitchFamily="34" charset="0"/>
              </a:rPr>
              <a:t>drong erop aan </a:t>
            </a:r>
            <a:r>
              <a:rPr lang="nl-NL" sz="3000" i="1" dirty="0" smtClean="0">
                <a:solidFill>
                  <a:srgbClr val="00B050"/>
                </a:solidFill>
                <a:latin typeface="Trebuchet MS" panose="020B0603020202020204" pitchFamily="34" charset="0"/>
              </a:rPr>
              <a:t>dat ik zou stoppen. </a:t>
            </a:r>
            <a:endParaRPr lang="nl-NL" sz="3000" i="1" dirty="0">
              <a:solidFill>
                <a:prstClr val="black"/>
              </a:solidFill>
            </a:endParaRPr>
          </a:p>
        </p:txBody>
      </p:sp>
      <p:grpSp>
        <p:nvGrpSpPr>
          <p:cNvPr id="7" name="Groep 6"/>
          <p:cNvGrpSpPr/>
          <p:nvPr/>
        </p:nvGrpSpPr>
        <p:grpSpPr>
          <a:xfrm>
            <a:off x="5940152" y="4813895"/>
            <a:ext cx="1983269" cy="1242049"/>
            <a:chOff x="923129" y="1626319"/>
            <a:chExt cx="7679689" cy="4809509"/>
          </a:xfrm>
        </p:grpSpPr>
        <p:pic>
          <p:nvPicPr>
            <p:cNvPr id="9" name="Picture 2" descr="C:\Users\dasg\Downloads\shutterstock_75190369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7904" y="1626319"/>
              <a:ext cx="4894914" cy="32698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asg\Downloads\shutterstock_45278495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23129" y="3304891"/>
              <a:ext cx="2401197" cy="31309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ep 10"/>
          <p:cNvGrpSpPr/>
          <p:nvPr/>
        </p:nvGrpSpPr>
        <p:grpSpPr>
          <a:xfrm>
            <a:off x="5627884" y="1898833"/>
            <a:ext cx="1392388" cy="1458159"/>
            <a:chOff x="1307404" y="908720"/>
            <a:chExt cx="5519008" cy="5779705"/>
          </a:xfrm>
        </p:grpSpPr>
        <p:pic>
          <p:nvPicPr>
            <p:cNvPr id="12" name="Picture 2" descr="C:\Users\dasg\Downloads\shutterstock_452784958.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307404" y="2241390"/>
              <a:ext cx="3216823" cy="4194437"/>
            </a:xfrm>
            <a:prstGeom prst="rect">
              <a:avLst/>
            </a:prstGeom>
            <a:noFill/>
            <a:extLst>
              <a:ext uri="{909E8E84-426E-40DD-AFC4-6F175D3DCCD1}">
                <a14:hiddenFill xmlns:a14="http://schemas.microsoft.com/office/drawing/2010/main">
                  <a:solidFill>
                    <a:srgbClr val="FFFFFF"/>
                  </a:solidFill>
                </a14:hiddenFill>
              </a:ext>
            </a:extLst>
          </p:spPr>
        </p:pic>
        <p:sp>
          <p:nvSpPr>
            <p:cNvPr id="13" name="Kruis 12"/>
            <p:cNvSpPr/>
            <p:nvPr/>
          </p:nvSpPr>
          <p:spPr>
            <a:xfrm rot="2844608">
              <a:off x="2698022" y="3736097"/>
              <a:ext cx="2880320" cy="3024336"/>
            </a:xfrm>
            <a:prstGeom prst="plus">
              <a:avLst>
                <a:gd name="adj" fmla="val 45447"/>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Picture 2" descr="C:\Users\dasg\Downloads\shutterstock_150131656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932040" y="908720"/>
              <a:ext cx="1894372" cy="19337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2782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5496" y="4066470"/>
            <a:ext cx="9624843" cy="2746906"/>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s</a:t>
            </a:r>
            <a:r>
              <a:rPr lang="nl-NL" sz="7200" b="1" u="sng" dirty="0" smtClean="0">
                <a:solidFill>
                  <a:prstClr val="black"/>
                </a:solidFill>
                <a:latin typeface="Trebuchet MS" panose="020B0603020202020204" pitchFamily="34" charset="0"/>
              </a:rPr>
              <a:t>tammen uit</a:t>
            </a:r>
            <a:endParaRPr lang="nl-NL" sz="8000" b="1" dirty="0">
              <a:solidFill>
                <a:prstClr val="black"/>
              </a:solidFill>
              <a:latin typeface="Trebuchet MS" panose="020B0603020202020204" pitchFamily="34" charset="0"/>
            </a:endParaRPr>
          </a:p>
          <a:p>
            <a:pPr fontAlgn="t"/>
            <a:r>
              <a:rPr lang="nl-NL" sz="6000" dirty="0">
                <a:solidFill>
                  <a:prstClr val="black"/>
                </a:solidFill>
                <a:latin typeface="Trebuchet MS" panose="020B0603020202020204" pitchFamily="34" charset="0"/>
              </a:rPr>
              <a:t>= </a:t>
            </a:r>
            <a:r>
              <a:rPr lang="nl-NL" sz="6000" dirty="0" smtClean="0">
                <a:solidFill>
                  <a:prstClr val="black"/>
                </a:solidFill>
                <a:latin typeface="Trebuchet MS" panose="020B0603020202020204" pitchFamily="34" charset="0"/>
              </a:rPr>
              <a:t>komen uit</a:t>
            </a:r>
            <a:endParaRPr lang="nl-NL" sz="6000" dirty="0"/>
          </a:p>
          <a:p>
            <a:pPr fontAlgn="t"/>
            <a:r>
              <a:rPr lang="nl-NL" sz="1050" dirty="0">
                <a:solidFill>
                  <a:prstClr val="black"/>
                </a:solidFill>
                <a:latin typeface="Trebuchet MS" panose="020B0603020202020204" pitchFamily="34" charset="0"/>
              </a:rPr>
              <a:t>    </a:t>
            </a:r>
            <a:endParaRPr lang="nl-NL" sz="3200" i="1" dirty="0">
              <a:solidFill>
                <a:srgbClr val="00B050"/>
              </a:solidFill>
              <a:latin typeface="Trebuchet MS" panose="020B0603020202020204" pitchFamily="34" charset="0"/>
            </a:endParaRPr>
          </a:p>
          <a:p>
            <a:pPr lvl="0"/>
            <a:r>
              <a:rPr lang="nl-NL" sz="3000" i="1" dirty="0" smtClean="0">
                <a:solidFill>
                  <a:srgbClr val="00B050"/>
                </a:solidFill>
                <a:latin typeface="Trebuchet MS" panose="020B0603020202020204" pitchFamily="34" charset="0"/>
              </a:rPr>
              <a:t>‘s Avonds chips eten </a:t>
            </a:r>
            <a:r>
              <a:rPr lang="nl-NL" sz="3000" i="1" u="sng" dirty="0" smtClean="0">
                <a:solidFill>
                  <a:srgbClr val="00B050"/>
                </a:solidFill>
                <a:latin typeface="Trebuchet MS" panose="020B0603020202020204" pitchFamily="34" charset="0"/>
              </a:rPr>
              <a:t>stamt uit</a:t>
            </a:r>
            <a:r>
              <a:rPr lang="nl-NL" sz="3000" i="1" dirty="0" smtClean="0">
                <a:solidFill>
                  <a:srgbClr val="00B050"/>
                </a:solidFill>
                <a:latin typeface="Trebuchet MS" panose="020B0603020202020204" pitchFamily="34" charset="0"/>
              </a:rPr>
              <a:t> mijn jeugd.  </a:t>
            </a:r>
            <a:endParaRPr lang="nl-NL" sz="3000" i="1" dirty="0">
              <a:solidFill>
                <a:prstClr val="black"/>
              </a:solidFill>
            </a:endParaRPr>
          </a:p>
        </p:txBody>
      </p:sp>
      <p:sp>
        <p:nvSpPr>
          <p:cNvPr id="7" name="Tekstvak 6"/>
          <p:cNvSpPr txBox="1"/>
          <p:nvPr/>
        </p:nvSpPr>
        <p:spPr>
          <a:xfrm>
            <a:off x="35496" y="-27384"/>
            <a:ext cx="9264803" cy="3508653"/>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d</a:t>
            </a:r>
            <a:r>
              <a:rPr lang="nl-NL" sz="7200" b="1" u="sng" dirty="0" smtClean="0">
                <a:solidFill>
                  <a:prstClr val="black"/>
                </a:solidFill>
                <a:latin typeface="Trebuchet MS" panose="020B0603020202020204" pitchFamily="34" charset="0"/>
              </a:rPr>
              <a:t>e link</a:t>
            </a:r>
            <a:endParaRPr lang="nl-NL" sz="8000" b="1" dirty="0">
              <a:solidFill>
                <a:prstClr val="black"/>
              </a:solidFill>
              <a:latin typeface="Trebuchet MS" panose="020B0603020202020204" pitchFamily="34" charset="0"/>
            </a:endParaRPr>
          </a:p>
          <a:p>
            <a:pPr fontAlgn="t"/>
            <a:r>
              <a:rPr lang="nl-NL" sz="6000" dirty="0">
                <a:solidFill>
                  <a:prstClr val="black"/>
                </a:solidFill>
                <a:latin typeface="Trebuchet MS" panose="020B0603020202020204" pitchFamily="34" charset="0"/>
              </a:rPr>
              <a:t>= </a:t>
            </a:r>
            <a:r>
              <a:rPr lang="nl-NL" sz="6000" dirty="0" smtClean="0">
                <a:solidFill>
                  <a:prstClr val="black"/>
                </a:solidFill>
                <a:latin typeface="Trebuchet MS" panose="020B0603020202020204" pitchFamily="34" charset="0"/>
              </a:rPr>
              <a:t>het verband, het met elkaar te maken hebben</a:t>
            </a:r>
            <a:endParaRPr lang="nl-NL" sz="5400" dirty="0">
              <a:solidFill>
                <a:prstClr val="black"/>
              </a:solidFill>
              <a:latin typeface="Trebuchet MS" panose="020B0603020202020204" pitchFamily="34" charset="0"/>
            </a:endParaRPr>
          </a:p>
          <a:p>
            <a:pPr fontAlgn="t"/>
            <a:r>
              <a:rPr lang="nl-NL" sz="3000" i="1" dirty="0" smtClean="0">
                <a:solidFill>
                  <a:srgbClr val="00B050"/>
                </a:solidFill>
                <a:latin typeface="Trebuchet MS" panose="020B0603020202020204" pitchFamily="34" charset="0"/>
              </a:rPr>
              <a:t>Er is een link tussen veel chips eten en dik worden.</a:t>
            </a:r>
            <a:endParaRPr lang="nl-NL" sz="3000" i="1" dirty="0">
              <a:solidFill>
                <a:prstClr val="black"/>
              </a:solidFill>
            </a:endParaRPr>
          </a:p>
        </p:txBody>
      </p:sp>
      <p:pic>
        <p:nvPicPr>
          <p:cNvPr id="11" name="Picture 2" descr="C:\Users\dasg\Downloads\shutterstock_125369059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9975" y="4581128"/>
            <a:ext cx="2160240" cy="144304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ep 11"/>
          <p:cNvGrpSpPr/>
          <p:nvPr/>
        </p:nvGrpSpPr>
        <p:grpSpPr>
          <a:xfrm>
            <a:off x="6968619" y="188640"/>
            <a:ext cx="1995869" cy="1152751"/>
            <a:chOff x="661721" y="2204864"/>
            <a:chExt cx="7299484" cy="4215952"/>
          </a:xfrm>
        </p:grpSpPr>
        <p:pic>
          <p:nvPicPr>
            <p:cNvPr id="13" name="Picture 2" descr="C:\Users\dasg\Downloads\shutterstock_27452840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44008" y="2204864"/>
              <a:ext cx="3317197" cy="38969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Lay's chips patatje joppie 40gr bij Langerak de Jo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842387">
              <a:off x="661721" y="3115954"/>
              <a:ext cx="1284330" cy="17676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Lay's chips patatje joppie 40gr bij Langerak de Jo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688456">
              <a:off x="2178412" y="2500199"/>
              <a:ext cx="1284330" cy="17676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Lay's chips patatje joppie 40gr bij Langerak de Jo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15425" y="4653136"/>
              <a:ext cx="1284330" cy="1767680"/>
            </a:xfrm>
            <a:prstGeom prst="rect">
              <a:avLst/>
            </a:prstGeom>
            <a:noFill/>
            <a:extLst>
              <a:ext uri="{909E8E84-426E-40DD-AFC4-6F175D3DCCD1}">
                <a14:hiddenFill xmlns:a14="http://schemas.microsoft.com/office/drawing/2010/main">
                  <a:solidFill>
                    <a:srgbClr val="FFFFFF"/>
                  </a:solidFill>
                </a14:hiddenFill>
              </a:ext>
            </a:extLst>
          </p:spPr>
        </p:pic>
        <p:sp>
          <p:nvSpPr>
            <p:cNvPr id="17" name="PIJL-RECHTS 16"/>
            <p:cNvSpPr/>
            <p:nvPr/>
          </p:nvSpPr>
          <p:spPr>
            <a:xfrm>
              <a:off x="3707904" y="3999794"/>
              <a:ext cx="792088" cy="509326"/>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118692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6512" y="-99392"/>
            <a:ext cx="9624843" cy="2746906"/>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d</a:t>
            </a:r>
            <a:r>
              <a:rPr lang="nl-NL" sz="7200" b="1" u="sng" dirty="0" smtClean="0">
                <a:solidFill>
                  <a:prstClr val="black"/>
                </a:solidFill>
                <a:latin typeface="Trebuchet MS" panose="020B0603020202020204" pitchFamily="34" charset="0"/>
              </a:rPr>
              <a:t>e variant</a:t>
            </a:r>
            <a:endParaRPr lang="nl-NL" sz="8000" b="1" dirty="0">
              <a:solidFill>
                <a:prstClr val="black"/>
              </a:solidFill>
              <a:latin typeface="Trebuchet MS" panose="020B0603020202020204" pitchFamily="34" charset="0"/>
            </a:endParaRPr>
          </a:p>
          <a:p>
            <a:pPr fontAlgn="t"/>
            <a:r>
              <a:rPr lang="nl-NL" sz="6000" dirty="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de andere vorm</a:t>
            </a:r>
            <a:endParaRPr lang="nl-NL" sz="5400" dirty="0"/>
          </a:p>
          <a:p>
            <a:pPr fontAlgn="t"/>
            <a:r>
              <a:rPr lang="nl-NL" sz="1050" dirty="0">
                <a:solidFill>
                  <a:prstClr val="black"/>
                </a:solidFill>
                <a:latin typeface="Trebuchet MS" panose="020B0603020202020204" pitchFamily="34" charset="0"/>
              </a:rPr>
              <a:t>    </a:t>
            </a:r>
            <a:endParaRPr lang="nl-NL" sz="3200" i="1" dirty="0">
              <a:solidFill>
                <a:srgbClr val="00B050"/>
              </a:solidFill>
              <a:latin typeface="Trebuchet MS" panose="020B0603020202020204" pitchFamily="34" charset="0"/>
            </a:endParaRPr>
          </a:p>
          <a:p>
            <a:pPr lvl="0"/>
            <a:r>
              <a:rPr lang="nl-NL" sz="3000" i="1" dirty="0" smtClean="0">
                <a:solidFill>
                  <a:srgbClr val="00B050"/>
                </a:solidFill>
                <a:latin typeface="Trebuchet MS" panose="020B0603020202020204" pitchFamily="34" charset="0"/>
              </a:rPr>
              <a:t>Ik hou het meest van </a:t>
            </a:r>
            <a:r>
              <a:rPr lang="nl-NL" sz="3000" i="1" u="sng" dirty="0" smtClean="0">
                <a:solidFill>
                  <a:srgbClr val="00B050"/>
                </a:solidFill>
                <a:latin typeface="Trebuchet MS" panose="020B0603020202020204" pitchFamily="34" charset="0"/>
              </a:rPr>
              <a:t>de variant </a:t>
            </a:r>
            <a:r>
              <a:rPr lang="nl-NL" sz="3000" i="1" dirty="0" smtClean="0">
                <a:solidFill>
                  <a:srgbClr val="00B050"/>
                </a:solidFill>
                <a:latin typeface="Trebuchet MS" panose="020B0603020202020204" pitchFamily="34" charset="0"/>
              </a:rPr>
              <a:t>met </a:t>
            </a:r>
            <a:r>
              <a:rPr lang="nl-NL" sz="3000" i="1" dirty="0" err="1" smtClean="0">
                <a:solidFill>
                  <a:srgbClr val="00B050"/>
                </a:solidFill>
                <a:latin typeface="Trebuchet MS" panose="020B0603020202020204" pitchFamily="34" charset="0"/>
              </a:rPr>
              <a:t>Joppiesaus</a:t>
            </a:r>
            <a:r>
              <a:rPr lang="nl-NL" sz="3000" i="1" dirty="0" smtClean="0">
                <a:solidFill>
                  <a:srgbClr val="00B050"/>
                </a:solidFill>
                <a:latin typeface="Trebuchet MS" panose="020B0603020202020204" pitchFamily="34" charset="0"/>
              </a:rPr>
              <a:t>. </a:t>
            </a:r>
            <a:endParaRPr lang="nl-NL" sz="3000" i="1" dirty="0">
              <a:solidFill>
                <a:prstClr val="black"/>
              </a:solidFill>
            </a:endParaRPr>
          </a:p>
        </p:txBody>
      </p:sp>
      <p:grpSp>
        <p:nvGrpSpPr>
          <p:cNvPr id="6" name="Groep 5"/>
          <p:cNvGrpSpPr/>
          <p:nvPr/>
        </p:nvGrpSpPr>
        <p:grpSpPr>
          <a:xfrm>
            <a:off x="6228184" y="188640"/>
            <a:ext cx="2520280" cy="1785377"/>
            <a:chOff x="755576" y="510941"/>
            <a:chExt cx="8388424" cy="5942395"/>
          </a:xfrm>
        </p:grpSpPr>
        <p:pic>
          <p:nvPicPr>
            <p:cNvPr id="9" name="Picture 2" descr="Lay's chips patatje joppie 40gr bij Langerak de Jo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5008" y="3140968"/>
              <a:ext cx="1912150" cy="26317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asg\Downloads\shutterstock_40522991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576" y="1974676"/>
              <a:ext cx="1530472" cy="19928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asg\Downloads\shutterstock_18700926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8975" y="3821777"/>
              <a:ext cx="3555025" cy="19837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dasg\Downloads\shutterstock_790204237.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942120" y="510941"/>
              <a:ext cx="1852048" cy="2301049"/>
            </a:xfrm>
            <a:prstGeom prst="rect">
              <a:avLst/>
            </a:prstGeom>
            <a:noFill/>
            <a:extLst>
              <a:ext uri="{909E8E84-426E-40DD-AFC4-6F175D3DCCD1}">
                <a14:hiddenFill xmlns:a14="http://schemas.microsoft.com/office/drawing/2010/main">
                  <a:solidFill>
                    <a:srgbClr val="FFFFFF"/>
                  </a:solidFill>
                </a14:hiddenFill>
              </a:ext>
            </a:extLst>
          </p:spPr>
        </p:pic>
        <p:sp>
          <p:nvSpPr>
            <p:cNvPr id="13" name="Ovaal 12"/>
            <p:cNvSpPr/>
            <p:nvPr/>
          </p:nvSpPr>
          <p:spPr>
            <a:xfrm>
              <a:off x="2483768" y="2564904"/>
              <a:ext cx="3168352" cy="388843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79667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a:t>
            </a:r>
            <a:r>
              <a:rPr lang="nl-NL" dirty="0" smtClean="0">
                <a:solidFill>
                  <a:srgbClr val="C00000"/>
                </a:solidFill>
              </a:rPr>
              <a:t>15 </a:t>
            </a:r>
            <a:r>
              <a:rPr lang="nl-NL" dirty="0">
                <a:solidFill>
                  <a:srgbClr val="C00000"/>
                </a:solidFill>
              </a:rPr>
              <a:t>– </a:t>
            </a:r>
            <a:r>
              <a:rPr lang="nl-NL" dirty="0" smtClean="0">
                <a:solidFill>
                  <a:srgbClr val="C00000"/>
                </a:solidFill>
              </a:rPr>
              <a:t>7 april </a:t>
            </a:r>
            <a:r>
              <a:rPr lang="nl-NL" dirty="0">
                <a:solidFill>
                  <a:srgbClr val="C00000"/>
                </a:solidFill>
              </a:rPr>
              <a:t>2020</a:t>
            </a:r>
          </a:p>
          <a:p>
            <a:r>
              <a:rPr lang="nl-NL" dirty="0">
                <a:solidFill>
                  <a:srgbClr val="C00000"/>
                </a:solidFill>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a:solidFill>
                  <a:srgbClr val="00B050"/>
                </a:solidFill>
              </a:rPr>
              <a:t>Mariët Koster</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smtClean="0"/>
              <a:t>nuttigen</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026" name="Picture 2" descr="C:\Users\dasg\Downloads\shutterstock_45278495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4670" y="1611463"/>
            <a:ext cx="7411745" cy="495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568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a:t>d</a:t>
            </a:r>
            <a:r>
              <a:rPr lang="en-US" sz="8000" b="1" u="sng" dirty="0" smtClean="0"/>
              <a:t>e variant</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9" name="Groep 8"/>
          <p:cNvGrpSpPr/>
          <p:nvPr/>
        </p:nvGrpSpPr>
        <p:grpSpPr>
          <a:xfrm>
            <a:off x="755576" y="510941"/>
            <a:ext cx="8388424" cy="5942395"/>
            <a:chOff x="755576" y="510941"/>
            <a:chExt cx="8388424" cy="5942395"/>
          </a:xfrm>
        </p:grpSpPr>
        <p:pic>
          <p:nvPicPr>
            <p:cNvPr id="3" name="Picture 2" descr="Lay's chips patatje joppie 40gr bij Langerak de Jo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5008" y="3140968"/>
              <a:ext cx="1912150" cy="2631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asg\Downloads\shutterstock_40522991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576" y="1974676"/>
              <a:ext cx="1530472" cy="199280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asg\Downloads\shutterstock_18700926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8975" y="3821777"/>
              <a:ext cx="3555025" cy="19837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asg\Downloads\shutterstock_790204237.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942120" y="510941"/>
              <a:ext cx="1852048" cy="2301049"/>
            </a:xfrm>
            <a:prstGeom prst="rect">
              <a:avLst/>
            </a:prstGeom>
            <a:noFill/>
            <a:extLst>
              <a:ext uri="{909E8E84-426E-40DD-AFC4-6F175D3DCCD1}">
                <a14:hiddenFill xmlns:a14="http://schemas.microsoft.com/office/drawing/2010/main">
                  <a:solidFill>
                    <a:srgbClr val="FFFFFF"/>
                  </a:solidFill>
                </a14:hiddenFill>
              </a:ext>
            </a:extLst>
          </p:spPr>
        </p:pic>
        <p:sp>
          <p:nvSpPr>
            <p:cNvPr id="8" name="Ovaal 7"/>
            <p:cNvSpPr/>
            <p:nvPr/>
          </p:nvSpPr>
          <p:spPr>
            <a:xfrm>
              <a:off x="2483768" y="2564904"/>
              <a:ext cx="3168352" cy="388843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81620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smtClean="0"/>
              <a:t>aanvankelijk</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2" descr="C:\Users\dasg\Downloads\shutterstock_45278495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717" y="3292798"/>
            <a:ext cx="4845620" cy="32368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sg\Downloads\shutterstock_161632604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7568" y="1224291"/>
            <a:ext cx="4004909" cy="400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95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024" y="16729"/>
            <a:ext cx="9276048" cy="1323439"/>
          </a:xfrm>
          <a:prstGeom prst="rect">
            <a:avLst/>
          </a:prstGeom>
          <a:noFill/>
        </p:spPr>
        <p:txBody>
          <a:bodyPr wrap="square" rtlCol="0">
            <a:spAutoFit/>
          </a:bodyPr>
          <a:lstStyle/>
          <a:p>
            <a:r>
              <a:rPr lang="en-US" sz="8000" b="1" u="sng" dirty="0" err="1" smtClean="0"/>
              <a:t>stammen</a:t>
            </a:r>
            <a:r>
              <a:rPr lang="en-US" sz="8000" b="1" u="sng" dirty="0" smtClean="0"/>
              <a:t> </a:t>
            </a:r>
            <a:r>
              <a:rPr lang="en-US" sz="8000" b="1" u="sng" dirty="0" err="1" smtClean="0"/>
              <a:t>uit</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5122" name="Picture 2" descr="C:\Users\dasg\Downloads\shutterstock_125369059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592" y="1700808"/>
            <a:ext cx="7120600" cy="475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407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a:t>h</a:t>
            </a:r>
            <a:r>
              <a:rPr lang="en-US" sz="8000" b="1" u="sng" dirty="0" smtClean="0"/>
              <a:t>et </a:t>
            </a:r>
            <a:r>
              <a:rPr lang="en-US" sz="8000" b="1" u="sng" dirty="0" err="1" smtClean="0"/>
              <a:t>symbool</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098" name="Picture 2" descr="C:\Users\dasg\Downloads\shutterstock_10445011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5936" y="2855588"/>
            <a:ext cx="4316943" cy="32377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asg\Downloads\shutterstock_125369059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32443" y="2208358"/>
            <a:ext cx="3345139" cy="223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08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smtClean="0"/>
              <a:t>verraden</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6146" name="Picture 2" descr="C:\Users\dasg\Downloads\shutterstock_13373088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1680" y="1556792"/>
            <a:ext cx="5783611" cy="439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98426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20580</TotalTime>
  <Words>300</Words>
  <Application>Microsoft Office PowerPoint</Application>
  <PresentationFormat>Diavoorstelling (4:3)</PresentationFormat>
  <Paragraphs>191</Paragraphs>
  <Slides>22</Slides>
  <Notes>12</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Plas - Das, Gerarda van der</cp:lastModifiedBy>
  <cp:revision>3691</cp:revision>
  <cp:lastPrinted>2019-12-03T10:56:39Z</cp:lastPrinted>
  <dcterms:created xsi:type="dcterms:W3CDTF">2014-06-10T08:03:16Z</dcterms:created>
  <dcterms:modified xsi:type="dcterms:W3CDTF">2020-04-07T12:00:20Z</dcterms:modified>
</cp:coreProperties>
</file>