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965" r:id="rId2"/>
    <p:sldId id="548" r:id="rId3"/>
    <p:sldId id="931" r:id="rId4"/>
    <p:sldId id="865" r:id="rId5"/>
    <p:sldId id="942" r:id="rId6"/>
    <p:sldId id="698" r:id="rId7"/>
    <p:sldId id="793" r:id="rId8"/>
    <p:sldId id="874" r:id="rId9"/>
    <p:sldId id="885" r:id="rId10"/>
    <p:sldId id="917" r:id="rId11"/>
    <p:sldId id="972" r:id="rId12"/>
    <p:sldId id="934" r:id="rId13"/>
    <p:sldId id="973" r:id="rId14"/>
    <p:sldId id="975" r:id="rId15"/>
    <p:sldId id="977" r:id="rId16"/>
    <p:sldId id="957" r:id="rId17"/>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65"/>
            <p14:sldId id="548"/>
            <p14:sldId id="931"/>
            <p14:sldId id="865"/>
            <p14:sldId id="942"/>
            <p14:sldId id="698"/>
            <p14:sldId id="793"/>
            <p14:sldId id="874"/>
            <p14:sldId id="885"/>
            <p14:sldId id="917"/>
            <p14:sldId id="972"/>
            <p14:sldId id="934"/>
            <p14:sldId id="973"/>
            <p14:sldId id="975"/>
            <p14:sldId id="977"/>
            <p14:sldId id="95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713D"/>
    <a:srgbClr val="F814CD"/>
    <a:srgbClr val="E725A2"/>
    <a:srgbClr val="BDF672"/>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varScale="1">
        <p:scale>
          <a:sx n="105" d="100"/>
          <a:sy n="105" d="100"/>
        </p:scale>
        <p:origin x="-16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14-4-2020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14-4-2020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J5F6zV8tw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216168" y="160338"/>
            <a:ext cx="8822694" cy="1323439"/>
          </a:xfrm>
          <a:prstGeom prst="rect">
            <a:avLst/>
          </a:prstGeom>
          <a:noFill/>
        </p:spPr>
        <p:txBody>
          <a:bodyPr wrap="square" rtlCol="0">
            <a:spAutoFit/>
          </a:bodyPr>
          <a:lstStyle/>
          <a:p>
            <a:r>
              <a:rPr lang="en-US" sz="8000" b="1" u="sng" dirty="0" err="1"/>
              <a:t>terugkeren</a:t>
            </a:r>
            <a:endParaRPr lang="nl-NL" sz="8000" b="1" u="sng" dirty="0"/>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8188" y="2615181"/>
            <a:ext cx="2857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85688" y="2615181"/>
            <a:ext cx="2857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688" y="2615181"/>
            <a:ext cx="2857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688" y="1402269"/>
            <a:ext cx="1813148" cy="121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4328" y="5507633"/>
            <a:ext cx="1383102" cy="97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JL-RECHTS 2"/>
          <p:cNvSpPr/>
          <p:nvPr/>
        </p:nvSpPr>
        <p:spPr>
          <a:xfrm>
            <a:off x="5667275" y="4824538"/>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RECHTS 16"/>
          <p:cNvSpPr/>
          <p:nvPr/>
        </p:nvSpPr>
        <p:spPr>
          <a:xfrm>
            <a:off x="2987824" y="4824537"/>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RECHTS 17"/>
          <p:cNvSpPr/>
          <p:nvPr/>
        </p:nvSpPr>
        <p:spPr>
          <a:xfrm>
            <a:off x="1377262" y="3908937"/>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RECHTS 18"/>
          <p:cNvSpPr/>
          <p:nvPr/>
        </p:nvSpPr>
        <p:spPr>
          <a:xfrm rot="5400000">
            <a:off x="461955" y="3332873"/>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RECHTS 19"/>
          <p:cNvSpPr/>
          <p:nvPr/>
        </p:nvSpPr>
        <p:spPr>
          <a:xfrm rot="16200000">
            <a:off x="4029282" y="4481344"/>
            <a:ext cx="907430"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RECHTS 20"/>
          <p:cNvSpPr/>
          <p:nvPr/>
        </p:nvSpPr>
        <p:spPr>
          <a:xfrm rot="5400000">
            <a:off x="6243339" y="5518126"/>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RECHTS 21"/>
          <p:cNvSpPr/>
          <p:nvPr/>
        </p:nvSpPr>
        <p:spPr>
          <a:xfrm>
            <a:off x="4338477" y="3908937"/>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RECHTS 22"/>
          <p:cNvSpPr/>
          <p:nvPr/>
        </p:nvSpPr>
        <p:spPr>
          <a:xfrm rot="5224741">
            <a:off x="5123813" y="4468605"/>
            <a:ext cx="768580"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RECHTS 23"/>
          <p:cNvSpPr/>
          <p:nvPr/>
        </p:nvSpPr>
        <p:spPr>
          <a:xfrm>
            <a:off x="6588224" y="6208563"/>
            <a:ext cx="1152128"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RECHTS 24"/>
          <p:cNvSpPr/>
          <p:nvPr/>
        </p:nvSpPr>
        <p:spPr>
          <a:xfrm rot="5400000">
            <a:off x="2317687" y="4368293"/>
            <a:ext cx="774502" cy="289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047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3105835"/>
            <a:ext cx="5310336" cy="369332"/>
          </a:xfrm>
          <a:prstGeom prst="rect">
            <a:avLst/>
          </a:prstGeom>
        </p:spPr>
        <p:txBody>
          <a:bodyPr wrap="square">
            <a:spAutoFit/>
          </a:bodyPr>
          <a:lstStyle/>
          <a:p>
            <a:r>
              <a:rPr lang="nl-NL" dirty="0">
                <a:hlinkClick r:id="rId2"/>
              </a:rPr>
              <a:t>https://www.youtube.com/watch?v=uJ5F6zV8twc</a:t>
            </a:r>
            <a:endParaRPr lang="nl-NL" dirty="0"/>
          </a:p>
        </p:txBody>
      </p:sp>
    </p:spTree>
    <p:extLst>
      <p:ext uri="{BB962C8B-B14F-4D97-AF65-F5344CB8AC3E}">
        <p14:creationId xmlns:p14="http://schemas.microsoft.com/office/powerpoint/2010/main" val="128485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459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54438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d</a:t>
            </a:r>
            <a:r>
              <a:rPr lang="nl-NL" sz="3600" b="1" dirty="0">
                <a:effectLst/>
                <a:latin typeface="Trebuchet MS"/>
                <a:ea typeface="Calibri"/>
                <a:cs typeface="Times New Roman"/>
              </a:rPr>
              <a:t>e ruimtevaart</a:t>
            </a:r>
            <a:endParaRPr lang="nl-NL" sz="900" dirty="0">
              <a:effectLst/>
              <a:ea typeface="Calibri"/>
              <a:cs typeface="Times New Roman"/>
            </a:endParaRPr>
          </a:p>
        </p:txBody>
      </p:sp>
      <p:cxnSp>
        <p:nvCxnSpPr>
          <p:cNvPr id="8" name="Rechte verbindingslijn 7"/>
          <p:cNvCxnSpPr/>
          <p:nvPr/>
        </p:nvCxnSpPr>
        <p:spPr>
          <a:xfrm flipH="1">
            <a:off x="1957555" y="3212976"/>
            <a:ext cx="1651061" cy="1280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0639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149080"/>
            <a:ext cx="337559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astronaut</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et heelal</a:t>
            </a:r>
            <a:endParaRPr lang="nl-NL" sz="1050" dirty="0">
              <a:effectLst/>
              <a:ea typeface="Calibri"/>
              <a:cs typeface="Times New Roman"/>
            </a:endParaRPr>
          </a:p>
        </p:txBody>
      </p:sp>
      <p:sp>
        <p:nvSpPr>
          <p:cNvPr id="15" name="Text Box 14"/>
          <p:cNvSpPr txBox="1"/>
          <p:nvPr/>
        </p:nvSpPr>
        <p:spPr>
          <a:xfrm>
            <a:off x="827584" y="4406265"/>
            <a:ext cx="331569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365104"/>
            <a:ext cx="33816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lancering</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68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54451" y="3188321"/>
            <a:ext cx="3721072" cy="3846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a:latin typeface="Trebuchet MS"/>
                <a:ea typeface="Calibri"/>
                <a:cs typeface="Times New Roman"/>
              </a:rPr>
              <a:t>het reizen door de ruimte</a:t>
            </a:r>
            <a:endParaRPr lang="nl-NL" sz="1000" dirty="0">
              <a:effectLst/>
              <a:latin typeface="Calibri"/>
              <a:ea typeface="Calibri"/>
              <a:cs typeface="Times New Roman"/>
            </a:endParaRPr>
          </a:p>
        </p:txBody>
      </p:sp>
      <p:sp>
        <p:nvSpPr>
          <p:cNvPr id="19" name="Text Box 14"/>
          <p:cNvSpPr txBox="1"/>
          <p:nvPr/>
        </p:nvSpPr>
        <p:spPr>
          <a:xfrm>
            <a:off x="4211960" y="1412776"/>
            <a:ext cx="3990112" cy="7078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xt Box 14"/>
          <p:cNvSpPr txBox="1"/>
          <p:nvPr/>
        </p:nvSpPr>
        <p:spPr>
          <a:xfrm>
            <a:off x="4788024" y="4797152"/>
            <a:ext cx="4010809" cy="468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xt Box 14"/>
          <p:cNvSpPr txBox="1"/>
          <p:nvPr/>
        </p:nvSpPr>
        <p:spPr>
          <a:xfrm>
            <a:off x="611559" y="5006022"/>
            <a:ext cx="3747739" cy="7150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 name="Tekstvak 1"/>
          <p:cNvSpPr txBox="1"/>
          <p:nvPr/>
        </p:nvSpPr>
        <p:spPr>
          <a:xfrm>
            <a:off x="4211960" y="1412776"/>
            <a:ext cx="4538163" cy="707886"/>
          </a:xfrm>
          <a:prstGeom prst="rect">
            <a:avLst/>
          </a:prstGeom>
          <a:noFill/>
        </p:spPr>
        <p:txBody>
          <a:bodyPr wrap="square" rtlCol="0">
            <a:spAutoFit/>
          </a:bodyPr>
          <a:lstStyle/>
          <a:p>
            <a:r>
              <a:rPr lang="nl-NL" sz="2000" dirty="0">
                <a:latin typeface="Trebuchet MS" panose="020B0603020202020204" pitchFamily="34" charset="0"/>
              </a:rPr>
              <a:t>= de aarde, de zon, de sterren en alles eromheen</a:t>
            </a:r>
          </a:p>
        </p:txBody>
      </p:sp>
      <p:sp>
        <p:nvSpPr>
          <p:cNvPr id="3" name="Tekstvak 2"/>
          <p:cNvSpPr txBox="1"/>
          <p:nvPr/>
        </p:nvSpPr>
        <p:spPr>
          <a:xfrm>
            <a:off x="4752280" y="4829090"/>
            <a:ext cx="4644256" cy="400110"/>
          </a:xfrm>
          <a:prstGeom prst="rect">
            <a:avLst/>
          </a:prstGeom>
          <a:noFill/>
        </p:spPr>
        <p:txBody>
          <a:bodyPr wrap="square" rtlCol="0">
            <a:spAutoFit/>
          </a:bodyPr>
          <a:lstStyle/>
          <a:p>
            <a:r>
              <a:rPr lang="nl-NL" sz="2000" dirty="0">
                <a:latin typeface="Trebuchet MS" panose="020B0603020202020204" pitchFamily="34" charset="0"/>
              </a:rPr>
              <a:t>= iemand die door de ruimte reist</a:t>
            </a:r>
          </a:p>
        </p:txBody>
      </p:sp>
      <p:sp>
        <p:nvSpPr>
          <p:cNvPr id="4" name="Tekstvak 3"/>
          <p:cNvSpPr txBox="1"/>
          <p:nvPr/>
        </p:nvSpPr>
        <p:spPr>
          <a:xfrm>
            <a:off x="611559" y="5013176"/>
            <a:ext cx="3685372" cy="707886"/>
          </a:xfrm>
          <a:prstGeom prst="rect">
            <a:avLst/>
          </a:prstGeom>
          <a:noFill/>
        </p:spPr>
        <p:txBody>
          <a:bodyPr wrap="square" rtlCol="0">
            <a:spAutoFit/>
          </a:bodyPr>
          <a:lstStyle/>
          <a:p>
            <a:r>
              <a:rPr lang="nl-NL" sz="2000" dirty="0">
                <a:latin typeface="Trebuchet MS" panose="020B0603020202020204" pitchFamily="34" charset="0"/>
              </a:rPr>
              <a:t>= in de lucht schieten van </a:t>
            </a:r>
            <a:r>
              <a:rPr lang="nl-NL" sz="2000" dirty="0" smtClean="0">
                <a:latin typeface="Trebuchet MS" panose="020B0603020202020204" pitchFamily="34" charset="0"/>
              </a:rPr>
              <a:t/>
            </a:r>
            <a:br>
              <a:rPr lang="nl-NL" sz="2000" dirty="0" smtClean="0">
                <a:latin typeface="Trebuchet MS" panose="020B0603020202020204" pitchFamily="34" charset="0"/>
              </a:rPr>
            </a:br>
            <a:r>
              <a:rPr lang="nl-NL" sz="2000" dirty="0" smtClean="0">
                <a:latin typeface="Trebuchet MS" panose="020B0603020202020204" pitchFamily="34" charset="0"/>
              </a:rPr>
              <a:t>de </a:t>
            </a:r>
            <a:r>
              <a:rPr lang="nl-NL" sz="2000" dirty="0">
                <a:latin typeface="Trebuchet MS" panose="020B0603020202020204" pitchFamily="34" charset="0"/>
              </a:rPr>
              <a:t>raket</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5707" y="2703062"/>
            <a:ext cx="856385" cy="171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59" y="2528204"/>
            <a:ext cx="1345996" cy="170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35696" y="498138"/>
            <a:ext cx="2063307" cy="127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38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beroemd</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onbekend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28898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heel bekend, als veel mensen je kennen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400" i="1" dirty="0">
                <a:solidFill>
                  <a:srgbClr val="387038"/>
                </a:solidFill>
                <a:latin typeface="Trebuchet MS"/>
                <a:ea typeface="Calibri"/>
                <a:cs typeface="Times New Roman"/>
              </a:rPr>
              <a:t>De Nederlandse </a:t>
            </a:r>
            <a:r>
              <a:rPr lang="nl-NL" sz="2400" i="1" dirty="0" smtClean="0">
                <a:solidFill>
                  <a:srgbClr val="387038"/>
                </a:solidFill>
                <a:latin typeface="Trebuchet MS"/>
                <a:ea typeface="Calibri"/>
                <a:cs typeface="Times New Roman"/>
              </a:rPr>
              <a:t>astronauten</a:t>
            </a:r>
          </a:p>
          <a:p>
            <a:pPr algn="ctr">
              <a:lnSpc>
                <a:spcPct val="107000"/>
              </a:lnSpc>
              <a:spcAft>
                <a:spcPts val="0"/>
              </a:spcAft>
            </a:pPr>
            <a:r>
              <a:rPr lang="nl-NL" sz="2400" i="1" dirty="0" smtClean="0">
                <a:solidFill>
                  <a:srgbClr val="387038"/>
                </a:solidFill>
                <a:latin typeface="Trebuchet MS"/>
                <a:ea typeface="Calibri"/>
                <a:cs typeface="Times New Roman"/>
              </a:rPr>
              <a:t> zijn </a:t>
            </a:r>
            <a:r>
              <a:rPr lang="nl-NL" sz="2400" i="1" dirty="0">
                <a:solidFill>
                  <a:srgbClr val="387038"/>
                </a:solidFill>
                <a:latin typeface="Trebuchet MS"/>
                <a:ea typeface="Calibri"/>
                <a:cs typeface="Times New Roman"/>
              </a:rPr>
              <a:t>erg </a:t>
            </a:r>
            <a:r>
              <a:rPr lang="nl-NL" sz="2400" i="1" u="sng" dirty="0">
                <a:solidFill>
                  <a:srgbClr val="387038"/>
                </a:solidFill>
                <a:latin typeface="Trebuchet MS"/>
                <a:ea typeface="Calibri"/>
                <a:cs typeface="Times New Roman"/>
              </a:rPr>
              <a:t>beroemd</a:t>
            </a:r>
            <a:r>
              <a:rPr lang="nl-NL" sz="2400" i="1" dirty="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als niemand je kent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meeste zangers zijn </a:t>
            </a:r>
            <a:r>
              <a:rPr lang="nl-NL" sz="2400" i="1" u="sng" dirty="0">
                <a:solidFill>
                  <a:srgbClr val="387038"/>
                </a:solidFill>
                <a:latin typeface="Trebuchet MS"/>
                <a:ea typeface="Calibri"/>
                <a:cs typeface="Times New Roman"/>
              </a:rPr>
              <a:t>onbekend</a:t>
            </a:r>
            <a:r>
              <a:rPr lang="nl-NL" sz="2400" i="1" dirty="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028" y="2737495"/>
            <a:ext cx="3959196" cy="198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vrielinf\Downloads\shutterstock_4169563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4886" y="2492896"/>
            <a:ext cx="3384376" cy="226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1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84" y="116631"/>
            <a:ext cx="9041896" cy="612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latin typeface="Trebuchet MS"/>
                <a:ea typeface="Calibri"/>
                <a:cs typeface="Times New Roman"/>
              </a:rPr>
              <a:t>vertrekken</a:t>
            </a:r>
            <a:endParaRPr lang="nl-NL" sz="44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latin typeface="Trebuchet MS"/>
                <a:ea typeface="Calibri"/>
                <a:cs typeface="Times New Roman"/>
              </a:rPr>
              <a:t>verblijven</a:t>
            </a:r>
            <a:endParaRPr lang="nl-NL" sz="4400" dirty="0">
              <a:effectLst/>
              <a:ea typeface="Calibri"/>
              <a:cs typeface="Times New Roman"/>
            </a:endParaRPr>
          </a:p>
        </p:txBody>
      </p:sp>
      <p:sp>
        <p:nvSpPr>
          <p:cNvPr id="10" name="Text Box 14"/>
          <p:cNvSpPr txBox="1"/>
          <p:nvPr/>
        </p:nvSpPr>
        <p:spPr>
          <a:xfrm>
            <a:off x="5796136" y="3413368"/>
            <a:ext cx="331236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effectLst/>
                <a:latin typeface="Trebuchet MS"/>
                <a:ea typeface="Calibri"/>
                <a:cs typeface="Times New Roman"/>
              </a:rPr>
              <a:t>terugkeren</a:t>
            </a:r>
            <a:endParaRPr lang="nl-NL" sz="44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1100" dirty="0">
              <a:effectLst/>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weggaan</a:t>
            </a:r>
            <a:endParaRPr lang="nl-NL" sz="1100" dirty="0">
              <a:effectLst/>
              <a:latin typeface="Calibri"/>
              <a:ea typeface="Calibri"/>
              <a:cs typeface="Times New Roman"/>
            </a:endParaRPr>
          </a:p>
        </p:txBody>
      </p:sp>
      <p:sp>
        <p:nvSpPr>
          <p:cNvPr id="14" name="Text Box 14"/>
          <p:cNvSpPr txBox="1"/>
          <p:nvPr/>
        </p:nvSpPr>
        <p:spPr>
          <a:xfrm>
            <a:off x="3275938" y="4833969"/>
            <a:ext cx="2355991"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334333" y="4839748"/>
            <a:ext cx="2475333" cy="991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ergens een tijdje zijn of wonen</a:t>
            </a:r>
            <a:endParaRPr lang="nl-NL" sz="1100" dirty="0">
              <a:effectLst/>
              <a:latin typeface="Calibri"/>
              <a:ea typeface="Calibri"/>
              <a:cs typeface="Times New Roman"/>
            </a:endParaRPr>
          </a:p>
        </p:txBody>
      </p:sp>
      <p:sp>
        <p:nvSpPr>
          <p:cNvPr id="16" name="Text Box 14"/>
          <p:cNvSpPr txBox="1"/>
          <p:nvPr/>
        </p:nvSpPr>
        <p:spPr>
          <a:xfrm>
            <a:off x="6228184" y="4309312"/>
            <a:ext cx="2634748" cy="15203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228183" y="4302244"/>
            <a:ext cx="2448273" cy="12369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teruggaan naar waar je vandaan komt</a:t>
            </a:r>
            <a:endParaRPr lang="nl-NL" sz="1100" dirty="0">
              <a:effectLst/>
              <a:latin typeface="Calibri"/>
              <a:ea typeface="Calibri"/>
              <a:cs typeface="Times New Roman"/>
            </a:endParaRPr>
          </a:p>
        </p:txBody>
      </p:sp>
      <p:sp>
        <p:nvSpPr>
          <p:cNvPr id="2" name="Rechthoek 1"/>
          <p:cNvSpPr/>
          <p:nvPr/>
        </p:nvSpPr>
        <p:spPr>
          <a:xfrm>
            <a:off x="2286000" y="3086471"/>
            <a:ext cx="4572000" cy="257506"/>
          </a:xfrm>
          <a:prstGeom prst="rect">
            <a:avLst/>
          </a:prstGeom>
        </p:spPr>
        <p:txBody>
          <a:bodyPr>
            <a:spAutoFit/>
          </a:bodyPr>
          <a:lstStyle/>
          <a:p>
            <a:pPr>
              <a:lnSpc>
                <a:spcPct val="107000"/>
              </a:lnSpc>
              <a:spcAft>
                <a:spcPts val="800"/>
              </a:spcAft>
            </a:pPr>
            <a:endParaRPr lang="nl-NL" sz="1050" dirty="0">
              <a:ea typeface="Calibri"/>
              <a:cs typeface="Times New Roman"/>
            </a:endParaRPr>
          </a:p>
        </p:txBody>
      </p:sp>
      <p:sp>
        <p:nvSpPr>
          <p:cNvPr id="3" name="Rechthoek 2"/>
          <p:cNvSpPr/>
          <p:nvPr/>
        </p:nvSpPr>
        <p:spPr>
          <a:xfrm>
            <a:off x="611560" y="404665"/>
            <a:ext cx="6246440" cy="685059"/>
          </a:xfrm>
          <a:prstGeom prst="rect">
            <a:avLst/>
          </a:prstGeom>
        </p:spPr>
        <p:txBody>
          <a:bodyPr wrap="square">
            <a:spAutoFit/>
          </a:bodyPr>
          <a:lstStyle/>
          <a:p>
            <a:pPr>
              <a:lnSpc>
                <a:spcPct val="107000"/>
              </a:lnSpc>
              <a:spcAft>
                <a:spcPts val="800"/>
              </a:spcAft>
            </a:pPr>
            <a:r>
              <a:rPr lang="nl-NL" i="1" dirty="0" smtClean="0">
                <a:solidFill>
                  <a:srgbClr val="387038"/>
                </a:solidFill>
                <a:latin typeface="Trebuchet MS"/>
                <a:ea typeface="Calibri"/>
                <a:cs typeface="Times New Roman"/>
              </a:rPr>
              <a:t>We </a:t>
            </a:r>
            <a:r>
              <a:rPr lang="nl-NL" i="1" u="sng" dirty="0" smtClean="0">
                <a:solidFill>
                  <a:srgbClr val="387038"/>
                </a:solidFill>
                <a:latin typeface="Trebuchet MS"/>
                <a:ea typeface="Calibri"/>
                <a:cs typeface="Times New Roman"/>
              </a:rPr>
              <a:t>vertrekken</a:t>
            </a:r>
            <a:r>
              <a:rPr lang="nl-NL" i="1" dirty="0" smtClean="0">
                <a:solidFill>
                  <a:srgbClr val="387038"/>
                </a:solidFill>
                <a:latin typeface="Trebuchet MS"/>
                <a:ea typeface="Calibri"/>
                <a:cs typeface="Times New Roman"/>
              </a:rPr>
              <a:t> op tijd. </a:t>
            </a:r>
            <a:r>
              <a:rPr lang="nl-NL" i="1" u="sng" dirty="0" smtClean="0">
                <a:solidFill>
                  <a:srgbClr val="387038"/>
                </a:solidFill>
                <a:latin typeface="Trebuchet MS"/>
                <a:ea typeface="Calibri"/>
                <a:cs typeface="Times New Roman"/>
              </a:rPr>
              <a:t>Verblijven</a:t>
            </a:r>
            <a:r>
              <a:rPr lang="nl-NL" i="1" dirty="0" smtClean="0">
                <a:solidFill>
                  <a:srgbClr val="387038"/>
                </a:solidFill>
                <a:latin typeface="Trebuchet MS"/>
                <a:ea typeface="Calibri"/>
                <a:cs typeface="Times New Roman"/>
              </a:rPr>
              <a:t> een uurtje in het museum. We moeten al op tijd </a:t>
            </a:r>
            <a:r>
              <a:rPr lang="nl-NL" i="1" u="sng" dirty="0" smtClean="0">
                <a:solidFill>
                  <a:srgbClr val="387038"/>
                </a:solidFill>
                <a:latin typeface="Trebuchet MS"/>
                <a:ea typeface="Calibri"/>
                <a:cs typeface="Times New Roman"/>
              </a:rPr>
              <a:t>terugkeren</a:t>
            </a:r>
            <a:r>
              <a:rPr lang="nl-NL" i="1" dirty="0" smtClean="0">
                <a:solidFill>
                  <a:srgbClr val="387038"/>
                </a:solidFill>
                <a:latin typeface="Trebuchet MS"/>
                <a:ea typeface="Calibri"/>
                <a:cs typeface="Times New Roman"/>
              </a:rPr>
              <a:t> naar huis.</a:t>
            </a:r>
            <a:endParaRPr lang="nl-NL" sz="1050" dirty="0">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585" y="1134988"/>
            <a:ext cx="2500313"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6110" y="1124652"/>
            <a:ext cx="2838896"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7295" y="1303095"/>
            <a:ext cx="2727823"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269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400657"/>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slechts</a:t>
            </a:r>
            <a:endParaRPr lang="nl-NL" sz="80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alleen maar</a:t>
            </a:r>
            <a:endParaRPr lang="nl-NL" sz="3200" i="1" dirty="0">
              <a:solidFill>
                <a:srgbClr val="00B050"/>
              </a:solidFill>
              <a:latin typeface="Trebuchet MS" panose="020B0603020202020204" pitchFamily="34" charset="0"/>
            </a:endParaRPr>
          </a:p>
          <a:p>
            <a:pPr lvl="0"/>
            <a:r>
              <a:rPr lang="nl-NL" sz="600" i="1" u="sng" dirty="0">
                <a:solidFill>
                  <a:srgbClr val="00B050"/>
                </a:solidFill>
                <a:latin typeface="Trebuchet MS" panose="020B0603020202020204" pitchFamily="34" charset="0"/>
              </a:rPr>
              <a:t>    </a:t>
            </a:r>
            <a:endParaRPr lang="nl-NL" sz="3000" i="1" u="sng"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We verbleven </a:t>
            </a:r>
            <a:r>
              <a:rPr lang="nl-NL" sz="3000" i="1" u="sng" dirty="0">
                <a:solidFill>
                  <a:srgbClr val="00B050"/>
                </a:solidFill>
                <a:latin typeface="Trebuchet MS" panose="020B0603020202020204" pitchFamily="34" charset="0"/>
              </a:rPr>
              <a:t>slechts</a:t>
            </a:r>
            <a:r>
              <a:rPr lang="nl-NL" sz="3000" i="1" dirty="0">
                <a:solidFill>
                  <a:srgbClr val="00B050"/>
                </a:solidFill>
                <a:latin typeface="Trebuchet MS" panose="020B0603020202020204" pitchFamily="34" charset="0"/>
              </a:rPr>
              <a:t> een uurtje in het museum.</a:t>
            </a:r>
            <a:endParaRPr lang="nl-NL" sz="3000" i="1" dirty="0">
              <a:solidFill>
                <a:prstClr val="black"/>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0691" y="2492896"/>
            <a:ext cx="4274358" cy="417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90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16 – 14 april  2020</a:t>
            </a:r>
          </a:p>
          <a:p>
            <a:r>
              <a:rPr lang="nl-NL" dirty="0">
                <a:solidFill>
                  <a:srgbClr val="C00000"/>
                </a:solidFill>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err="1">
                <a:latin typeface="+mj-lt"/>
              </a:rPr>
              <a:t>Semantisatieverhaal</a:t>
            </a:r>
            <a:r>
              <a:rPr lang="nl-NL" sz="2000" u="sng" dirty="0">
                <a:latin typeface="+mj-lt"/>
              </a:rPr>
              <a:t>:</a:t>
            </a:r>
            <a:br>
              <a:rPr lang="nl-NL" sz="2000" u="sng" dirty="0">
                <a:latin typeface="+mj-lt"/>
              </a:rPr>
            </a:br>
            <a:r>
              <a:rPr lang="nl-NL" sz="2000" dirty="0">
                <a:latin typeface="+mj-lt"/>
              </a:rPr>
              <a:t>Een paar maanden geleden ben ik met mijn familie een dagje naar het strand in Noordwijk geweest. We gingen toen ook even kijken bij Space Expo. Dat is een museum. Je kan daar allerlei dingen zien die te maken hebben met </a:t>
            </a:r>
            <a:r>
              <a:rPr lang="nl-NL" sz="2000" b="1" u="sng" dirty="0">
                <a:latin typeface="+mj-lt"/>
              </a:rPr>
              <a:t>de ruimtevaart</a:t>
            </a:r>
            <a:r>
              <a:rPr lang="nl-NL" sz="2000" dirty="0">
                <a:latin typeface="+mj-lt"/>
              </a:rPr>
              <a:t>. Dat is </a:t>
            </a:r>
            <a:r>
              <a:rPr lang="nl-NL" sz="2000" b="1" i="1" dirty="0">
                <a:latin typeface="+mj-lt"/>
              </a:rPr>
              <a:t>het reizen door de ruimte. </a:t>
            </a:r>
            <a:r>
              <a:rPr lang="nl-NL" sz="2000" dirty="0">
                <a:latin typeface="+mj-lt"/>
              </a:rPr>
              <a:t>Je kan daar bijvoorbeeld een echt ruimtepak zien. Of een steen uit de ruimte. Ze hebben ook delen van raketten en zo. Ook kun je daar prachtige foto’s van </a:t>
            </a:r>
            <a:r>
              <a:rPr lang="nl-NL" sz="2000" b="1" u="sng" dirty="0">
                <a:latin typeface="+mj-lt"/>
              </a:rPr>
              <a:t>het heelal</a:t>
            </a:r>
            <a:r>
              <a:rPr lang="nl-NL" sz="2000" b="1" dirty="0">
                <a:latin typeface="+mj-lt"/>
              </a:rPr>
              <a:t> </a:t>
            </a:r>
            <a:r>
              <a:rPr lang="nl-NL" sz="2000" dirty="0">
                <a:latin typeface="+mj-lt"/>
              </a:rPr>
              <a:t>zien. Het heelal is </a:t>
            </a:r>
            <a:r>
              <a:rPr lang="nl-NL" sz="2000" b="1" i="1" dirty="0">
                <a:latin typeface="+mj-lt"/>
              </a:rPr>
              <a:t>de aarde, de zon, de sterren en alles eromheen</a:t>
            </a:r>
            <a:r>
              <a:rPr lang="nl-NL" sz="2000" dirty="0">
                <a:latin typeface="+mj-lt"/>
              </a:rPr>
              <a:t>. Deze foto’s zijn heel bijzonder. Kijk maar! Ook hebben ze heel bijzondere spullen van Nederlandse </a:t>
            </a:r>
            <a:r>
              <a:rPr lang="nl-NL" sz="2000" b="1" u="sng" dirty="0">
                <a:latin typeface="+mj-lt"/>
              </a:rPr>
              <a:t>astronauten</a:t>
            </a:r>
            <a:r>
              <a:rPr lang="nl-NL" sz="2000" b="1" dirty="0">
                <a:latin typeface="+mj-lt"/>
              </a:rPr>
              <a:t> </a:t>
            </a:r>
            <a:r>
              <a:rPr lang="nl-NL" sz="2000" dirty="0">
                <a:latin typeface="+mj-lt"/>
              </a:rPr>
              <a:t>gekregen. De astronaut is </a:t>
            </a:r>
            <a:r>
              <a:rPr lang="nl-NL" sz="2000" b="1" i="1" dirty="0">
                <a:latin typeface="+mj-lt"/>
              </a:rPr>
              <a:t>iemand die door de ruimte reist</a:t>
            </a:r>
            <a:r>
              <a:rPr lang="nl-NL" sz="2000" dirty="0">
                <a:latin typeface="+mj-lt"/>
              </a:rPr>
              <a:t>. Deze 2 astronauten zijn in Nederland heel </a:t>
            </a:r>
            <a:r>
              <a:rPr lang="nl-NL" sz="2000" b="1" u="sng" dirty="0">
                <a:latin typeface="+mj-lt"/>
              </a:rPr>
              <a:t>beroemd</a:t>
            </a:r>
            <a:r>
              <a:rPr lang="nl-NL" sz="2000" dirty="0">
                <a:latin typeface="+mj-lt"/>
              </a:rPr>
              <a:t>. Dat betekent </a:t>
            </a:r>
            <a:r>
              <a:rPr lang="nl-NL" sz="2000" b="1" i="1" dirty="0">
                <a:latin typeface="+mj-lt"/>
              </a:rPr>
              <a:t>heel bekend, als veel mensen je kennen.</a:t>
            </a:r>
            <a:r>
              <a:rPr lang="nl-NL" sz="2000" dirty="0">
                <a:latin typeface="+mj-lt"/>
              </a:rPr>
              <a:t> Misschien ken jij ze ook wel: Wubbo Ockels en André Kuipers.</a:t>
            </a:r>
            <a:br>
              <a:rPr lang="nl-NL" sz="2000" dirty="0">
                <a:latin typeface="+mj-lt"/>
              </a:rPr>
            </a:br>
            <a:r>
              <a:rPr lang="nl-NL" sz="2000" dirty="0">
                <a:latin typeface="+mj-lt"/>
              </a:rPr>
              <a:t>Jammer genoeg hebben we lang niet alles kunnen bekijken. We konden </a:t>
            </a:r>
            <a:r>
              <a:rPr lang="nl-NL" sz="2000" b="1" u="sng" dirty="0">
                <a:latin typeface="+mj-lt"/>
              </a:rPr>
              <a:t>slechts</a:t>
            </a:r>
            <a:r>
              <a:rPr lang="nl-NL" sz="2000" dirty="0">
                <a:latin typeface="+mj-lt"/>
              </a:rPr>
              <a:t>, </a:t>
            </a:r>
            <a:r>
              <a:rPr lang="nl-NL" sz="2000" b="1" i="1" dirty="0">
                <a:latin typeface="+mj-lt"/>
              </a:rPr>
              <a:t>alleen maar </a:t>
            </a:r>
            <a:r>
              <a:rPr lang="nl-NL" sz="2000" dirty="0">
                <a:latin typeface="+mj-lt"/>
              </a:rPr>
              <a:t>een uurtje in het museum </a:t>
            </a:r>
            <a:r>
              <a:rPr lang="nl-NL" sz="2000" b="1" u="sng" dirty="0">
                <a:latin typeface="+mj-lt"/>
              </a:rPr>
              <a:t>verblijven</a:t>
            </a:r>
            <a:r>
              <a:rPr lang="nl-NL" sz="2000" dirty="0">
                <a:latin typeface="+mj-lt"/>
              </a:rPr>
              <a:t>. Verblijven betekent </a:t>
            </a:r>
            <a:r>
              <a:rPr lang="nl-NL" sz="2000" b="1" i="1" dirty="0">
                <a:latin typeface="+mj-lt"/>
              </a:rPr>
              <a:t>ergens een tijdje zijn of wonen. </a:t>
            </a:r>
            <a:r>
              <a:rPr lang="nl-NL" sz="2000" dirty="0">
                <a:latin typeface="+mj-lt"/>
              </a:rPr>
              <a:t>Toen moesten we al weer </a:t>
            </a:r>
            <a:r>
              <a:rPr lang="nl-NL" sz="2000" b="1" u="sng" dirty="0">
                <a:latin typeface="+mj-lt"/>
              </a:rPr>
              <a:t>terugkeren</a:t>
            </a:r>
            <a:r>
              <a:rPr lang="nl-NL" sz="2000" b="1" dirty="0">
                <a:latin typeface="+mj-lt"/>
              </a:rPr>
              <a:t> </a:t>
            </a:r>
            <a:r>
              <a:rPr lang="nl-NL" sz="2000" dirty="0">
                <a:latin typeface="+mj-lt"/>
              </a:rPr>
              <a:t>naar huis. Terugkeren betekent </a:t>
            </a:r>
            <a:r>
              <a:rPr lang="nl-NL" sz="2000" b="1" i="1" dirty="0">
                <a:latin typeface="+mj-lt"/>
              </a:rPr>
              <a:t>teruggaan naar waar je vandaan komt</a:t>
            </a:r>
            <a:r>
              <a:rPr lang="nl-NL" sz="2000" dirty="0">
                <a:latin typeface="+mj-lt"/>
              </a:rPr>
              <a:t>.</a:t>
            </a:r>
            <a:r>
              <a:rPr lang="nl-NL" sz="2000" b="1" dirty="0">
                <a:latin typeface="+mj-lt"/>
              </a:rPr>
              <a:t/>
            </a:r>
            <a:br>
              <a:rPr lang="nl-NL" sz="2000" b="1" dirty="0">
                <a:latin typeface="+mj-lt"/>
              </a:rPr>
            </a:br>
            <a:r>
              <a:rPr lang="nl-NL" sz="2000" dirty="0">
                <a:latin typeface="+mj-lt"/>
              </a:rPr>
              <a:t>Maar ik weet zeker dat we snel weer eens gaan kijken in Space Expo. Ik hoorde namelijk dat je daar nu ook de ruimtecapsule kan zien waar André Kuipers echt in gezeten heeft. Wie van jullie is ook geïnteresseerd in ruimtevaart?</a:t>
            </a:r>
          </a:p>
          <a:p>
            <a:pPr marL="0" indent="0">
              <a:buNone/>
            </a:pPr>
            <a:endParaRPr lang="nl-NL" sz="2000" b="1" dirty="0">
              <a:latin typeface="+mj-lt"/>
            </a:endParaRPr>
          </a:p>
          <a:p>
            <a:pPr marL="0" indent="0">
              <a:buNone/>
            </a:pPr>
            <a:r>
              <a:rPr lang="nl-NL" sz="1800" dirty="0">
                <a:latin typeface="+mj-lt"/>
              </a:rPr>
              <a:t>Let op: Als je op de link klikt zie je een filmpje over André Kuipers en zijn ruimtecapsule.</a:t>
            </a:r>
            <a:r>
              <a:rPr lang="nl-NL" sz="1800" b="1" dirty="0">
                <a:latin typeface="+mj-lt"/>
              </a:rPr>
              <a:t/>
            </a:r>
            <a:br>
              <a:rPr lang="nl-NL" sz="1800" b="1" dirty="0">
                <a:latin typeface="+mj-lt"/>
              </a:rPr>
            </a:br>
            <a:endParaRPr lang="nl-NL" sz="1800" b="1" i="1" dirty="0">
              <a:latin typeface="+mj-lt"/>
            </a:endParaRPr>
          </a:p>
        </p:txBody>
      </p:sp>
    </p:spTree>
    <p:extLst>
      <p:ext uri="{BB962C8B-B14F-4D97-AF65-F5344CB8AC3E}">
        <p14:creationId xmlns:p14="http://schemas.microsoft.com/office/powerpoint/2010/main" val="31314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a:t>de ruimtevaart</a:t>
            </a:r>
          </a:p>
        </p:txBody>
      </p:sp>
      <p:pic>
        <p:nvPicPr>
          <p:cNvPr id="1026" name="Picture 2" descr="C:\Users\vrielinf\Downloads\shutterstock_9885849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501202"/>
            <a:ext cx="6696744" cy="474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7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a:t> </a:t>
            </a:r>
          </a:p>
        </p:txBody>
      </p:sp>
      <p:sp>
        <p:nvSpPr>
          <p:cNvPr id="11" name="Rechthoek 10"/>
          <p:cNvSpPr/>
          <p:nvPr/>
        </p:nvSpPr>
        <p:spPr>
          <a:xfrm>
            <a:off x="0" y="-119386"/>
            <a:ext cx="8004108" cy="1446550"/>
          </a:xfrm>
          <a:prstGeom prst="rect">
            <a:avLst/>
          </a:prstGeom>
        </p:spPr>
        <p:txBody>
          <a:bodyPr wrap="square">
            <a:spAutoFit/>
          </a:bodyPr>
          <a:lstStyle/>
          <a:p>
            <a:r>
              <a:rPr lang="nl-NL" sz="8800" b="1" u="sng" dirty="0">
                <a:solidFill>
                  <a:prstClr val="black"/>
                </a:solidFill>
              </a:rPr>
              <a:t>het heelal</a:t>
            </a:r>
            <a:endParaRPr lang="nl-NL" sz="8800" dirty="0"/>
          </a:p>
        </p:txBody>
      </p:sp>
      <p:pic>
        <p:nvPicPr>
          <p:cNvPr id="2050" name="Picture 2" descr="C:\Users\vrielinf\Downloads\shutterstock_16824547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002" y="2132856"/>
            <a:ext cx="8460432" cy="4417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rielinf\Downloads\shutterstock_6685674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332656"/>
            <a:ext cx="246010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6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Tekstvak 5"/>
          <p:cNvSpPr txBox="1"/>
          <p:nvPr/>
        </p:nvSpPr>
        <p:spPr>
          <a:xfrm>
            <a:off x="55439" y="103996"/>
            <a:ext cx="9088561" cy="1323439"/>
          </a:xfrm>
          <a:prstGeom prst="rect">
            <a:avLst/>
          </a:prstGeom>
          <a:noFill/>
        </p:spPr>
        <p:txBody>
          <a:bodyPr wrap="square" rtlCol="0">
            <a:spAutoFit/>
          </a:bodyPr>
          <a:lstStyle/>
          <a:p>
            <a:r>
              <a:rPr lang="nl-NL" sz="8000" b="1" u="sng" dirty="0"/>
              <a:t>de astronaut</a:t>
            </a:r>
          </a:p>
        </p:txBody>
      </p:sp>
      <p:sp>
        <p:nvSpPr>
          <p:cNvPr id="4" name="Tekstvak 3"/>
          <p:cNvSpPr txBox="1"/>
          <p:nvPr/>
        </p:nvSpPr>
        <p:spPr>
          <a:xfrm>
            <a:off x="4294100" y="4972574"/>
            <a:ext cx="3074874" cy="1200329"/>
          </a:xfrm>
          <a:prstGeom prst="rect">
            <a:avLst/>
          </a:prstGeom>
          <a:noFill/>
        </p:spPr>
        <p:txBody>
          <a:bodyPr wrap="square" rtlCol="0">
            <a:spAutoFit/>
          </a:bodyPr>
          <a:lstStyle/>
          <a:p>
            <a:r>
              <a:rPr lang="nl-NL" sz="7200" dirty="0"/>
              <a:t> </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1433301"/>
            <a:ext cx="2376264" cy="4739602"/>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vrielinf\Downloads\shutterstock_911303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3105" y="1844824"/>
            <a:ext cx="2452830" cy="16286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38960" y="4144958"/>
            <a:ext cx="24669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012160" y="5805264"/>
            <a:ext cx="2466975" cy="215444"/>
          </a:xfrm>
          <a:prstGeom prst="rect">
            <a:avLst/>
          </a:prstGeom>
          <a:noFill/>
        </p:spPr>
        <p:txBody>
          <a:bodyPr wrap="square" rtlCol="0">
            <a:spAutoFit/>
          </a:bodyPr>
          <a:lstStyle/>
          <a:p>
            <a:r>
              <a:rPr lang="nl-NL" sz="800" dirty="0"/>
              <a:t>Nemosciencemuseum.nl</a:t>
            </a:r>
          </a:p>
        </p:txBody>
      </p:sp>
      <p:sp>
        <p:nvSpPr>
          <p:cNvPr id="8" name="Tekstvak 7"/>
          <p:cNvSpPr txBox="1"/>
          <p:nvPr/>
        </p:nvSpPr>
        <p:spPr>
          <a:xfrm>
            <a:off x="6038960" y="1340768"/>
            <a:ext cx="2426030" cy="369332"/>
          </a:xfrm>
          <a:prstGeom prst="rect">
            <a:avLst/>
          </a:prstGeom>
          <a:noFill/>
        </p:spPr>
        <p:txBody>
          <a:bodyPr wrap="square" rtlCol="0">
            <a:spAutoFit/>
          </a:bodyPr>
          <a:lstStyle/>
          <a:p>
            <a:r>
              <a:rPr lang="nl-NL" dirty="0"/>
              <a:t>André Kuipers</a:t>
            </a:r>
          </a:p>
        </p:txBody>
      </p:sp>
      <p:sp>
        <p:nvSpPr>
          <p:cNvPr id="9" name="Tekstvak 8"/>
          <p:cNvSpPr txBox="1"/>
          <p:nvPr/>
        </p:nvSpPr>
        <p:spPr>
          <a:xfrm>
            <a:off x="6038960" y="3717032"/>
            <a:ext cx="2440175" cy="369332"/>
          </a:xfrm>
          <a:prstGeom prst="rect">
            <a:avLst/>
          </a:prstGeom>
          <a:noFill/>
        </p:spPr>
        <p:txBody>
          <a:bodyPr wrap="square" rtlCol="0">
            <a:spAutoFit/>
          </a:bodyPr>
          <a:lstStyle/>
          <a:p>
            <a:r>
              <a:rPr lang="nl-NL" dirty="0"/>
              <a:t>Wubbo Ockels</a:t>
            </a:r>
          </a:p>
        </p:txBody>
      </p:sp>
    </p:spTree>
    <p:extLst>
      <p:ext uri="{BB962C8B-B14F-4D97-AF65-F5344CB8AC3E}">
        <p14:creationId xmlns:p14="http://schemas.microsoft.com/office/powerpoint/2010/main" val="308828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err="1"/>
              <a:t>beroemd</a:t>
            </a:r>
            <a:endParaRPr lang="nl-NL" sz="8000" b="1" u="sng" dirty="0"/>
          </a:p>
        </p:txBody>
      </p:sp>
      <p:pic>
        <p:nvPicPr>
          <p:cNvPr id="3075" name="Picture 3" descr="C:\Users\vrielinf\Downloads\shutterstock_111029378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55" y="4005064"/>
            <a:ext cx="914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rielinf\Downloads\shutterstock_1124983136.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670" b="98436" l="522" r="100000"/>
                    </a14:imgEffect>
                  </a14:imgLayer>
                </a14:imgProps>
              </a:ext>
              <a:ext uri="{28A0092B-C50C-407E-A947-70E740481C1C}">
                <a14:useLocalDpi xmlns:a14="http://schemas.microsoft.com/office/drawing/2010/main"/>
              </a:ext>
            </a:extLst>
          </a:blip>
          <a:srcRect/>
          <a:stretch>
            <a:fillRect/>
          </a:stretch>
        </p:blipFill>
        <p:spPr bwMode="auto">
          <a:xfrm rot="11203567">
            <a:off x="1458300" y="1006388"/>
            <a:ext cx="5575219" cy="37200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26293" y="2299766"/>
            <a:ext cx="600075" cy="50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2609" b="100000" l="0" r="100000"/>
                    </a14:imgEffect>
                  </a14:imgLayer>
                </a14:imgProps>
              </a:ext>
              <a:ext uri="{28A0092B-C50C-407E-A947-70E740481C1C}">
                <a14:useLocalDpi xmlns:a14="http://schemas.microsoft.com/office/drawing/2010/main"/>
              </a:ext>
            </a:extLst>
          </a:blip>
          <a:srcRect/>
          <a:stretch>
            <a:fillRect/>
          </a:stretch>
        </p:blipFill>
        <p:spPr bwMode="auto">
          <a:xfrm>
            <a:off x="3635896" y="2383434"/>
            <a:ext cx="432048" cy="491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3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slechts</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5845" y="1349253"/>
            <a:ext cx="4652419" cy="470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4805413" y="3645024"/>
            <a:ext cx="432048" cy="790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4790425" y="3704181"/>
            <a:ext cx="861695" cy="584775"/>
          </a:xfrm>
          <a:prstGeom prst="rect">
            <a:avLst/>
          </a:prstGeom>
          <a:noFill/>
        </p:spPr>
        <p:txBody>
          <a:bodyPr wrap="square" rtlCol="0">
            <a:spAutoFit/>
          </a:bodyPr>
          <a:lstStyle/>
          <a:p>
            <a:r>
              <a:rPr lang="nl-NL" sz="3200" b="1" dirty="0"/>
              <a:t>uur</a:t>
            </a:r>
          </a:p>
        </p:txBody>
      </p:sp>
    </p:spTree>
    <p:extLst>
      <p:ext uri="{BB962C8B-B14F-4D97-AF65-F5344CB8AC3E}">
        <p14:creationId xmlns:p14="http://schemas.microsoft.com/office/powerpoint/2010/main" val="425540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460375" y="0"/>
            <a:ext cx="9120473" cy="1323439"/>
          </a:xfrm>
          <a:prstGeom prst="rect">
            <a:avLst/>
          </a:prstGeom>
          <a:noFill/>
        </p:spPr>
        <p:txBody>
          <a:bodyPr wrap="square" rtlCol="0">
            <a:spAutoFit/>
          </a:bodyPr>
          <a:lstStyle/>
          <a:p>
            <a:r>
              <a:rPr lang="en-US" sz="8000" b="1" u="sng" dirty="0" err="1"/>
              <a:t>verblijven</a:t>
            </a:r>
            <a:endParaRPr lang="nl-NL" sz="8000" b="1" u="sng" dirty="0"/>
          </a:p>
        </p:txBody>
      </p:sp>
      <p:pic>
        <p:nvPicPr>
          <p:cNvPr id="5122" name="Picture 2" descr="C:\Users\vrielinf\Downloads\shutterstock_12896825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403735"/>
            <a:ext cx="7541438" cy="50376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660232" y="153710"/>
            <a:ext cx="2160240" cy="21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7452320" y="836712"/>
            <a:ext cx="1368152" cy="707886"/>
          </a:xfrm>
          <a:prstGeom prst="rect">
            <a:avLst/>
          </a:prstGeom>
          <a:noFill/>
        </p:spPr>
        <p:txBody>
          <a:bodyPr wrap="square" rtlCol="0">
            <a:spAutoFit/>
          </a:bodyPr>
          <a:lstStyle/>
          <a:p>
            <a:r>
              <a:rPr lang="nl-NL" sz="4000" b="1" dirty="0"/>
              <a:t>1 uur</a:t>
            </a:r>
          </a:p>
        </p:txBody>
      </p:sp>
    </p:spTree>
    <p:extLst>
      <p:ext uri="{BB962C8B-B14F-4D97-AF65-F5344CB8AC3E}">
        <p14:creationId xmlns:p14="http://schemas.microsoft.com/office/powerpoint/2010/main" val="201000125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20254</TotalTime>
  <Words>166</Words>
  <Application>Microsoft Office PowerPoint</Application>
  <PresentationFormat>Diavoorstelling (4:3)</PresentationFormat>
  <Paragraphs>120</Paragraphs>
  <Slides>16</Slides>
  <Notes>8</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VrielinF</cp:lastModifiedBy>
  <cp:revision>3856</cp:revision>
  <cp:lastPrinted>2019-12-03T10:56:39Z</cp:lastPrinted>
  <dcterms:created xsi:type="dcterms:W3CDTF">2014-06-10T08:03:16Z</dcterms:created>
  <dcterms:modified xsi:type="dcterms:W3CDTF">2020-04-14T09:32:06Z</dcterms:modified>
</cp:coreProperties>
</file>