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000" r:id="rId2"/>
    <p:sldId id="931" r:id="rId3"/>
    <p:sldId id="548" r:id="rId4"/>
    <p:sldId id="991" r:id="rId5"/>
    <p:sldId id="986" r:id="rId6"/>
    <p:sldId id="987" r:id="rId7"/>
    <p:sldId id="988" r:id="rId8"/>
    <p:sldId id="985" r:id="rId9"/>
    <p:sldId id="983" r:id="rId10"/>
    <p:sldId id="989" r:id="rId11"/>
    <p:sldId id="990" r:id="rId12"/>
    <p:sldId id="874" r:id="rId13"/>
    <p:sldId id="984" r:id="rId14"/>
    <p:sldId id="934" r:id="rId15"/>
    <p:sldId id="978" r:id="rId16"/>
    <p:sldId id="992" r:id="rId17"/>
    <p:sldId id="995" r:id="rId18"/>
    <p:sldId id="998" r:id="rId19"/>
    <p:sldId id="997" r:id="rId20"/>
    <p:sldId id="993" r:id="rId21"/>
    <p:sldId id="965" r:id="rId22"/>
    <p:sldId id="999"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00"/>
            <p14:sldId id="931"/>
            <p14:sldId id="548"/>
            <p14:sldId id="991"/>
            <p14:sldId id="986"/>
            <p14:sldId id="987"/>
            <p14:sldId id="988"/>
            <p14:sldId id="985"/>
            <p14:sldId id="983"/>
            <p14:sldId id="989"/>
            <p14:sldId id="990"/>
            <p14:sldId id="874"/>
            <p14:sldId id="984"/>
            <p14:sldId id="934"/>
            <p14:sldId id="978"/>
            <p14:sldId id="992"/>
            <p14:sldId id="995"/>
            <p14:sldId id="998"/>
            <p14:sldId id="997"/>
            <p14:sldId id="993"/>
            <p14:sldId id="965"/>
            <p14:sldId id="99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CCCCFF"/>
    <a:srgbClr val="CCFFCC"/>
    <a:srgbClr val="FDEADA"/>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77206" autoAdjust="0"/>
  </p:normalViewPr>
  <p:slideViewPr>
    <p:cSldViewPr>
      <p:cViewPr varScale="1">
        <p:scale>
          <a:sx n="90" d="100"/>
          <a:sy n="90" d="100"/>
        </p:scale>
        <p:origin x="-224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31-3-2020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31-3-2020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8185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419428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30724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9044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7862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2054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71843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29389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9579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68166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31-3-2020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smtClean="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a:t>
            </a:r>
            <a:r>
              <a:rPr lang="nl-NL" sz="1400" dirty="0" smtClean="0"/>
              <a:t>De </a:t>
            </a:r>
            <a:r>
              <a:rPr lang="nl-NL" sz="1400" dirty="0"/>
              <a:t>tweede dia van de PowerPoint is voor jullie als ouders. </a:t>
            </a:r>
            <a:br>
              <a:rPr lang="nl-NL" sz="1400" dirty="0"/>
            </a:br>
            <a:r>
              <a:rPr lang="nl-NL" sz="1400" dirty="0"/>
              <a:t>Op deze </a:t>
            </a:r>
            <a:r>
              <a:rPr lang="nl-NL" sz="1400" dirty="0" smtClean="0"/>
              <a:t>tweede </a:t>
            </a:r>
            <a:r>
              <a:rPr lang="nl-NL" sz="1400" dirty="0"/>
              <a:t>dia staat een verhaaltje met daarin onderstreept de moeilijke woorden die in de </a:t>
            </a:r>
            <a:r>
              <a:rPr lang="nl-NL" sz="1400" dirty="0" err="1"/>
              <a:t>N</a:t>
            </a:r>
            <a:r>
              <a:rPr lang="nl-NL" sz="1400" dirty="0" err="1" smtClean="0"/>
              <a:t>ieuwsbegriptekst</a:t>
            </a:r>
            <a:r>
              <a:rPr lang="nl-NL" sz="1400" dirty="0" smtClean="0"/>
              <a:t> </a:t>
            </a:r>
            <a:r>
              <a:rPr lang="nl-NL" sz="1400" dirty="0"/>
              <a:t>staan. De tekst gaat doelbewust over iets anders dan de tekst van Nieuwsbegrip. Zo voorkom je dat kinderen al weten waar de Nieuwsbegripstekst over gaat. </a:t>
            </a:r>
            <a:r>
              <a:rPr lang="nl-NL" sz="1400" dirty="0" smtClean="0"/>
              <a:t>Je </a:t>
            </a:r>
            <a:r>
              <a:rPr lang="nl-NL" sz="1400" dirty="0"/>
              <a:t>leest de tekst voor en bij elk onderstreept woord klik je op de dia in de PowerPoint. </a:t>
            </a:r>
            <a:r>
              <a:rPr lang="nl-NL" sz="1400" dirty="0" smtClean="0"/>
              <a:t>Jullie </a:t>
            </a:r>
            <a:r>
              <a:rPr lang="nl-NL" sz="1400" dirty="0"/>
              <a:t>kind ziet nu een plaatje, foto, tekening of uitleg van het onderstreepte woord</a:t>
            </a:r>
            <a:r>
              <a:rPr lang="nl-NL" sz="1400" dirty="0" smtClean="0"/>
              <a:t>. </a:t>
            </a:r>
            <a:r>
              <a:rPr lang="nl-NL" sz="1400" dirty="0"/>
              <a:t/>
            </a:r>
            <a:br>
              <a:rPr lang="nl-NL" sz="1400" dirty="0"/>
            </a:br>
            <a:r>
              <a:rPr lang="nl-NL" sz="1400" b="1" cap="all" dirty="0"/>
              <a:t/>
            </a: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a:t>
            </a:r>
            <a:r>
              <a:rPr lang="nl-NL" sz="1400" dirty="0" smtClean="0"/>
              <a:t>”. Hier </a:t>
            </a:r>
            <a:r>
              <a:rPr lang="nl-NL" sz="1400" dirty="0"/>
              <a:t>zien jullie de woorden nogmaals maar dan in relatie met een ander woord / andere woorden. Jullie bekijken en lezen deze woorden nadat je het verhaaltje hebt voorgelezen</a:t>
            </a:r>
            <a:r>
              <a:rPr lang="nl-NL" sz="1400" dirty="0" smtClean="0"/>
              <a:t>. Kies </a:t>
            </a:r>
            <a:r>
              <a:rPr lang="nl-NL" sz="1400" dirty="0"/>
              <a:t>2 woorden uit die jullie de komende week extra gaan oefenen. Misschien lukt het om ze uit te printen. Anders laat je je kind de woorden overschrijven en een tekening erbij maken. Plak het woord op de koelkast of op de muur. </a:t>
            </a:r>
            <a:r>
              <a:rPr lang="nl-NL" sz="1400" dirty="0" smtClean="0"/>
              <a:t>Laat </a:t>
            </a:r>
            <a:r>
              <a:rPr lang="nl-NL" sz="1400" dirty="0"/>
              <a:t>het woord vaker terugkomen in gesprekken en gebruik het woord soms ook expres! Jullie kunnen er ook spelletjes mee doen</a:t>
            </a:r>
            <a:r>
              <a:rPr lang="nl-NL" sz="1400" dirty="0" smtClean="0"/>
              <a:t>. Op </a:t>
            </a:r>
            <a:r>
              <a:rPr lang="nl-NL" sz="1400" dirty="0"/>
              <a:t>deze manier zal je kind het woord gemakkelijker onthouden en zelf gaan gebruiken</a:t>
            </a:r>
            <a:r>
              <a:rPr lang="nl-NL" sz="1400" dirty="0" smtClean="0"/>
              <a:t>.  </a:t>
            </a:r>
          </a:p>
          <a:p>
            <a:endParaRPr lang="nl-NL" sz="1400" dirty="0"/>
          </a:p>
          <a:p>
            <a:r>
              <a:rPr lang="nl-NL" sz="1400" b="1" dirty="0" smtClean="0">
                <a:solidFill>
                  <a:srgbClr val="C00000"/>
                </a:solidFill>
              </a:rPr>
              <a:t>UITLEGFILMPJE</a:t>
            </a:r>
          </a:p>
          <a:p>
            <a:r>
              <a:rPr lang="nl-NL" sz="1400" dirty="0" smtClean="0"/>
              <a:t>Wil </a:t>
            </a:r>
            <a:r>
              <a:rPr lang="nl-NL" sz="1400" dirty="0"/>
              <a:t>je een demo-filmpje zien over het gebruik van weerwoord? Kijk dan hier: </a:t>
            </a:r>
            <a:r>
              <a:rPr lang="nl-NL" sz="1400" u="sng" dirty="0">
                <a:hlinkClick r:id="rId2"/>
              </a:rPr>
              <a:t>https://youtu.be/E8FCTOHToDM</a:t>
            </a:r>
            <a:r>
              <a:rPr lang="nl-NL" sz="1400" dirty="0"/>
              <a:t> </a:t>
            </a:r>
            <a:r>
              <a:rPr lang="nl-NL" sz="1400" dirty="0" smtClean="0"/>
              <a:t>Spelletjesideetjes vind je hier: </a:t>
            </a:r>
            <a:r>
              <a:rPr lang="nl-NL" sz="1400" dirty="0">
                <a:hlinkClick r:id="rId3"/>
              </a:rPr>
              <a:t>https://weerwoord.kentalis.nl/consolideerspelletjes</a:t>
            </a:r>
            <a:endParaRPr lang="nl-NL" sz="1400" dirty="0"/>
          </a:p>
          <a:p>
            <a:endParaRPr lang="nl-NL" sz="1400" b="1" cap="all" dirty="0" smtClean="0"/>
          </a:p>
          <a:p>
            <a:r>
              <a:rPr lang="nl-NL" sz="1400" b="1" cap="all" dirty="0" smtClean="0">
                <a:solidFill>
                  <a:srgbClr val="C00000"/>
                </a:solidFill>
              </a:rPr>
              <a:t>Samengevat</a:t>
            </a:r>
            <a:r>
              <a:rPr lang="nl-NL" sz="1400" b="1" cap="all" dirty="0">
                <a:solidFill>
                  <a:srgbClr val="C00000"/>
                </a:solidFill>
              </a:rPr>
              <a:t>:</a:t>
            </a:r>
            <a:endParaRPr lang="nl-NL" sz="1400" dirty="0">
              <a:solidFill>
                <a:srgbClr val="C00000"/>
              </a:solidFill>
            </a:endParaRPr>
          </a:p>
          <a:p>
            <a:pPr lvl="0"/>
            <a:r>
              <a:rPr lang="nl-NL" sz="1400" dirty="0" smtClean="0"/>
              <a:t>1) Start </a:t>
            </a:r>
            <a:r>
              <a:rPr lang="nl-NL" sz="1400" dirty="0"/>
              <a:t>de </a:t>
            </a:r>
            <a:r>
              <a:rPr lang="nl-NL" sz="1400" dirty="0" smtClean="0"/>
              <a:t>PowerPoint </a:t>
            </a:r>
            <a:r>
              <a:rPr lang="nl-NL" sz="1400" dirty="0"/>
              <a:t>van Weerwoord. </a:t>
            </a:r>
          </a:p>
          <a:p>
            <a:pPr lvl="0"/>
            <a:r>
              <a:rPr lang="nl-NL" sz="1400" dirty="0" smtClean="0"/>
              <a:t>2) Print </a:t>
            </a:r>
            <a:r>
              <a:rPr lang="nl-NL" sz="1400" dirty="0"/>
              <a:t>de tweede dia uit zodat je deze kunt voorlezen. </a:t>
            </a:r>
          </a:p>
          <a:p>
            <a:pPr lvl="0"/>
            <a:r>
              <a:rPr lang="nl-NL" sz="1400" dirty="0" smtClean="0"/>
              <a:t>3) Klik </a:t>
            </a:r>
            <a:r>
              <a:rPr lang="nl-NL" sz="1400" dirty="0"/>
              <a:t>tijdens het voorlezen bij elk onderstreept woord op de dia. </a:t>
            </a:r>
          </a:p>
          <a:p>
            <a:pPr lvl="0"/>
            <a:r>
              <a:rPr lang="nl-NL" sz="1400" dirty="0" smtClean="0"/>
              <a:t>4) Bekijk en praat samen over </a:t>
            </a:r>
            <a:r>
              <a:rPr lang="nl-NL" sz="1400" dirty="0"/>
              <a:t>de woorden voor de woordmuur.</a:t>
            </a:r>
          </a:p>
          <a:p>
            <a:pPr lvl="0"/>
            <a:r>
              <a:rPr lang="nl-NL" sz="1400" dirty="0" smtClean="0"/>
              <a:t>5) Kies </a:t>
            </a:r>
            <a:r>
              <a:rPr lang="nl-NL" sz="1400" dirty="0"/>
              <a:t>er 2 die je deze week extra gaat oefenen</a:t>
            </a:r>
          </a:p>
          <a:p>
            <a:pPr lvl="0"/>
            <a:r>
              <a:rPr lang="nl-NL" sz="1400" dirty="0" smtClean="0"/>
              <a:t>6) Print </a:t>
            </a:r>
            <a:r>
              <a:rPr lang="nl-NL" sz="1400" dirty="0"/>
              <a:t>ze uit of laat jullie kind de woorden overschrijven</a:t>
            </a:r>
          </a:p>
          <a:p>
            <a:pPr lvl="0"/>
            <a:r>
              <a:rPr lang="nl-NL" sz="1400" dirty="0" smtClean="0"/>
              <a:t>7) Gebruik </a:t>
            </a:r>
            <a:r>
              <a:rPr lang="nl-NL" sz="1400" dirty="0"/>
              <a:t>de woorden regelmatig de komende week</a:t>
            </a:r>
            <a:r>
              <a:rPr lang="nl-NL" sz="1400" dirty="0" smtClean="0"/>
              <a:t>.</a:t>
            </a:r>
          </a:p>
          <a:p>
            <a:pPr lvl="0"/>
            <a:endParaRPr lang="nl-NL" sz="1200" dirty="0"/>
          </a:p>
          <a:p>
            <a:pPr lvl="0"/>
            <a:r>
              <a:rPr lang="nl-NL" sz="1400" b="1" dirty="0" smtClean="0">
                <a:solidFill>
                  <a:srgbClr val="C00000"/>
                </a:solidFill>
              </a:rPr>
              <a:t>VRAGEN?</a:t>
            </a:r>
          </a:p>
          <a:p>
            <a:pPr lvl="0"/>
            <a:r>
              <a:rPr lang="nl-NL" sz="1400" dirty="0" smtClean="0"/>
              <a:t>Mail ons gerust bij vragen: </a:t>
            </a:r>
            <a:r>
              <a:rPr lang="nl-NL" sz="1400" dirty="0" smtClean="0">
                <a:hlinkClick r:id="rId4"/>
              </a:rPr>
              <a:t>weerwoord@kentalis.nl</a:t>
            </a:r>
            <a:r>
              <a:rPr lang="nl-NL" sz="1400" dirty="0" smtClean="0"/>
              <a:t> </a:t>
            </a:r>
            <a:endParaRPr lang="nl-NL" sz="1400" dirty="0"/>
          </a:p>
          <a:p>
            <a:endParaRPr lang="nl-NL" sz="1600" dirty="0" smtClean="0"/>
          </a:p>
          <a:p>
            <a:endParaRPr lang="nl-NL" sz="1600" dirty="0"/>
          </a:p>
        </p:txBody>
      </p:sp>
      <p:pic>
        <p:nvPicPr>
          <p:cNvPr id="8" name="Afbeelding 7"/>
          <p:cNvPicPr/>
          <p:nvPr/>
        </p:nvPicPr>
        <p:blipFill>
          <a:blip r:embed="rId5"/>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317324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geleidelijk</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3" name="Groep 2"/>
          <p:cNvGrpSpPr/>
          <p:nvPr/>
        </p:nvGrpSpPr>
        <p:grpSpPr>
          <a:xfrm>
            <a:off x="1890345" y="1700808"/>
            <a:ext cx="5922015" cy="4717464"/>
            <a:chOff x="1890345" y="1700808"/>
            <a:chExt cx="5922015" cy="4717464"/>
          </a:xfrm>
        </p:grpSpPr>
        <p:pic>
          <p:nvPicPr>
            <p:cNvPr id="7170" name="Picture 2" descr="C:\Users\dasg\Downloads\shutterstock_13031684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0345" y="1700808"/>
              <a:ext cx="5800160" cy="4717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sg\Downloads\shutterstock_5300030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26372" y="1937690"/>
              <a:ext cx="1485988" cy="13879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752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een</a:t>
            </a:r>
            <a:r>
              <a:rPr lang="en-US" sz="8000" b="1" u="sng" dirty="0"/>
              <a:t> </a:t>
            </a:r>
            <a:r>
              <a:rPr lang="en-US" sz="8000" b="1" u="sng" dirty="0" err="1"/>
              <a:t>rol</a:t>
            </a:r>
            <a:r>
              <a:rPr lang="en-US" sz="8000" b="1" u="sng" dirty="0"/>
              <a:t> </a:t>
            </a:r>
            <a:r>
              <a:rPr lang="en-US" sz="8000" b="1" u="sng" dirty="0" err="1"/>
              <a:t>spelen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2" name="Picture 2" descr="C:\Users\dasg\Downloads\shutterstock_33881481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9712" y="2276872"/>
            <a:ext cx="5505042" cy="367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81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6024" y="16729"/>
            <a:ext cx="9276048" cy="1323439"/>
          </a:xfrm>
          <a:prstGeom prst="rect">
            <a:avLst/>
          </a:prstGeom>
          <a:noFill/>
        </p:spPr>
        <p:txBody>
          <a:bodyPr wrap="square" rtlCol="0">
            <a:spAutoFit/>
          </a:bodyPr>
          <a:lstStyle/>
          <a:p>
            <a:r>
              <a:rPr lang="en-US" sz="8000" b="1" u="sng" dirty="0" err="1"/>
              <a:t>raadplegen</a:t>
            </a:r>
            <a:endParaRPr lang="nl-NL" sz="80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dasg\Downloads\shutterstock_33881481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560" y="2636912"/>
            <a:ext cx="5505042" cy="3677368"/>
          </a:xfrm>
          <a:prstGeom prst="rect">
            <a:avLst/>
          </a:prstGeom>
          <a:noFill/>
          <a:extLst>
            <a:ext uri="{909E8E84-426E-40DD-AFC4-6F175D3DCCD1}">
              <a14:hiddenFill xmlns:a14="http://schemas.microsoft.com/office/drawing/2010/main">
                <a:solidFill>
                  <a:srgbClr val="FFFFFF"/>
                </a:solidFill>
              </a14:hiddenFill>
            </a:ext>
          </a:extLst>
        </p:spPr>
      </p:pic>
      <p:sp>
        <p:nvSpPr>
          <p:cNvPr id="3" name="Toelichting met afgeronde rechthoek 2"/>
          <p:cNvSpPr/>
          <p:nvPr/>
        </p:nvSpPr>
        <p:spPr>
          <a:xfrm>
            <a:off x="5370004" y="814764"/>
            <a:ext cx="3522476" cy="2448272"/>
          </a:xfrm>
          <a:prstGeom prst="wedgeRoundRectCallout">
            <a:avLst>
              <a:gd name="adj1" fmla="val -91554"/>
              <a:gd name="adj2" fmla="val 9246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94" name="Picture 2" descr="C:\Users\dasg\Downloads\shutterstock_12309239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1246812"/>
            <a:ext cx="2371521"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rot="689102">
            <a:off x="7708624" y="1025916"/>
            <a:ext cx="720080" cy="2646878"/>
          </a:xfrm>
          <a:prstGeom prst="rect">
            <a:avLst/>
          </a:prstGeom>
          <a:noFill/>
        </p:spPr>
        <p:txBody>
          <a:bodyPr wrap="square" rtlCol="0">
            <a:spAutoFit/>
          </a:bodyPr>
          <a:lstStyle/>
          <a:p>
            <a:r>
              <a:rPr lang="nl-NL" sz="16600" dirty="0">
                <a:solidFill>
                  <a:srgbClr val="FF0000"/>
                </a:solidFill>
              </a:rPr>
              <a:t>?</a:t>
            </a:r>
            <a:endParaRPr lang="nl-NL" dirty="0">
              <a:solidFill>
                <a:srgbClr val="FF0000"/>
              </a:solidFill>
            </a:endParaRPr>
          </a:p>
        </p:txBody>
      </p:sp>
    </p:spTree>
    <p:extLst>
      <p:ext uri="{BB962C8B-B14F-4D97-AF65-F5344CB8AC3E}">
        <p14:creationId xmlns:p14="http://schemas.microsoft.com/office/powerpoint/2010/main" val="425540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erkennen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3" name="Groep 2">
            <a:extLst>
              <a:ext uri="{FF2B5EF4-FFF2-40B4-BE49-F238E27FC236}">
                <a16:creationId xmlns:a16="http://schemas.microsoft.com/office/drawing/2014/main" xmlns="" id="{59EB533A-C91E-412D-9717-3AE99D379047}"/>
              </a:ext>
            </a:extLst>
          </p:cNvPr>
          <p:cNvGrpSpPr/>
          <p:nvPr/>
        </p:nvGrpSpPr>
        <p:grpSpPr>
          <a:xfrm>
            <a:off x="1398883" y="1484784"/>
            <a:ext cx="6269461" cy="5746715"/>
            <a:chOff x="1398883" y="1484784"/>
            <a:chExt cx="6269461" cy="5746715"/>
          </a:xfrm>
        </p:grpSpPr>
        <p:pic>
          <p:nvPicPr>
            <p:cNvPr id="8" name="Picture 2" descr="C:\Users\dasg\Downloads\shutterstock_53000301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80112" y="2165741"/>
              <a:ext cx="2088232" cy="195045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dasg\Downloads\shutterstock_106420473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398883" y="1484784"/>
              <a:ext cx="3742661" cy="57467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308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Trebuchet MS"/>
                <a:ea typeface="Calibri"/>
                <a:cs typeface="Times New Roman"/>
              </a:rPr>
              <a:t>erkennen</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ontkennen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panose="020B0603020202020204" pitchFamily="34" charset="0"/>
                <a:ea typeface="Calibri"/>
                <a:cs typeface="Times New Roman"/>
              </a:rPr>
              <a:t>= verklaren dat iets echt ergens bij hoort</a:t>
            </a: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gn="ctr">
              <a:lnSpc>
                <a:spcPct val="107000"/>
              </a:lnSpc>
              <a:spcAft>
                <a:spcPts val="0"/>
              </a:spcAft>
            </a:pPr>
            <a:endParaRPr lang="nl-NL" sz="1200" i="1" dirty="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
            </a:r>
            <a:br>
              <a:rPr lang="nl-NL" sz="2400" i="1" dirty="0" smtClean="0">
                <a:solidFill>
                  <a:srgbClr val="387038"/>
                </a:solidFill>
                <a:latin typeface="Trebuchet MS"/>
                <a:ea typeface="Calibri"/>
                <a:cs typeface="Times New Roman"/>
              </a:rPr>
            </a:br>
            <a:r>
              <a:rPr lang="nl-NL" sz="2400" i="1" dirty="0" smtClean="0">
                <a:solidFill>
                  <a:srgbClr val="387038"/>
                </a:solidFill>
                <a:latin typeface="Trebuchet MS"/>
                <a:ea typeface="Calibri"/>
                <a:cs typeface="Times New Roman"/>
              </a:rPr>
              <a:t>WhatsApp </a:t>
            </a:r>
            <a:r>
              <a:rPr lang="nl-NL" sz="2400" i="1" dirty="0">
                <a:solidFill>
                  <a:srgbClr val="387038"/>
                </a:solidFill>
                <a:latin typeface="Trebuchet MS"/>
                <a:ea typeface="Calibri"/>
                <a:cs typeface="Times New Roman"/>
              </a:rPr>
              <a:t>is voor mij echt een </a:t>
            </a:r>
            <a:r>
              <a:rPr lang="nl-NL" sz="2400" i="1" u="sng" dirty="0">
                <a:solidFill>
                  <a:srgbClr val="387038"/>
                </a:solidFill>
                <a:latin typeface="Trebuchet MS"/>
                <a:ea typeface="Calibri"/>
                <a:cs typeface="Times New Roman"/>
              </a:rPr>
              <a:t>erkende</a:t>
            </a:r>
            <a:r>
              <a:rPr lang="nl-NL" sz="2400" i="1" dirty="0">
                <a:solidFill>
                  <a:srgbClr val="387038"/>
                </a:solidFill>
                <a:latin typeface="Trebuchet MS"/>
                <a:ea typeface="Calibri"/>
                <a:cs typeface="Times New Roman"/>
              </a:rPr>
              <a:t> app.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panose="020B0603020202020204" pitchFamily="34" charset="0"/>
                <a:ea typeface="Calibri"/>
                <a:cs typeface="Times New Roman"/>
              </a:rPr>
              <a:t>= verklaren dat iets </a:t>
            </a:r>
            <a:r>
              <a:rPr lang="nl-NL" sz="2800" dirty="0" smtClean="0">
                <a:latin typeface="Trebuchet MS" panose="020B0603020202020204" pitchFamily="34" charset="0"/>
                <a:ea typeface="Calibri"/>
                <a:cs typeface="Times New Roman"/>
              </a:rPr>
              <a:t>niet zo is</a:t>
            </a:r>
            <a:endParaRPr lang="nl-NL" sz="2800" dirty="0">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i="1" dirty="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a:t>
            </a:r>
            <a:r>
              <a:rPr lang="nl-NL" sz="2400" i="1" u="sng" dirty="0" smtClean="0">
                <a:solidFill>
                  <a:srgbClr val="387038"/>
                </a:solidFill>
                <a:latin typeface="Trebuchet MS"/>
                <a:ea typeface="Calibri"/>
                <a:cs typeface="Times New Roman"/>
              </a:rPr>
              <a:t>ontkent</a:t>
            </a:r>
            <a:r>
              <a:rPr lang="nl-NL" sz="2400" i="1" dirty="0" smtClean="0">
                <a:solidFill>
                  <a:srgbClr val="387038"/>
                </a:solidFill>
                <a:latin typeface="Trebuchet MS"/>
                <a:ea typeface="Calibri"/>
                <a:cs typeface="Times New Roman"/>
              </a:rPr>
              <a:t> dat hij gister thuis was.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8" name="Groep 17">
            <a:extLst>
              <a:ext uri="{FF2B5EF4-FFF2-40B4-BE49-F238E27FC236}">
                <a16:creationId xmlns:a16="http://schemas.microsoft.com/office/drawing/2014/main" xmlns="" id="{9FC1E512-4515-4ECC-8432-8E34992D1D34}"/>
              </a:ext>
            </a:extLst>
          </p:cNvPr>
          <p:cNvGrpSpPr/>
          <p:nvPr/>
        </p:nvGrpSpPr>
        <p:grpSpPr>
          <a:xfrm>
            <a:off x="1259632" y="2924944"/>
            <a:ext cx="2027320" cy="1858283"/>
            <a:chOff x="1398883" y="1484784"/>
            <a:chExt cx="6269461" cy="5746715"/>
          </a:xfrm>
        </p:grpSpPr>
        <p:pic>
          <p:nvPicPr>
            <p:cNvPr id="19" name="Picture 2" descr="C:\Users\dasg\Downloads\shutterstock_530003014.jpg">
              <a:extLst>
                <a:ext uri="{FF2B5EF4-FFF2-40B4-BE49-F238E27FC236}">
                  <a16:creationId xmlns:a16="http://schemas.microsoft.com/office/drawing/2014/main" xmlns="" id="{4BB342CF-D032-480E-A4CB-BC820909B6E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80112" y="2165741"/>
              <a:ext cx="2088232" cy="19504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sg\Downloads\shutterstock_1064204732.jpg">
              <a:extLst>
                <a:ext uri="{FF2B5EF4-FFF2-40B4-BE49-F238E27FC236}">
                  <a16:creationId xmlns:a16="http://schemas.microsoft.com/office/drawing/2014/main" xmlns="" id="{CF9496ED-59A3-460F-8110-E3D95184112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98883" y="1484784"/>
              <a:ext cx="3742661" cy="5746715"/>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dasg\Downloads\shutterstock_121866847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47406" y="2800408"/>
            <a:ext cx="1903228" cy="19508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sg\Downloads\shutterstock_1588445185.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50634" y="2643899"/>
            <a:ext cx="1180923" cy="109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8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geschikt</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ongeschikt</a:t>
            </a:r>
            <a:endParaRPr lang="nl-NL" sz="57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Trebuchet MS"/>
                <a:ea typeface="Calibri"/>
                <a:cs typeface="Times New Roman"/>
              </a:rPr>
              <a:t>= </a:t>
            </a:r>
            <a:r>
              <a:rPr lang="nl-NL" sz="3200" dirty="0" smtClean="0">
                <a:latin typeface="Trebuchet MS"/>
                <a:ea typeface="Calibri"/>
                <a:cs typeface="Times New Roman"/>
              </a:rPr>
              <a:t>goed te gebruiken</a:t>
            </a:r>
            <a:endParaRPr lang="nl-NL" sz="32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WhatsApp is </a:t>
            </a:r>
            <a:r>
              <a:rPr lang="nl-NL" sz="2400" i="1" u="sng" dirty="0" smtClean="0">
                <a:solidFill>
                  <a:srgbClr val="387038"/>
                </a:solidFill>
                <a:latin typeface="Trebuchet MS"/>
                <a:ea typeface="Calibri"/>
                <a:cs typeface="Times New Roman"/>
              </a:rPr>
              <a:t>geschikt</a:t>
            </a:r>
            <a:r>
              <a:rPr lang="nl-NL" sz="2400" i="1" dirty="0" smtClean="0">
                <a:solidFill>
                  <a:srgbClr val="387038"/>
                </a:solidFill>
                <a:latin typeface="Trebuchet MS"/>
                <a:ea typeface="Calibri"/>
                <a:cs typeface="Times New Roman"/>
              </a:rPr>
              <a:t> om mee te communiceren.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effectLst/>
                <a:latin typeface="Trebuchet MS"/>
                <a:ea typeface="Calibri"/>
                <a:cs typeface="Times New Roman"/>
              </a:rPr>
              <a:t>= </a:t>
            </a:r>
            <a:r>
              <a:rPr lang="nl-NL" sz="3200" dirty="0" smtClean="0">
                <a:effectLst/>
                <a:latin typeface="Trebuchet MS"/>
                <a:ea typeface="Calibri"/>
                <a:cs typeface="Times New Roman"/>
              </a:rPr>
              <a:t>niet te gebruiken</a:t>
            </a:r>
            <a:endParaRPr lang="nl-NL" sz="32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smtClean="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smtClean="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Een banaan is </a:t>
            </a:r>
            <a:r>
              <a:rPr lang="nl-NL" sz="2400" i="1" u="sng" dirty="0" smtClean="0">
                <a:solidFill>
                  <a:srgbClr val="387038"/>
                </a:solidFill>
                <a:latin typeface="Trebuchet MS"/>
                <a:ea typeface="Calibri"/>
                <a:cs typeface="Times New Roman"/>
              </a:rPr>
              <a:t>ongeschikt</a:t>
            </a:r>
            <a:r>
              <a:rPr lang="nl-NL" sz="2400" i="1" dirty="0" smtClean="0">
                <a:solidFill>
                  <a:srgbClr val="387038"/>
                </a:solidFill>
                <a:latin typeface="Trebuchet MS"/>
                <a:ea typeface="Calibri"/>
                <a:cs typeface="Times New Roman"/>
              </a:rPr>
              <a:t> om mee te communiceren. </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Picture 3" descr="C:\Users\dasg\Downloads\shutterstock_12081294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175" y="2636912"/>
            <a:ext cx="3023121" cy="20194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sg\Downloads\shutterstock_147777925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4736" y="2479464"/>
            <a:ext cx="3494520" cy="233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34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smtClean="0">
                <a:solidFill>
                  <a:srgbClr val="387038"/>
                </a:solidFill>
                <a:latin typeface="Trebuchet MS"/>
                <a:ea typeface="Calibri"/>
                <a:cs typeface="Times New Roman"/>
              </a:rPr>
              <a:t>volwaardig</a:t>
            </a:r>
            <a:endParaRPr lang="nl-NL" sz="5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smtClean="0">
                <a:solidFill>
                  <a:srgbClr val="387038"/>
                </a:solidFill>
                <a:latin typeface="Trebuchet MS"/>
                <a:ea typeface="Calibri"/>
                <a:cs typeface="Times New Roman"/>
              </a:rPr>
              <a:t>onvolwaardig</a:t>
            </a:r>
            <a:endParaRPr lang="nl-NL" sz="5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Trebuchet MS"/>
                <a:ea typeface="Calibri"/>
                <a:cs typeface="Times New Roman"/>
              </a:rPr>
              <a:t>= </a:t>
            </a:r>
            <a:r>
              <a:rPr lang="nl-NL" sz="3200" dirty="0" smtClean="0">
                <a:latin typeface="Trebuchet MS"/>
                <a:ea typeface="Calibri"/>
                <a:cs typeface="Times New Roman"/>
              </a:rPr>
              <a:t>volledig, compleet</a:t>
            </a:r>
            <a:endParaRPr lang="nl-NL" sz="32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WhatsApp is een </a:t>
            </a:r>
            <a:r>
              <a:rPr lang="nl-NL" sz="2400" i="1" u="sng" dirty="0" smtClean="0">
                <a:solidFill>
                  <a:srgbClr val="387038"/>
                </a:solidFill>
                <a:latin typeface="Trebuchet MS"/>
                <a:ea typeface="Calibri"/>
                <a:cs typeface="Times New Roman"/>
              </a:rPr>
              <a:t>volwaardige</a:t>
            </a:r>
            <a:r>
              <a:rPr lang="nl-NL" sz="2400" i="1" dirty="0" smtClean="0">
                <a:solidFill>
                  <a:srgbClr val="387038"/>
                </a:solidFill>
                <a:latin typeface="Trebuchet MS"/>
                <a:ea typeface="Calibri"/>
                <a:cs typeface="Times New Roman"/>
              </a:rPr>
              <a:t> app.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176463"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effectLst/>
                <a:latin typeface="Trebuchet MS"/>
                <a:ea typeface="Calibri"/>
                <a:cs typeface="Times New Roman"/>
              </a:rPr>
              <a:t>= </a:t>
            </a:r>
            <a:r>
              <a:rPr lang="nl-NL" sz="3200" dirty="0" smtClean="0">
                <a:latin typeface="Trebuchet MS"/>
                <a:ea typeface="Calibri"/>
                <a:cs typeface="Times New Roman"/>
              </a:rPr>
              <a:t>o</a:t>
            </a:r>
            <a:r>
              <a:rPr lang="nl-NL" sz="3200" dirty="0" smtClean="0">
                <a:effectLst/>
                <a:latin typeface="Trebuchet MS"/>
                <a:ea typeface="Calibri"/>
                <a:cs typeface="Times New Roman"/>
              </a:rPr>
              <a:t>nvolwaardig, incompleet</a:t>
            </a:r>
            <a:endParaRPr lang="nl-NL" sz="3200" dirty="0">
              <a:effectLst/>
              <a:latin typeface="Trebuchet MS"/>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smtClean="0">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Deze app is nog niet compleet. Het is een </a:t>
            </a:r>
            <a:r>
              <a:rPr lang="nl-NL" sz="2400" i="1" u="sng" dirty="0" smtClean="0">
                <a:solidFill>
                  <a:srgbClr val="387038"/>
                </a:solidFill>
                <a:latin typeface="Trebuchet MS"/>
                <a:ea typeface="Calibri"/>
                <a:cs typeface="Times New Roman"/>
              </a:rPr>
              <a:t>onvolwaardige</a:t>
            </a:r>
            <a:r>
              <a:rPr lang="nl-NL" sz="2400" i="1" dirty="0" smtClean="0">
                <a:solidFill>
                  <a:srgbClr val="387038"/>
                </a:solidFill>
                <a:latin typeface="Trebuchet MS"/>
                <a:ea typeface="Calibri"/>
                <a:cs typeface="Times New Roman"/>
              </a:rPr>
              <a:t> app.</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dasg\Downloads\shutterstock_6856421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7575" y="2852936"/>
            <a:ext cx="2736304" cy="155422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2101" y="2852936"/>
            <a:ext cx="2736304" cy="1827851"/>
          </a:xfrm>
          <a:prstGeom prst="rect">
            <a:avLst/>
          </a:prstGeom>
        </p:spPr>
      </p:pic>
    </p:spTree>
    <p:extLst>
      <p:ext uri="{BB962C8B-B14F-4D97-AF65-F5344CB8AC3E}">
        <p14:creationId xmlns:p14="http://schemas.microsoft.com/office/powerpoint/2010/main" val="339060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553"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smtClean="0">
                <a:latin typeface="Trebuchet MS"/>
                <a:ea typeface="Calibri"/>
                <a:cs typeface="Times New Roman"/>
              </a:rPr>
              <a:t>et probleem </a:t>
            </a:r>
            <a:endParaRPr lang="nl-NL" sz="3600" dirty="0">
              <a:effectLst/>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raadplegen</a:t>
            </a:r>
            <a:endParaRPr lang="nl-NL" sz="4000" dirty="0">
              <a:effectLst/>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smtClean="0">
                <a:latin typeface="Trebuchet MS"/>
                <a:ea typeface="Calibri"/>
                <a:cs typeface="Times New Roman"/>
              </a:rPr>
              <a:t>oplossen</a:t>
            </a:r>
            <a:endParaRPr lang="nl-NL" sz="1100" dirty="0">
              <a:effectLst/>
              <a:ea typeface="Calibri"/>
              <a:cs typeface="Times New Roman"/>
            </a:endParaRPr>
          </a:p>
        </p:txBody>
      </p:sp>
      <p:sp>
        <p:nvSpPr>
          <p:cNvPr id="11" name="Text Box 14"/>
          <p:cNvSpPr txBox="1"/>
          <p:nvPr/>
        </p:nvSpPr>
        <p:spPr>
          <a:xfrm>
            <a:off x="449521" y="548679"/>
            <a:ext cx="5520178" cy="72008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Oma </a:t>
            </a:r>
            <a:r>
              <a:rPr lang="nl-NL" sz="2000" i="1" u="sng" dirty="0" smtClean="0">
                <a:solidFill>
                  <a:srgbClr val="387038"/>
                </a:solidFill>
                <a:effectLst/>
                <a:latin typeface="Trebuchet MS"/>
                <a:ea typeface="Calibri"/>
                <a:cs typeface="Times New Roman"/>
              </a:rPr>
              <a:t>raadpleegt</a:t>
            </a:r>
            <a:r>
              <a:rPr lang="nl-NL" sz="2000" i="1" dirty="0" smtClean="0">
                <a:solidFill>
                  <a:srgbClr val="387038"/>
                </a:solidFill>
                <a:effectLst/>
                <a:latin typeface="Trebuchet MS"/>
                <a:ea typeface="Calibri"/>
                <a:cs typeface="Times New Roman"/>
              </a:rPr>
              <a:t> mij wel eens via WhatsApp.</a:t>
            </a:r>
            <a:endParaRPr lang="nl-NL" sz="1100" dirty="0">
              <a:effectLst/>
              <a:ea typeface="Calibri"/>
              <a:cs typeface="Times New Roman"/>
            </a:endParaRPr>
          </a:p>
        </p:txBody>
      </p:sp>
      <p:sp>
        <p:nvSpPr>
          <p:cNvPr id="13" name="Tekstvak 2"/>
          <p:cNvSpPr txBox="1">
            <a:spLocks noChangeArrowheads="1"/>
          </p:cNvSpPr>
          <p:nvPr/>
        </p:nvSpPr>
        <p:spPr bwMode="auto">
          <a:xfrm>
            <a:off x="-1188640"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100" dirty="0">
              <a:effectLst/>
              <a:latin typeface="Calibri"/>
              <a:ea typeface="Calibri"/>
              <a:cs typeface="Times New Roman"/>
            </a:endParaRPr>
          </a:p>
        </p:txBody>
      </p:sp>
      <p:sp>
        <p:nvSpPr>
          <p:cNvPr id="14" name="Text Box 14"/>
          <p:cNvSpPr txBox="1"/>
          <p:nvPr/>
        </p:nvSpPr>
        <p:spPr>
          <a:xfrm>
            <a:off x="3152113" y="4833970"/>
            <a:ext cx="4386988" cy="9712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1839" y="4826902"/>
            <a:ext cx="4407261" cy="97836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iemand om advies of informatie vragen</a:t>
            </a:r>
            <a:endParaRPr lang="nl-NL" sz="1100" dirty="0">
              <a:effectLst/>
              <a:latin typeface="Calibri"/>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36541" y="1641401"/>
            <a:ext cx="2831603" cy="198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4788024" y="548680"/>
            <a:ext cx="792088" cy="1815882"/>
          </a:xfrm>
          <a:prstGeom prst="rect">
            <a:avLst/>
          </a:prstGeom>
          <a:noFill/>
        </p:spPr>
        <p:txBody>
          <a:bodyPr wrap="square" rtlCol="0">
            <a:spAutoFit/>
          </a:bodyPr>
          <a:lstStyle/>
          <a:p>
            <a:r>
              <a:rPr lang="nl-NL" sz="11200" dirty="0" smtClean="0">
                <a:solidFill>
                  <a:srgbClr val="FF0000"/>
                </a:solidFill>
              </a:rPr>
              <a:t>?</a:t>
            </a:r>
            <a:endParaRPr lang="nl-NL" sz="11200" dirty="0">
              <a:solidFill>
                <a:srgbClr val="FF0000"/>
              </a:solidFill>
            </a:endParaRPr>
          </a:p>
        </p:txBody>
      </p:sp>
      <p:pic>
        <p:nvPicPr>
          <p:cNvPr id="1027" name="Picture 3" descr="C:\Users\vrielinf\Downloads\shutterstock_5385454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7954" y="2661911"/>
            <a:ext cx="2535439" cy="16936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C:\Users\vrielinf\Downloads\shutterstock_131397167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2433" y="1277901"/>
            <a:ext cx="2806181" cy="18745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0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2" name="Rechthoek 1"/>
          <p:cNvSpPr/>
          <p:nvPr/>
        </p:nvSpPr>
        <p:spPr>
          <a:xfrm>
            <a:off x="611560" y="620688"/>
            <a:ext cx="7848872"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8274" y="720597"/>
            <a:ext cx="5405181" cy="2543615"/>
          </a:xfrm>
          <a:prstGeom prst="rect">
            <a:avLst/>
          </a:prstGeom>
        </p:spPr>
      </p:pic>
      <p:sp>
        <p:nvSpPr>
          <p:cNvPr id="17" name="Text Box 14"/>
          <p:cNvSpPr txBox="1"/>
          <p:nvPr/>
        </p:nvSpPr>
        <p:spPr>
          <a:xfrm>
            <a:off x="2411760" y="476672"/>
            <a:ext cx="36893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204025" y="433864"/>
            <a:ext cx="4168175"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smtClean="0">
                <a:latin typeface="Trebuchet MS" panose="020B0603020202020204" pitchFamily="34" charset="0"/>
                <a:ea typeface="Calibri"/>
                <a:cs typeface="Times New Roman"/>
              </a:rPr>
              <a:t>communiceren</a:t>
            </a:r>
            <a:endParaRPr lang="nl-NL" sz="4000" b="1" dirty="0">
              <a:effectLst/>
              <a:latin typeface="Trebuchet MS" panose="020B0603020202020204" pitchFamily="34" charset="0"/>
              <a:ea typeface="Calibri"/>
              <a:cs typeface="Times New Roman"/>
            </a:endParaRPr>
          </a:p>
        </p:txBody>
      </p:sp>
      <p:sp>
        <p:nvSpPr>
          <p:cNvPr id="19" name="Text Box 14"/>
          <p:cNvSpPr txBox="1"/>
          <p:nvPr/>
        </p:nvSpPr>
        <p:spPr>
          <a:xfrm>
            <a:off x="6228184" y="476672"/>
            <a:ext cx="2520280" cy="144016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0" name="Tekstvak 2"/>
          <p:cNvSpPr txBox="1">
            <a:spLocks noChangeArrowheads="1"/>
          </p:cNvSpPr>
          <p:nvPr/>
        </p:nvSpPr>
        <p:spPr bwMode="auto">
          <a:xfrm>
            <a:off x="6228184" y="476672"/>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effectLst/>
                <a:latin typeface="Trebuchet MS"/>
                <a:ea typeface="Calibri"/>
                <a:cs typeface="Times New Roman"/>
              </a:rPr>
              <a:t>contact hebben met iemand, met iemand praten of schrijven</a:t>
            </a:r>
            <a:endParaRPr lang="nl-NL" sz="1000" dirty="0">
              <a:effectLst/>
              <a:latin typeface="Calibri"/>
              <a:ea typeface="Calibri"/>
              <a:cs typeface="Times New Roman"/>
            </a:endParaRPr>
          </a:p>
        </p:txBody>
      </p:sp>
      <p:pic>
        <p:nvPicPr>
          <p:cNvPr id="25" name="Afbeelding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687" y="4254530"/>
            <a:ext cx="3042958" cy="974670"/>
          </a:xfrm>
          <a:prstGeom prst="rect">
            <a:avLst/>
          </a:prstGeom>
        </p:spPr>
      </p:pic>
      <p:sp>
        <p:nvSpPr>
          <p:cNvPr id="21" name="Text Box 14"/>
          <p:cNvSpPr txBox="1"/>
          <p:nvPr/>
        </p:nvSpPr>
        <p:spPr>
          <a:xfrm>
            <a:off x="991867" y="3104964"/>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26" name="Afbeelding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3195" y="4221088"/>
            <a:ext cx="2071173" cy="1080120"/>
          </a:xfrm>
          <a:prstGeom prst="rect">
            <a:avLst/>
          </a:prstGeom>
        </p:spPr>
      </p:pic>
      <p:sp>
        <p:nvSpPr>
          <p:cNvPr id="22" name="Tekstvak 2"/>
          <p:cNvSpPr txBox="1">
            <a:spLocks noChangeArrowheads="1"/>
          </p:cNvSpPr>
          <p:nvPr/>
        </p:nvSpPr>
        <p:spPr bwMode="auto">
          <a:xfrm>
            <a:off x="991867" y="3140968"/>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verbaal</a:t>
            </a:r>
            <a:endParaRPr lang="nl-NL" sz="3600" b="1" dirty="0">
              <a:effectLst/>
              <a:latin typeface="Trebuchet MS" panose="020B0603020202020204" pitchFamily="34" charset="0"/>
              <a:ea typeface="Calibri"/>
              <a:cs typeface="Times New Roman"/>
            </a:endParaRPr>
          </a:p>
        </p:txBody>
      </p:sp>
      <p:sp>
        <p:nvSpPr>
          <p:cNvPr id="23" name="Text Box 14"/>
          <p:cNvSpPr txBox="1"/>
          <p:nvPr/>
        </p:nvSpPr>
        <p:spPr>
          <a:xfrm>
            <a:off x="5665269" y="3076737"/>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5673406" y="3076736"/>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Trebuchet MS" panose="020B0603020202020204" pitchFamily="34" charset="0"/>
                <a:ea typeface="Calibri"/>
                <a:cs typeface="Times New Roman"/>
              </a:rPr>
              <a:t>n</a:t>
            </a:r>
            <a:r>
              <a:rPr lang="nl-NL" sz="3600" b="1" dirty="0" smtClean="0">
                <a:latin typeface="Trebuchet MS" panose="020B0603020202020204" pitchFamily="34" charset="0"/>
                <a:ea typeface="Calibri"/>
                <a:cs typeface="Times New Roman"/>
              </a:rPr>
              <a:t>on-verbaal</a:t>
            </a:r>
            <a:endParaRPr lang="nl-NL" sz="3600" b="1" dirty="0">
              <a:effectLst/>
              <a:latin typeface="Trebuchet MS" panose="020B0603020202020204" pitchFamily="34" charset="0"/>
              <a:ea typeface="Calibri"/>
              <a:cs typeface="Times New Roman"/>
            </a:endParaRPr>
          </a:p>
        </p:txBody>
      </p:sp>
      <p:sp>
        <p:nvSpPr>
          <p:cNvPr id="27" name="Text Box 14"/>
          <p:cNvSpPr txBox="1"/>
          <p:nvPr/>
        </p:nvSpPr>
        <p:spPr>
          <a:xfrm>
            <a:off x="387000" y="5157192"/>
            <a:ext cx="1276896"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8" name="Tekstvak 2"/>
          <p:cNvSpPr txBox="1">
            <a:spLocks noChangeArrowheads="1"/>
          </p:cNvSpPr>
          <p:nvPr/>
        </p:nvSpPr>
        <p:spPr bwMode="auto">
          <a:xfrm>
            <a:off x="395536" y="5157192"/>
            <a:ext cx="1224136"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praten</a:t>
            </a:r>
            <a:endParaRPr lang="nl-NL" sz="2400" b="1" dirty="0">
              <a:effectLst/>
              <a:latin typeface="Trebuchet MS" panose="020B0603020202020204" pitchFamily="34" charset="0"/>
              <a:ea typeface="Calibri"/>
              <a:cs typeface="Times New Roman"/>
            </a:endParaRPr>
          </a:p>
        </p:txBody>
      </p:sp>
      <p:sp>
        <p:nvSpPr>
          <p:cNvPr id="29" name="Text Box 14"/>
          <p:cNvSpPr txBox="1"/>
          <p:nvPr/>
        </p:nvSpPr>
        <p:spPr>
          <a:xfrm>
            <a:off x="1773312" y="5157192"/>
            <a:ext cx="1276896"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30" name="Tekstvak 2"/>
          <p:cNvSpPr txBox="1">
            <a:spLocks noChangeArrowheads="1"/>
          </p:cNvSpPr>
          <p:nvPr/>
        </p:nvSpPr>
        <p:spPr bwMode="auto">
          <a:xfrm>
            <a:off x="1773312" y="5157192"/>
            <a:ext cx="1224136"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appen</a:t>
            </a:r>
            <a:endParaRPr lang="nl-NL" sz="2400" b="1" dirty="0">
              <a:effectLst/>
              <a:latin typeface="Trebuchet MS" panose="020B0603020202020204" pitchFamily="34" charset="0"/>
              <a:ea typeface="Calibri"/>
              <a:cs typeface="Times New Roman"/>
            </a:endParaRPr>
          </a:p>
        </p:txBody>
      </p:sp>
      <p:sp>
        <p:nvSpPr>
          <p:cNvPr id="33" name="Text Box 14"/>
          <p:cNvSpPr txBox="1"/>
          <p:nvPr/>
        </p:nvSpPr>
        <p:spPr>
          <a:xfrm>
            <a:off x="3173091" y="5155173"/>
            <a:ext cx="1519457"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34" name="Tekstvak 2"/>
          <p:cNvSpPr txBox="1">
            <a:spLocks noChangeArrowheads="1"/>
          </p:cNvSpPr>
          <p:nvPr/>
        </p:nvSpPr>
        <p:spPr bwMode="auto">
          <a:xfrm>
            <a:off x="3059832" y="5155173"/>
            <a:ext cx="1731627"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schrijven</a:t>
            </a:r>
            <a:endParaRPr lang="nl-NL" sz="2400" b="1" dirty="0">
              <a:effectLst/>
              <a:latin typeface="Trebuchet MS" panose="020B0603020202020204" pitchFamily="34" charset="0"/>
              <a:ea typeface="Calibri"/>
              <a:cs typeface="Times New Roman"/>
            </a:endParaRPr>
          </a:p>
        </p:txBody>
      </p:sp>
      <p:sp>
        <p:nvSpPr>
          <p:cNvPr id="37" name="Text Box 14"/>
          <p:cNvSpPr txBox="1"/>
          <p:nvPr/>
        </p:nvSpPr>
        <p:spPr>
          <a:xfrm>
            <a:off x="1285734" y="3851845"/>
            <a:ext cx="2236863" cy="4990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p:cNvSpPr txBox="1">
            <a:spLocks noChangeArrowheads="1"/>
          </p:cNvSpPr>
          <p:nvPr/>
        </p:nvSpPr>
        <p:spPr bwMode="auto">
          <a:xfrm>
            <a:off x="1300785" y="3851845"/>
            <a:ext cx="2221949"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latin typeface="Trebuchet MS"/>
                <a:ea typeface="Calibri"/>
                <a:cs typeface="Times New Roman"/>
              </a:rPr>
              <a:t>= </a:t>
            </a:r>
            <a:r>
              <a:rPr lang="nl-NL" sz="2000" dirty="0" smtClean="0">
                <a:latin typeface="Trebuchet MS"/>
                <a:ea typeface="Calibri"/>
                <a:cs typeface="Times New Roman"/>
              </a:rPr>
              <a:t>met taal</a:t>
            </a:r>
            <a:endParaRPr lang="nl-NL" sz="2000" dirty="0">
              <a:effectLst/>
              <a:latin typeface="Calibri"/>
              <a:ea typeface="Calibri"/>
              <a:cs typeface="Times New Roman"/>
            </a:endParaRPr>
          </a:p>
        </p:txBody>
      </p:sp>
      <p:sp>
        <p:nvSpPr>
          <p:cNvPr id="39" name="Text Box 14"/>
          <p:cNvSpPr txBox="1"/>
          <p:nvPr/>
        </p:nvSpPr>
        <p:spPr>
          <a:xfrm>
            <a:off x="5984616" y="3817332"/>
            <a:ext cx="2236863" cy="49905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0" name="Tekstvak 2"/>
          <p:cNvSpPr txBox="1">
            <a:spLocks noChangeArrowheads="1"/>
          </p:cNvSpPr>
          <p:nvPr/>
        </p:nvSpPr>
        <p:spPr bwMode="auto">
          <a:xfrm>
            <a:off x="6023195" y="3861048"/>
            <a:ext cx="2221949"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Trebuchet MS"/>
                <a:ea typeface="Calibri"/>
                <a:cs typeface="Times New Roman"/>
              </a:rPr>
              <a:t>= </a:t>
            </a:r>
            <a:r>
              <a:rPr lang="nl-NL" sz="2000" dirty="0" smtClean="0">
                <a:latin typeface="Trebuchet MS"/>
                <a:ea typeface="Calibri"/>
                <a:cs typeface="Times New Roman"/>
              </a:rPr>
              <a:t>zonder</a:t>
            </a:r>
            <a:r>
              <a:rPr lang="nl-NL" sz="2000" dirty="0" smtClean="0">
                <a:effectLst/>
                <a:latin typeface="Trebuchet MS"/>
                <a:ea typeface="Calibri"/>
                <a:cs typeface="Times New Roman"/>
              </a:rPr>
              <a:t> taal</a:t>
            </a:r>
            <a:endParaRPr lang="nl-NL" sz="1000" dirty="0">
              <a:effectLst/>
              <a:latin typeface="Calibri"/>
              <a:ea typeface="Calibri"/>
              <a:cs typeface="Times New Roman"/>
            </a:endParaRPr>
          </a:p>
        </p:txBody>
      </p:sp>
      <p:sp>
        <p:nvSpPr>
          <p:cNvPr id="41" name="Text Box 14"/>
          <p:cNvSpPr txBox="1"/>
          <p:nvPr/>
        </p:nvSpPr>
        <p:spPr>
          <a:xfrm>
            <a:off x="5508104" y="5155173"/>
            <a:ext cx="1626065"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42" name="Tekstvak 2"/>
          <p:cNvSpPr txBox="1">
            <a:spLocks noChangeArrowheads="1"/>
          </p:cNvSpPr>
          <p:nvPr/>
        </p:nvSpPr>
        <p:spPr bwMode="auto">
          <a:xfrm>
            <a:off x="5508104" y="5157192"/>
            <a:ext cx="1634312"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gebaren</a:t>
            </a:r>
            <a:endParaRPr lang="nl-NL" sz="2400" b="1" dirty="0">
              <a:effectLst/>
              <a:latin typeface="Trebuchet MS" panose="020B0603020202020204" pitchFamily="34" charset="0"/>
              <a:ea typeface="Calibri"/>
              <a:cs typeface="Times New Roman"/>
            </a:endParaRPr>
          </a:p>
        </p:txBody>
      </p:sp>
      <p:sp>
        <p:nvSpPr>
          <p:cNvPr id="43" name="Text Box 14"/>
          <p:cNvSpPr txBox="1"/>
          <p:nvPr/>
        </p:nvSpPr>
        <p:spPr>
          <a:xfrm>
            <a:off x="7471568" y="5157192"/>
            <a:ext cx="1276896" cy="5040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44" name="Tekstvak 2"/>
          <p:cNvSpPr txBox="1">
            <a:spLocks noChangeArrowheads="1"/>
          </p:cNvSpPr>
          <p:nvPr/>
        </p:nvSpPr>
        <p:spPr bwMode="auto">
          <a:xfrm>
            <a:off x="7452320" y="5157192"/>
            <a:ext cx="1224136"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400" b="1" dirty="0" smtClean="0">
                <a:latin typeface="Trebuchet MS" panose="020B0603020202020204" pitchFamily="34" charset="0"/>
                <a:ea typeface="Calibri"/>
                <a:cs typeface="Times New Roman"/>
              </a:rPr>
              <a:t>kleding</a:t>
            </a:r>
            <a:endParaRPr lang="nl-NL" sz="2400" b="1" dirty="0">
              <a:effectLst/>
              <a:latin typeface="Trebuchet MS" panose="020B0603020202020204" pitchFamily="34" charset="0"/>
              <a:ea typeface="Calibri"/>
              <a:cs typeface="Times New Roman"/>
            </a:endParaRPr>
          </a:p>
        </p:txBody>
      </p:sp>
    </p:spTree>
    <p:extLst>
      <p:ext uri="{BB962C8B-B14F-4D97-AF65-F5344CB8AC3E}">
        <p14:creationId xmlns:p14="http://schemas.microsoft.com/office/powerpoint/2010/main" val="1333090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44624"/>
            <a:ext cx="9144000" cy="6858000"/>
          </a:xfrm>
        </p:spPr>
        <p:txBody>
          <a:bodyPr>
            <a:noAutofit/>
          </a:bodyPr>
          <a:lstStyle/>
          <a:p>
            <a:pPr marL="0" indent="0">
              <a:buNone/>
            </a:pPr>
            <a:r>
              <a:rPr lang="nl-NL" sz="2000" u="sng" dirty="0">
                <a:latin typeface="+mj-lt"/>
              </a:rPr>
              <a:t>Semantisatieverhaal:</a:t>
            </a:r>
            <a:r>
              <a:rPr lang="nl-NL" sz="1050" u="sng" dirty="0">
                <a:latin typeface="+mj-lt"/>
              </a:rPr>
              <a:t/>
            </a:r>
            <a:br>
              <a:rPr lang="nl-NL" sz="1050" u="sng" dirty="0">
                <a:latin typeface="+mj-lt"/>
              </a:rPr>
            </a:br>
            <a:r>
              <a:rPr lang="nl-NL" sz="600" u="sng" dirty="0">
                <a:latin typeface="+mj-lt"/>
              </a:rPr>
              <a:t> </a:t>
            </a:r>
            <a:r>
              <a:rPr lang="nl-NL" sz="100" u="sng" dirty="0">
                <a:latin typeface="+mj-lt"/>
              </a:rPr>
              <a:t>    </a:t>
            </a:r>
            <a:r>
              <a:rPr lang="nl-NL" sz="2100" dirty="0"/>
              <a:t>Iedereen heeft een mobiele telefoon </a:t>
            </a:r>
            <a:r>
              <a:rPr lang="nl-NL" sz="2100" dirty="0" smtClean="0"/>
              <a:t>hè. </a:t>
            </a:r>
            <a:r>
              <a:rPr lang="nl-NL" sz="2100" dirty="0"/>
              <a:t>Ik ben benieuwd wat jullie favoriete app is. Mijn favoriete app is WhatsApp. Voor mij is dat dé app om met anderen te </a:t>
            </a:r>
            <a:r>
              <a:rPr lang="nl-NL" sz="2100" b="1" u="sng" dirty="0"/>
              <a:t>communiceren</a:t>
            </a:r>
            <a:r>
              <a:rPr lang="nl-NL" sz="2100" dirty="0"/>
              <a:t>. Communiceren is </a:t>
            </a:r>
            <a:r>
              <a:rPr lang="nl-NL" sz="2100" b="1" i="1" dirty="0"/>
              <a:t>contact hebben met iemand, met iemand praten of schrijven</a:t>
            </a:r>
            <a:r>
              <a:rPr lang="nl-NL" sz="2100" dirty="0"/>
              <a:t>. Er zijn ook andere </a:t>
            </a:r>
            <a:r>
              <a:rPr lang="nl-NL" sz="2100" dirty="0" err="1"/>
              <a:t>app’s</a:t>
            </a:r>
            <a:r>
              <a:rPr lang="nl-NL" sz="2100" dirty="0"/>
              <a:t> die daar </a:t>
            </a:r>
            <a:r>
              <a:rPr lang="nl-NL" sz="2100" b="1" u="sng" dirty="0"/>
              <a:t>geschikt</a:t>
            </a:r>
            <a:r>
              <a:rPr lang="nl-NL" sz="2100" dirty="0"/>
              <a:t> voor zijn. Andere apps die </a:t>
            </a:r>
            <a:r>
              <a:rPr lang="nl-NL" sz="2100" b="1" i="1" dirty="0"/>
              <a:t>goed te gebruiken zijn</a:t>
            </a:r>
            <a:r>
              <a:rPr lang="nl-NL" sz="2100" dirty="0"/>
              <a:t>. Maar ik </a:t>
            </a:r>
            <a:r>
              <a:rPr lang="nl-NL" sz="2100" b="1" u="sng" dirty="0"/>
              <a:t>pleit er voor</a:t>
            </a:r>
            <a:r>
              <a:rPr lang="nl-NL" sz="2100" dirty="0"/>
              <a:t> (</a:t>
            </a:r>
            <a:r>
              <a:rPr lang="nl-NL" sz="2100" b="1" i="1" dirty="0"/>
              <a:t>ik probeer om iets voor elkaar te krijgen</a:t>
            </a:r>
            <a:r>
              <a:rPr lang="nl-NL" sz="2100" dirty="0"/>
              <a:t>) dat op elke telefoon gewoon altijd WhatsApp staat. Want dan kunnen we </a:t>
            </a:r>
            <a:r>
              <a:rPr lang="nl-NL" sz="2100" b="1" u="sng" dirty="0"/>
              <a:t>onderling</a:t>
            </a:r>
            <a:r>
              <a:rPr lang="nl-NL" sz="2100" dirty="0"/>
              <a:t> communiceren. We kunnen </a:t>
            </a:r>
            <a:r>
              <a:rPr lang="nl-NL" sz="2100" b="1" dirty="0"/>
              <a:t>onder elkaar, samen</a:t>
            </a:r>
            <a:r>
              <a:rPr lang="nl-NL" sz="2100" dirty="0"/>
              <a:t>, communiceren. WhatsApp is gemakkelijk te </a:t>
            </a:r>
            <a:r>
              <a:rPr lang="nl-NL" sz="2100" b="1" u="sng" dirty="0"/>
              <a:t>hanteren</a:t>
            </a:r>
            <a:r>
              <a:rPr lang="nl-NL" sz="2100" dirty="0"/>
              <a:t>. Gemakkelijk </a:t>
            </a:r>
            <a:r>
              <a:rPr lang="nl-NL" sz="2100" b="1" i="1" dirty="0"/>
              <a:t>te gebruiken</a:t>
            </a:r>
            <a:r>
              <a:rPr lang="nl-NL" sz="2100" dirty="0"/>
              <a:t>. Toen de app WhatsApp net gemaakt was,  was het nog geen </a:t>
            </a:r>
            <a:r>
              <a:rPr lang="nl-NL" sz="2100" b="1" u="sng" dirty="0"/>
              <a:t>volwaardige</a:t>
            </a:r>
            <a:r>
              <a:rPr lang="nl-NL" sz="2100" dirty="0"/>
              <a:t> app. Volwaardig betekent </a:t>
            </a:r>
            <a:r>
              <a:rPr lang="nl-NL" sz="2100" b="1" i="1" dirty="0"/>
              <a:t>volledig, compleet</a:t>
            </a:r>
            <a:r>
              <a:rPr lang="nl-NL" sz="2100" dirty="0"/>
              <a:t>. Er zaten veel storingen in. </a:t>
            </a:r>
            <a:r>
              <a:rPr lang="nl-NL" sz="2100" b="1" u="sng" dirty="0"/>
              <a:t>Geleidelijk</a:t>
            </a:r>
            <a:r>
              <a:rPr lang="nl-NL" sz="2100" dirty="0"/>
              <a:t> is WhatsApp verbeterd. Het is </a:t>
            </a:r>
            <a:r>
              <a:rPr lang="nl-NL" sz="2100" b="1" i="1" dirty="0"/>
              <a:t>langzaam</a:t>
            </a:r>
            <a:r>
              <a:rPr lang="nl-NL" sz="2100" dirty="0"/>
              <a:t> steeds beter geworden. En ik kan er volwaardig mee communiceren. Zelfs mijn oma heeft WhatsApp. Het </a:t>
            </a:r>
            <a:r>
              <a:rPr lang="nl-NL" sz="2100" b="1" u="sng" dirty="0"/>
              <a:t>speelt voor haar een </a:t>
            </a:r>
            <a:r>
              <a:rPr lang="nl-NL" sz="2100" b="1" u="sng" dirty="0" smtClean="0"/>
              <a:t>grote </a:t>
            </a:r>
            <a:r>
              <a:rPr lang="nl-NL" sz="2100" b="1" u="sng" dirty="0"/>
              <a:t>rol</a:t>
            </a:r>
            <a:r>
              <a:rPr lang="nl-NL" sz="2100" dirty="0"/>
              <a:t>. </a:t>
            </a:r>
            <a:r>
              <a:rPr lang="nl-NL" sz="2100" b="1" i="1" dirty="0"/>
              <a:t>Het is belangrijk </a:t>
            </a:r>
            <a:r>
              <a:rPr lang="nl-NL" sz="2100" dirty="0"/>
              <a:t>voor haar. Zeker nu met de corona-toestand kan ze met WhatsApp communiceren en zien wat haar kleinkinderen allemaal aan het doen zijn. Ook </a:t>
            </a:r>
            <a:r>
              <a:rPr lang="nl-NL" sz="2100" b="1" u="sng" dirty="0"/>
              <a:t>raadpleegt</a:t>
            </a:r>
            <a:r>
              <a:rPr lang="nl-NL" sz="2100" dirty="0"/>
              <a:t> ze ons wel eens via de app. Ze </a:t>
            </a:r>
            <a:r>
              <a:rPr lang="nl-NL" sz="2100" b="1" i="1" dirty="0"/>
              <a:t>vraagt wel eens om advies of informatie aan iemand</a:t>
            </a:r>
            <a:r>
              <a:rPr lang="nl-NL" sz="2100" dirty="0"/>
              <a:t>. Dan vraagt ze bijvoorbeeld hoe leeg de schappen van de winkel zijn voordat ze naar de winkel gaat. WhatsApp is voor mij echt een </a:t>
            </a:r>
            <a:r>
              <a:rPr lang="nl-NL" sz="2100" b="1" u="sng" dirty="0"/>
              <a:t>erkende</a:t>
            </a:r>
            <a:r>
              <a:rPr lang="nl-NL" sz="2100" dirty="0"/>
              <a:t> app.  Erkennen betekent </a:t>
            </a:r>
            <a:r>
              <a:rPr lang="nl-NL" sz="2100" b="1" i="1" dirty="0"/>
              <a:t>verklaren dat iets echt ergens bij hoort</a:t>
            </a:r>
            <a:r>
              <a:rPr lang="nl-NL" sz="2100" dirty="0"/>
              <a:t>. Vind jij dat ook?</a:t>
            </a:r>
          </a:p>
          <a:p>
            <a:pPr marL="0" indent="0">
              <a:buNone/>
            </a:pPr>
            <a:r>
              <a:rPr lang="nl-NL" sz="1800" dirty="0"/>
              <a:t> </a:t>
            </a:r>
          </a:p>
          <a:p>
            <a:pPr marL="0" indent="0">
              <a:buNone/>
            </a:pPr>
            <a:endParaRPr lang="nl-NL" sz="1800" dirty="0"/>
          </a:p>
        </p:txBody>
      </p:sp>
    </p:spTree>
    <p:extLst>
      <p:ext uri="{BB962C8B-B14F-4D97-AF65-F5344CB8AC3E}">
        <p14:creationId xmlns:p14="http://schemas.microsoft.com/office/powerpoint/2010/main" val="313148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288" y="24687"/>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Box 14"/>
          <p:cNvSpPr txBox="1"/>
          <p:nvPr/>
        </p:nvSpPr>
        <p:spPr>
          <a:xfrm>
            <a:off x="423268" y="476672"/>
            <a:ext cx="2996604" cy="7730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9" name="Text Box 14"/>
          <p:cNvSpPr txBox="1"/>
          <p:nvPr/>
        </p:nvSpPr>
        <p:spPr>
          <a:xfrm>
            <a:off x="327551" y="461040"/>
            <a:ext cx="323633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smtClean="0">
                <a:latin typeface="Trebuchet MS"/>
                <a:ea typeface="Calibri"/>
                <a:cs typeface="Times New Roman"/>
              </a:rPr>
              <a:t>geleidelijk</a:t>
            </a:r>
            <a:endParaRPr lang="nl-NL" sz="1100" dirty="0">
              <a:effectLst/>
              <a:ea typeface="Calibri"/>
              <a:cs typeface="Times New Roman"/>
            </a:endParaRPr>
          </a:p>
        </p:txBody>
      </p:sp>
      <p:sp>
        <p:nvSpPr>
          <p:cNvPr id="30" name="Text Box 14"/>
          <p:cNvSpPr txBox="1"/>
          <p:nvPr/>
        </p:nvSpPr>
        <p:spPr>
          <a:xfrm>
            <a:off x="424975" y="1340768"/>
            <a:ext cx="7387385" cy="6480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1" name="Tekstvak 2"/>
          <p:cNvSpPr txBox="1">
            <a:spLocks noChangeArrowheads="1"/>
          </p:cNvSpPr>
          <p:nvPr/>
        </p:nvSpPr>
        <p:spPr bwMode="auto">
          <a:xfrm>
            <a:off x="467544" y="1426841"/>
            <a:ext cx="914501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langzaam steeds meer, langzamerhand</a:t>
            </a:r>
            <a:endParaRPr lang="nl-NL" sz="1100" dirty="0">
              <a:effectLst/>
              <a:latin typeface="Calibri"/>
              <a:ea typeface="Calibri"/>
              <a:cs typeface="Times New Roman"/>
            </a:endParaRPr>
          </a:p>
        </p:txBody>
      </p:sp>
      <p:sp>
        <p:nvSpPr>
          <p:cNvPr id="2" name="Rechthoek 1"/>
          <p:cNvSpPr/>
          <p:nvPr/>
        </p:nvSpPr>
        <p:spPr>
          <a:xfrm>
            <a:off x="251520" y="3356992"/>
            <a:ext cx="8568952" cy="2471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 name="Groep 12"/>
          <p:cNvGrpSpPr/>
          <p:nvPr/>
        </p:nvGrpSpPr>
        <p:grpSpPr>
          <a:xfrm>
            <a:off x="1435575" y="2204864"/>
            <a:ext cx="4337839" cy="3493328"/>
            <a:chOff x="1890345" y="1700808"/>
            <a:chExt cx="5922015" cy="4717464"/>
          </a:xfrm>
        </p:grpSpPr>
        <p:pic>
          <p:nvPicPr>
            <p:cNvPr id="14" name="Picture 2" descr="C:\Users\dasg\Downloads\shutterstock_130316847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0345" y="1700808"/>
              <a:ext cx="5800160" cy="47174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sg\Downloads\shutterstock_53000301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26372" y="1937690"/>
              <a:ext cx="1485988" cy="1387944"/>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 Box 14"/>
          <p:cNvSpPr txBox="1"/>
          <p:nvPr/>
        </p:nvSpPr>
        <p:spPr>
          <a:xfrm>
            <a:off x="2411760" y="5614725"/>
            <a:ext cx="6046595"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smtClean="0">
                <a:solidFill>
                  <a:srgbClr val="387038"/>
                </a:solidFill>
                <a:effectLst/>
                <a:latin typeface="Trebuchet MS"/>
                <a:ea typeface="Calibri"/>
                <a:cs typeface="Times New Roman"/>
              </a:rPr>
              <a:t>WhatsApp werd </a:t>
            </a:r>
            <a:r>
              <a:rPr lang="nl-NL" sz="2000" i="1" u="sng" dirty="0" smtClean="0">
                <a:solidFill>
                  <a:srgbClr val="387038"/>
                </a:solidFill>
                <a:effectLst/>
                <a:latin typeface="Trebuchet MS"/>
                <a:ea typeface="Calibri"/>
                <a:cs typeface="Times New Roman"/>
              </a:rPr>
              <a:t>geleidelijk</a:t>
            </a:r>
            <a:r>
              <a:rPr lang="nl-NL" sz="2000" i="1" dirty="0" smtClean="0">
                <a:solidFill>
                  <a:srgbClr val="387038"/>
                </a:solidFill>
                <a:effectLst/>
                <a:latin typeface="Trebuchet MS"/>
                <a:ea typeface="Calibri"/>
                <a:cs typeface="Times New Roman"/>
              </a:rPr>
              <a:t> een steeds betere app. </a:t>
            </a:r>
            <a:endParaRPr lang="nl-NL" sz="1100" dirty="0">
              <a:effectLst/>
              <a:ea typeface="Calibri"/>
              <a:cs typeface="Times New Roman"/>
            </a:endParaRPr>
          </a:p>
        </p:txBody>
      </p:sp>
    </p:spTree>
    <p:extLst>
      <p:ext uri="{BB962C8B-B14F-4D97-AF65-F5344CB8AC3E}">
        <p14:creationId xmlns:p14="http://schemas.microsoft.com/office/powerpoint/2010/main" val="301021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99392"/>
            <a:ext cx="9624843" cy="2746906"/>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onderling</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onder elkaar, samen</a:t>
            </a:r>
            <a:endParaRPr lang="nl-NL" sz="5400" dirty="0"/>
          </a:p>
          <a:p>
            <a:pPr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Je kunt WhatsApp goed </a:t>
            </a:r>
            <a:r>
              <a:rPr lang="nl-NL" sz="3000" i="1" u="sng" dirty="0" smtClean="0">
                <a:solidFill>
                  <a:srgbClr val="00B050"/>
                </a:solidFill>
                <a:latin typeface="Trebuchet MS" panose="020B0603020202020204" pitchFamily="34" charset="0"/>
              </a:rPr>
              <a:t>onderling</a:t>
            </a:r>
            <a:r>
              <a:rPr lang="nl-NL" sz="3000" i="1" dirty="0" smtClean="0">
                <a:solidFill>
                  <a:srgbClr val="00B050"/>
                </a:solidFill>
                <a:latin typeface="Trebuchet MS" panose="020B0603020202020204" pitchFamily="34" charset="0"/>
              </a:rPr>
              <a:t> gebruiken. </a:t>
            </a:r>
            <a:endParaRPr lang="nl-NL" sz="3000" i="1" dirty="0">
              <a:solidFill>
                <a:prstClr val="black"/>
              </a:solidFill>
            </a:endParaRPr>
          </a:p>
        </p:txBody>
      </p:sp>
      <p:sp>
        <p:nvSpPr>
          <p:cNvPr id="17" name="Tekstvak 16"/>
          <p:cNvSpPr txBox="1"/>
          <p:nvPr/>
        </p:nvSpPr>
        <p:spPr>
          <a:xfrm>
            <a:off x="0" y="3645024"/>
            <a:ext cx="9264803" cy="2585323"/>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e</a:t>
            </a:r>
            <a:r>
              <a:rPr lang="nl-NL" sz="7200" b="1" u="sng" dirty="0" smtClean="0">
                <a:solidFill>
                  <a:prstClr val="black"/>
                </a:solidFill>
                <a:latin typeface="Trebuchet MS" panose="020B0603020202020204" pitchFamily="34" charset="0"/>
              </a:rPr>
              <a:t>en rol spelen</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belangrijk zijn</a:t>
            </a:r>
            <a:endParaRPr lang="nl-NL" sz="5400" dirty="0">
              <a:solidFill>
                <a:prstClr val="black"/>
              </a:solidFill>
              <a:latin typeface="Trebuchet MS" panose="020B0603020202020204" pitchFamily="34" charset="0"/>
            </a:endParaRPr>
          </a:p>
          <a:p>
            <a:pPr fontAlgn="t"/>
            <a:r>
              <a:rPr lang="nl-NL" sz="3000" i="1" dirty="0" smtClean="0">
                <a:solidFill>
                  <a:srgbClr val="00B050"/>
                </a:solidFill>
                <a:latin typeface="Trebuchet MS" panose="020B0603020202020204" pitchFamily="34" charset="0"/>
              </a:rPr>
              <a:t>WhatsApp speelt een rol in het leven van mijn oma. </a:t>
            </a:r>
            <a:endParaRPr lang="nl-NL" sz="3000" i="1" dirty="0">
              <a:solidFill>
                <a:prstClr val="black"/>
              </a:solidFill>
            </a:endParaRPr>
          </a:p>
        </p:txBody>
      </p:sp>
      <p:pic>
        <p:nvPicPr>
          <p:cNvPr id="18" name="Picture 2" descr="C:\Users\dasg\Downloads\shutterstock_70829819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188640"/>
            <a:ext cx="2088232" cy="13949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sg\Downloads\shutterstock_3388148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3652171"/>
            <a:ext cx="2448272" cy="163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78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36512" y="-99392"/>
            <a:ext cx="9624843" cy="4039567"/>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pleiten voor</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(met woorden) proberen iets voor elkaar te krijgen </a:t>
            </a:r>
            <a:endParaRPr lang="nl-NL" sz="5400" dirty="0"/>
          </a:p>
          <a:p>
            <a:pPr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Ik </a:t>
            </a:r>
            <a:r>
              <a:rPr lang="nl-NL" sz="3000" i="1" u="sng" dirty="0" smtClean="0">
                <a:solidFill>
                  <a:srgbClr val="00B050"/>
                </a:solidFill>
                <a:latin typeface="Trebuchet MS" panose="020B0603020202020204" pitchFamily="34" charset="0"/>
              </a:rPr>
              <a:t>pleit</a:t>
            </a:r>
            <a:r>
              <a:rPr lang="nl-NL" sz="3000" i="1" dirty="0" smtClean="0">
                <a:solidFill>
                  <a:srgbClr val="00B050"/>
                </a:solidFill>
                <a:latin typeface="Trebuchet MS" panose="020B0603020202020204" pitchFamily="34" charset="0"/>
              </a:rPr>
              <a:t> er </a:t>
            </a:r>
            <a:r>
              <a:rPr lang="nl-NL" sz="3000" i="1" u="sng" dirty="0" smtClean="0">
                <a:solidFill>
                  <a:srgbClr val="00B050"/>
                </a:solidFill>
                <a:latin typeface="Trebuchet MS" panose="020B0603020202020204" pitchFamily="34" charset="0"/>
              </a:rPr>
              <a:t>voor</a:t>
            </a:r>
            <a:r>
              <a:rPr lang="nl-NL" sz="3000" i="1" dirty="0" smtClean="0">
                <a:solidFill>
                  <a:srgbClr val="00B050"/>
                </a:solidFill>
                <a:latin typeface="Trebuchet MS" panose="020B0603020202020204" pitchFamily="34" charset="0"/>
              </a:rPr>
              <a:t> dat WhatsApp op elke telefoon komt te staan. </a:t>
            </a:r>
            <a:endParaRPr lang="nl-NL" sz="3000" i="1" dirty="0">
              <a:solidFill>
                <a:prstClr val="black"/>
              </a:solidFill>
            </a:endParaRPr>
          </a:p>
        </p:txBody>
      </p:sp>
      <p:sp>
        <p:nvSpPr>
          <p:cNvPr id="7" name="Tekstvak 6"/>
          <p:cNvSpPr txBox="1"/>
          <p:nvPr/>
        </p:nvSpPr>
        <p:spPr>
          <a:xfrm>
            <a:off x="-30506" y="4228053"/>
            <a:ext cx="9264803" cy="2585323"/>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hanteren</a:t>
            </a:r>
            <a:endParaRPr lang="nl-NL" sz="8000" b="1" dirty="0">
              <a:solidFill>
                <a:prstClr val="black"/>
              </a:solidFill>
              <a:latin typeface="Trebuchet MS" panose="020B0603020202020204" pitchFamily="34" charset="0"/>
            </a:endParaRPr>
          </a:p>
          <a:p>
            <a:pPr fontAlgn="t"/>
            <a:r>
              <a:rPr lang="nl-NL" sz="60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gebruiken</a:t>
            </a:r>
            <a:endParaRPr lang="nl-NL" sz="5400" dirty="0">
              <a:solidFill>
                <a:prstClr val="black"/>
              </a:solidFill>
              <a:latin typeface="Trebuchet MS" panose="020B0603020202020204" pitchFamily="34" charset="0"/>
            </a:endParaRPr>
          </a:p>
          <a:p>
            <a:pPr fontAlgn="t"/>
            <a:r>
              <a:rPr lang="nl-NL" sz="3000" i="1" dirty="0" smtClean="0">
                <a:solidFill>
                  <a:srgbClr val="00B050"/>
                </a:solidFill>
                <a:latin typeface="Trebuchet MS" panose="020B0603020202020204" pitchFamily="34" charset="0"/>
              </a:rPr>
              <a:t>WhatsApp is gemakkelijk te </a:t>
            </a:r>
            <a:r>
              <a:rPr lang="nl-NL" sz="3000" i="1" u="sng" dirty="0" smtClean="0">
                <a:solidFill>
                  <a:srgbClr val="00B050"/>
                </a:solidFill>
                <a:latin typeface="Trebuchet MS" panose="020B0603020202020204" pitchFamily="34" charset="0"/>
              </a:rPr>
              <a:t>hanteren</a:t>
            </a:r>
            <a:r>
              <a:rPr lang="nl-NL" sz="3000" i="1" dirty="0" smtClean="0">
                <a:solidFill>
                  <a:srgbClr val="00B050"/>
                </a:solidFill>
                <a:latin typeface="Trebuchet MS" panose="020B0603020202020204" pitchFamily="34" charset="0"/>
              </a:rPr>
              <a:t>.</a:t>
            </a:r>
            <a:endParaRPr lang="nl-NL" sz="3000" i="1" dirty="0">
              <a:solidFill>
                <a:prstClr val="black"/>
              </a:solidFill>
            </a:endParaRPr>
          </a:p>
        </p:txBody>
      </p:sp>
      <p:pic>
        <p:nvPicPr>
          <p:cNvPr id="9" name="Picture 2" descr="C:\Users\dasg\Downloads\shutterstock_16690377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6" y="0"/>
            <a:ext cx="1151270" cy="1108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asg\Downloads\shutterstock_12081294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6498" y="4260352"/>
            <a:ext cx="2331606" cy="155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rPr>
              <a:t>Week 14 – 31 </a:t>
            </a:r>
            <a:r>
              <a:rPr lang="nl-NL" dirty="0">
                <a:solidFill>
                  <a:srgbClr val="C00000"/>
                </a:solidFill>
              </a:rPr>
              <a:t>maart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communiceren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dasg\Downloads\shutterstock_145619402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9592" y="1772816"/>
            <a:ext cx="7321747" cy="451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6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geschikt</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descr="C:\Users\dasg\Downloads\shutterstock_53000301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588224" y="181566"/>
            <a:ext cx="1304014" cy="64380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sg\Downloads\shutterstock_15964002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392" y="4270148"/>
            <a:ext cx="5868144" cy="258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0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pleiten</a:t>
            </a:r>
            <a:r>
              <a:rPr lang="en-US" sz="8000" b="1" u="sng" dirty="0"/>
              <a:t> </a:t>
            </a:r>
            <a:r>
              <a:rPr lang="en-US" sz="8000" b="1" u="sng" dirty="0" err="1"/>
              <a:t>voor</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074" name="Picture 2" descr="C:\Users\dasg\Downloads\shutterstock_16690377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3768" y="1700808"/>
            <a:ext cx="4785682" cy="460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95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onderling</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098" name="Picture 2" descr="C:\Users\dasg\Downloads\shutterstock_70829819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772816"/>
            <a:ext cx="6485127" cy="433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8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hanteren</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3" name="Picture 3" descr="C:\Users\dasg\Downloads\shutterstock_120812940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4330" y="1844824"/>
            <a:ext cx="625219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1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en-US" sz="8000" b="1" u="sng" dirty="0" err="1"/>
              <a:t>volwaardig</a:t>
            </a:r>
            <a:endParaRPr lang="nl-NL" sz="8800" b="1" u="sng" dirty="0"/>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descr="C:\Users\dasg\Downloads\shutterstock_68564212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5696" y="2995416"/>
            <a:ext cx="5328592" cy="302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0251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20462</TotalTime>
  <Words>225</Words>
  <Application>Microsoft Office PowerPoint</Application>
  <PresentationFormat>Diavoorstelling (4:3)</PresentationFormat>
  <Paragraphs>202</Paragraphs>
  <Slides>22</Slides>
  <Notes>12</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3667</cp:revision>
  <cp:lastPrinted>2019-12-03T10:56:39Z</cp:lastPrinted>
  <dcterms:created xsi:type="dcterms:W3CDTF">2014-06-10T08:03:16Z</dcterms:created>
  <dcterms:modified xsi:type="dcterms:W3CDTF">2020-03-31T10:19:27Z</dcterms:modified>
</cp:coreProperties>
</file>