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931" r:id="rId2"/>
    <p:sldId id="548" r:id="rId3"/>
    <p:sldId id="698" r:id="rId4"/>
    <p:sldId id="993" r:id="rId5"/>
    <p:sldId id="994" r:id="rId6"/>
    <p:sldId id="995" r:id="rId7"/>
    <p:sldId id="996" r:id="rId8"/>
    <p:sldId id="997" r:id="rId9"/>
    <p:sldId id="1002" r:id="rId10"/>
    <p:sldId id="999" r:id="rId11"/>
    <p:sldId id="1000" r:id="rId12"/>
    <p:sldId id="1001" r:id="rId13"/>
    <p:sldId id="934" r:id="rId14"/>
    <p:sldId id="977" r:id="rId15"/>
    <p:sldId id="1003" r:id="rId16"/>
    <p:sldId id="1004" r:id="rId17"/>
    <p:sldId id="1007" r:id="rId18"/>
    <p:sldId id="1005" r:id="rId19"/>
    <p:sldId id="1008" r:id="rId20"/>
    <p:sldId id="1006" r:id="rId21"/>
    <p:sldId id="988" r:id="rId22"/>
    <p:sldId id="265" r:id="rId23"/>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698"/>
            <p14:sldId id="993"/>
            <p14:sldId id="994"/>
            <p14:sldId id="995"/>
            <p14:sldId id="996"/>
            <p14:sldId id="997"/>
            <p14:sldId id="1002"/>
            <p14:sldId id="999"/>
            <p14:sldId id="1000"/>
            <p14:sldId id="1001"/>
            <p14:sldId id="934"/>
            <p14:sldId id="977"/>
            <p14:sldId id="1003"/>
            <p14:sldId id="1004"/>
            <p14:sldId id="1007"/>
            <p14:sldId id="1005"/>
            <p14:sldId id="1008"/>
            <p14:sldId id="1006"/>
            <p14:sldId id="988"/>
            <p14:sldId id="26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79167" autoAdjust="0"/>
  </p:normalViewPr>
  <p:slideViewPr>
    <p:cSldViewPr>
      <p:cViewPr varScale="1">
        <p:scale>
          <a:sx n="91" d="100"/>
          <a:sy n="91" d="100"/>
        </p:scale>
        <p:origin x="-149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10-3-2020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10-3-2020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 zwerm = een heleboel vliegende dieren bij elkaar die druk bewegen</a:t>
            </a:r>
          </a:p>
          <a:p>
            <a:r>
              <a:rPr lang="nl-NL" dirty="0"/>
              <a:t>Het gewas= een groep planten of bloemen van dezelfde soort</a:t>
            </a:r>
          </a:p>
          <a:p>
            <a:r>
              <a:rPr lang="nl-NL" dirty="0"/>
              <a:t>Afleggen = tot het einde volgen</a:t>
            </a:r>
          </a:p>
          <a:p>
            <a:r>
              <a:rPr lang="nl-NL" dirty="0"/>
              <a:t>Bereiken = op een plek komen</a:t>
            </a:r>
          </a:p>
          <a:p>
            <a:r>
              <a:rPr lang="nl-NL" dirty="0"/>
              <a:t>De plaag = iets waar veel mensen last van hebben</a:t>
            </a:r>
          </a:p>
          <a:p>
            <a:r>
              <a:rPr lang="nl-NL" dirty="0"/>
              <a:t>Teisteren = zorgen voor veel schade of problemen</a:t>
            </a:r>
          </a:p>
          <a:p>
            <a:r>
              <a:rPr lang="nl-NL" dirty="0"/>
              <a:t>Ideaal = het allerbest of allerfijnst</a:t>
            </a:r>
          </a:p>
          <a:p>
            <a:r>
              <a:rPr lang="nl-NL" dirty="0"/>
              <a:t>Verwoesten = helemaal kapotmaken</a:t>
            </a:r>
          </a:p>
          <a:p>
            <a:r>
              <a:rPr lang="nl-NL" dirty="0"/>
              <a:t>Verjagen= zorgen dat iets of iemand naar een andere plaats gaat</a:t>
            </a:r>
          </a:p>
          <a:p>
            <a:r>
              <a:rPr lang="nl-NL" dirty="0"/>
              <a:t>Het middel = iets wat je gebruikt om iets te kunnen doen of te maken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69135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37112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75239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567783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9810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84144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30774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03032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10-3-2020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10-3-2020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10-3-2020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10-3-2020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2.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a:latin typeface="+mj-lt"/>
              </a:rPr>
              <a:t>Semantisatieverhaal:</a:t>
            </a:r>
            <a:br>
              <a:rPr lang="nl-NL" sz="2000" u="sng" dirty="0">
                <a:latin typeface="+mj-lt"/>
              </a:rPr>
            </a:br>
            <a:r>
              <a:rPr lang="nl-NL" sz="1800" dirty="0">
                <a:latin typeface="+mj-lt"/>
              </a:rPr>
              <a:t>Houden jullie ook zo van op vakantie gaan? Nou ik wel. Ik wist dat ik graag wilde gaan kamperen. Maar met welk </a:t>
            </a:r>
            <a:r>
              <a:rPr lang="nl-NL" sz="1800" b="1" u="sng" dirty="0">
                <a:latin typeface="+mj-lt"/>
              </a:rPr>
              <a:t>middel</a:t>
            </a:r>
            <a:r>
              <a:rPr lang="nl-NL" sz="1800" dirty="0">
                <a:latin typeface="+mj-lt"/>
              </a:rPr>
              <a:t>? Het middel is </a:t>
            </a:r>
            <a:r>
              <a:rPr lang="nl-NL" sz="1800" b="1" i="1" dirty="0">
                <a:latin typeface="+mj-lt"/>
              </a:rPr>
              <a:t>iets wat je gebruikt om iets te kunnen doen of te maken</a:t>
            </a:r>
            <a:r>
              <a:rPr lang="nl-NL" sz="1800" dirty="0">
                <a:latin typeface="+mj-lt"/>
              </a:rPr>
              <a:t>. Ik had allerlei middelen uitgezocht waar ik mee kon kamperen. Een tent, een caravan, een tipi, een vouwwagen. Uiteindelijk heb ik voor een kleine tent gekozen. Daarna zocht ik naar het beste plekje om te gaan kamperen. Ik dacht het </a:t>
            </a:r>
            <a:r>
              <a:rPr lang="nl-NL" sz="1800" b="1" u="sng" dirty="0">
                <a:latin typeface="+mj-lt"/>
              </a:rPr>
              <a:t>ideale</a:t>
            </a:r>
            <a:r>
              <a:rPr lang="nl-NL" sz="1800" dirty="0">
                <a:latin typeface="+mj-lt"/>
              </a:rPr>
              <a:t> plekje te hebben gevonden op een camping bij een meer. Ideaal is </a:t>
            </a:r>
            <a:r>
              <a:rPr lang="nl-NL" sz="1800" b="1" i="1" dirty="0">
                <a:latin typeface="+mj-lt"/>
              </a:rPr>
              <a:t>het allerbest of allerfijnst</a:t>
            </a:r>
            <a:r>
              <a:rPr lang="nl-NL" sz="1800" dirty="0">
                <a:latin typeface="+mj-lt"/>
              </a:rPr>
              <a:t>. Het leek me ontspannen bij het water. Om deze ideale deze plek te </a:t>
            </a:r>
            <a:r>
              <a:rPr lang="nl-NL" sz="1800" b="1" u="sng" dirty="0">
                <a:latin typeface="+mj-lt"/>
              </a:rPr>
              <a:t>bereiken</a:t>
            </a:r>
            <a:r>
              <a:rPr lang="nl-NL" sz="1800" dirty="0">
                <a:latin typeface="+mj-lt"/>
              </a:rPr>
              <a:t>, om </a:t>
            </a:r>
            <a:r>
              <a:rPr lang="nl-NL" sz="1800" b="1" i="1" dirty="0">
                <a:latin typeface="+mj-lt"/>
              </a:rPr>
              <a:t>op een plek te komen</a:t>
            </a:r>
            <a:r>
              <a:rPr lang="nl-NL" sz="1800" dirty="0">
                <a:latin typeface="+mj-lt"/>
              </a:rPr>
              <a:t> wist ik dat ik 3 uur moest rijden. Best een lange afstand. Maar ik heb de route volledig kunnen </a:t>
            </a:r>
            <a:r>
              <a:rPr lang="nl-NL" sz="1800" b="1" u="sng" dirty="0">
                <a:latin typeface="+mj-lt"/>
              </a:rPr>
              <a:t>afleggen</a:t>
            </a:r>
            <a:r>
              <a:rPr lang="nl-NL" sz="1800" dirty="0">
                <a:latin typeface="+mj-lt"/>
              </a:rPr>
              <a:t>! Afleggen betekent </a:t>
            </a:r>
            <a:r>
              <a:rPr lang="nl-NL" sz="1800" b="1" i="1" dirty="0">
                <a:latin typeface="+mj-lt"/>
              </a:rPr>
              <a:t>tot het einde volgen</a:t>
            </a:r>
            <a:r>
              <a:rPr lang="nl-NL" sz="1800" dirty="0">
                <a:latin typeface="+mj-lt"/>
              </a:rPr>
              <a:t>. De camping leek ideaal, maar we werden ‘s avonds </a:t>
            </a:r>
            <a:r>
              <a:rPr lang="nl-NL" sz="1800" b="1" u="sng" dirty="0">
                <a:latin typeface="+mj-lt"/>
              </a:rPr>
              <a:t>geteisterd</a:t>
            </a:r>
            <a:r>
              <a:rPr lang="nl-NL" sz="1800" dirty="0">
                <a:latin typeface="+mj-lt"/>
              </a:rPr>
              <a:t> door muggen! Teisteren is </a:t>
            </a:r>
            <a:r>
              <a:rPr lang="nl-NL" sz="1800" b="1" i="1" dirty="0">
                <a:latin typeface="+mj-lt"/>
              </a:rPr>
              <a:t>zorgen voor veel schade of problemen</a:t>
            </a:r>
            <a:r>
              <a:rPr lang="nl-NL" sz="1800" dirty="0">
                <a:latin typeface="+mj-lt"/>
              </a:rPr>
              <a:t>. Veel campinggasten zaten onder de </a:t>
            </a:r>
            <a:r>
              <a:rPr lang="nl-NL" sz="1800" dirty="0" err="1">
                <a:latin typeface="+mj-lt"/>
              </a:rPr>
              <a:t>muggebulten</a:t>
            </a:r>
            <a:r>
              <a:rPr lang="nl-NL" sz="1800" dirty="0">
                <a:latin typeface="+mj-lt"/>
              </a:rPr>
              <a:t>. Die muggen waren echt </a:t>
            </a:r>
            <a:r>
              <a:rPr lang="nl-NL" sz="1800" b="1" u="sng" dirty="0">
                <a:latin typeface="+mj-lt"/>
              </a:rPr>
              <a:t>een plaag</a:t>
            </a:r>
            <a:r>
              <a:rPr lang="nl-NL" sz="1800" dirty="0">
                <a:latin typeface="+mj-lt"/>
              </a:rPr>
              <a:t> op de camping, </a:t>
            </a:r>
            <a:r>
              <a:rPr lang="nl-NL" sz="1800" b="1" i="1" dirty="0">
                <a:latin typeface="+mj-lt"/>
              </a:rPr>
              <a:t>iets waar veel mensen last van hebben</a:t>
            </a:r>
            <a:r>
              <a:rPr lang="nl-NL" sz="1800" dirty="0">
                <a:latin typeface="+mj-lt"/>
              </a:rPr>
              <a:t>. Zo zijn er bijvoorbeeld ook boeren die last kunnen hebben van een muizenplaag. Die muizen eten dan al hun </a:t>
            </a:r>
            <a:r>
              <a:rPr lang="nl-NL" sz="1800" b="1" u="sng" dirty="0">
                <a:latin typeface="+mj-lt"/>
              </a:rPr>
              <a:t>gewas</a:t>
            </a:r>
            <a:r>
              <a:rPr lang="nl-NL" sz="1800" dirty="0">
                <a:latin typeface="+mj-lt"/>
              </a:rPr>
              <a:t> op. Het gewas is </a:t>
            </a:r>
            <a:r>
              <a:rPr lang="nl-NL" sz="1800" b="1" i="1" dirty="0">
                <a:latin typeface="+mj-lt"/>
              </a:rPr>
              <a:t>een groep planten of bloemen van dezelfde soort</a:t>
            </a:r>
            <a:r>
              <a:rPr lang="nl-NL" sz="1800" dirty="0">
                <a:latin typeface="+mj-lt"/>
              </a:rPr>
              <a:t>. Die muizen </a:t>
            </a:r>
            <a:r>
              <a:rPr lang="nl-NL" sz="1800" b="1" u="sng" dirty="0">
                <a:latin typeface="+mj-lt"/>
              </a:rPr>
              <a:t>verwoesten</a:t>
            </a:r>
            <a:r>
              <a:rPr lang="nl-NL" sz="1800" dirty="0">
                <a:latin typeface="+mj-lt"/>
              </a:rPr>
              <a:t> dus de hele oogst van zo’n boer. Verwoesten betekent helemaal </a:t>
            </a:r>
            <a:r>
              <a:rPr lang="nl-NL" sz="1800" b="1" i="1" dirty="0">
                <a:latin typeface="+mj-lt"/>
              </a:rPr>
              <a:t>kapotmaken</a:t>
            </a:r>
            <a:r>
              <a:rPr lang="nl-NL" sz="1800" dirty="0">
                <a:latin typeface="+mj-lt"/>
              </a:rPr>
              <a:t>. Dat is echt verschrikkelijk voor de boeren. Net als al die muggen op onze camping! Iedere avond zag je gewoon </a:t>
            </a:r>
            <a:r>
              <a:rPr lang="nl-NL" sz="1800" b="1" u="sng" dirty="0">
                <a:latin typeface="+mj-lt"/>
              </a:rPr>
              <a:t>een zwerm</a:t>
            </a:r>
            <a:r>
              <a:rPr lang="nl-NL" sz="1800" dirty="0">
                <a:latin typeface="+mj-lt"/>
              </a:rPr>
              <a:t> muggen op ons af komen. Een zwerm zijn een heleboel vliegende dieren </a:t>
            </a:r>
            <a:r>
              <a:rPr lang="nl-NL" sz="1800" b="1" i="1" dirty="0">
                <a:latin typeface="+mj-lt"/>
              </a:rPr>
              <a:t>bij elkaar die druk bewegen</a:t>
            </a:r>
            <a:r>
              <a:rPr lang="nl-NL" sz="1800" dirty="0">
                <a:latin typeface="+mj-lt"/>
              </a:rPr>
              <a:t>. We probeerden ze te </a:t>
            </a:r>
            <a:r>
              <a:rPr lang="nl-NL" sz="1800" b="1" u="sng" dirty="0">
                <a:latin typeface="+mj-lt"/>
              </a:rPr>
              <a:t>verjagen</a:t>
            </a:r>
            <a:r>
              <a:rPr lang="nl-NL" sz="1800" dirty="0">
                <a:latin typeface="+mj-lt"/>
              </a:rPr>
              <a:t> met fakkels, citronellakaarsen en antimuggenspray maar werkelijk niets hielp. Verjagen is </a:t>
            </a:r>
            <a:r>
              <a:rPr lang="nl-NL" sz="1800" b="1" i="1" dirty="0">
                <a:latin typeface="+mj-lt"/>
              </a:rPr>
              <a:t>zorgen dat iets of iemand naar een andere plaats gaat</a:t>
            </a:r>
            <a:r>
              <a:rPr lang="nl-NL" sz="1800" dirty="0">
                <a:latin typeface="+mj-lt"/>
              </a:rPr>
              <a:t>. Uiteindelijk bleven we ‘s avonds maar lekker in onze tenten zodat de muggen ons niet meer konden bereiken. Hebben jullie ook wel eens last van muggen?</a:t>
            </a:r>
          </a:p>
        </p:txBody>
      </p:sp>
    </p:spTree>
    <p:extLst>
      <p:ext uri="{BB962C8B-B14F-4D97-AF65-F5344CB8AC3E}">
        <p14:creationId xmlns:p14="http://schemas.microsoft.com/office/powerpoint/2010/main" val="313148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verwoesten</a:t>
            </a:r>
          </a:p>
        </p:txBody>
      </p:sp>
      <p:pic>
        <p:nvPicPr>
          <p:cNvPr id="4" name="Afbeelding 3">
            <a:extLst>
              <a:ext uri="{FF2B5EF4-FFF2-40B4-BE49-F238E27FC236}">
                <a16:creationId xmlns:a16="http://schemas.microsoft.com/office/drawing/2014/main" xmlns="" id="{D42EC66F-D937-419A-811A-EF91DD00B9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83776"/>
            <a:ext cx="7776864" cy="5194946"/>
          </a:xfrm>
          <a:prstGeom prst="rect">
            <a:avLst/>
          </a:prstGeom>
        </p:spPr>
      </p:pic>
    </p:spTree>
    <p:extLst>
      <p:ext uri="{BB962C8B-B14F-4D97-AF65-F5344CB8AC3E}">
        <p14:creationId xmlns:p14="http://schemas.microsoft.com/office/powerpoint/2010/main" val="329728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de zwerm</a:t>
            </a:r>
          </a:p>
        </p:txBody>
      </p:sp>
      <p:pic>
        <p:nvPicPr>
          <p:cNvPr id="4" name="Afbeelding 3">
            <a:extLst>
              <a:ext uri="{FF2B5EF4-FFF2-40B4-BE49-F238E27FC236}">
                <a16:creationId xmlns:a16="http://schemas.microsoft.com/office/drawing/2014/main" xmlns="" id="{FC95911A-2B2B-4C66-9A28-A22DA731A5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5676" y="1340768"/>
            <a:ext cx="8344795" cy="5290600"/>
          </a:xfrm>
          <a:prstGeom prst="rect">
            <a:avLst/>
          </a:prstGeom>
        </p:spPr>
      </p:pic>
    </p:spTree>
    <p:extLst>
      <p:ext uri="{BB962C8B-B14F-4D97-AF65-F5344CB8AC3E}">
        <p14:creationId xmlns:p14="http://schemas.microsoft.com/office/powerpoint/2010/main" val="163495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verjagen</a:t>
            </a:r>
          </a:p>
        </p:txBody>
      </p:sp>
      <p:pic>
        <p:nvPicPr>
          <p:cNvPr id="4" name="Afbeelding 3">
            <a:extLst>
              <a:ext uri="{FF2B5EF4-FFF2-40B4-BE49-F238E27FC236}">
                <a16:creationId xmlns:a16="http://schemas.microsoft.com/office/drawing/2014/main" xmlns="" id="{3989DAB7-AA1A-444F-8545-9327049797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952" y="404664"/>
            <a:ext cx="4961046" cy="6201308"/>
          </a:xfrm>
          <a:prstGeom prst="rect">
            <a:avLst/>
          </a:prstGeom>
        </p:spPr>
      </p:pic>
    </p:spTree>
    <p:extLst>
      <p:ext uri="{BB962C8B-B14F-4D97-AF65-F5344CB8AC3E}">
        <p14:creationId xmlns:p14="http://schemas.microsoft.com/office/powerpoint/2010/main" val="305587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verjagen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Trebuchet MS"/>
                <a:ea typeface="Calibri"/>
                <a:cs typeface="Times New Roman"/>
              </a:rPr>
              <a:t>lokken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zorgen dat iets of iemand naar een andere plaats gaat</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We probeerden de muggen te </a:t>
            </a:r>
            <a:r>
              <a:rPr lang="nl-NL" sz="2400" i="1" u="sng" dirty="0">
                <a:solidFill>
                  <a:srgbClr val="387038"/>
                </a:solidFill>
                <a:latin typeface="Trebuchet MS"/>
                <a:ea typeface="Calibri"/>
                <a:cs typeface="Times New Roman"/>
              </a:rPr>
              <a:t>verjagen</a:t>
            </a:r>
            <a:r>
              <a:rPr lang="nl-NL" sz="2400" i="1" dirty="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zorgen dat iets bij je komt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Het aas </a:t>
            </a:r>
            <a:r>
              <a:rPr lang="nl-NL" sz="2400" i="1" u="sng" dirty="0">
                <a:solidFill>
                  <a:srgbClr val="387038"/>
                </a:solidFill>
                <a:latin typeface="Trebuchet MS"/>
                <a:ea typeface="Calibri"/>
                <a:cs typeface="Times New Roman"/>
              </a:rPr>
              <a:t>lokt</a:t>
            </a:r>
            <a:r>
              <a:rPr lang="nl-NL" sz="2400" i="1" dirty="0">
                <a:solidFill>
                  <a:srgbClr val="387038"/>
                </a:solidFill>
                <a:latin typeface="Trebuchet MS"/>
                <a:ea typeface="Calibri"/>
                <a:cs typeface="Times New Roman"/>
              </a:rPr>
              <a:t> de vis naar de hengel.</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Picture 2" descr="C:\Users\vrielinf\AppData\Local\Microsoft\Windows\Temporary Internet Files\Content.IE5\D2XI5DNJ\shutterstock_115282282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2924944"/>
            <a:ext cx="3384376" cy="22803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Afbeelding 15">
            <a:extLst>
              <a:ext uri="{FF2B5EF4-FFF2-40B4-BE49-F238E27FC236}">
                <a16:creationId xmlns:a16="http://schemas.microsoft.com/office/drawing/2014/main" xmlns="" id="{7CF1B196-735E-43FA-940A-2DF4A0699D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0848" y="2608191"/>
            <a:ext cx="2023120" cy="2528900"/>
          </a:xfrm>
          <a:prstGeom prst="rect">
            <a:avLst/>
          </a:prstGeom>
        </p:spPr>
      </p:pic>
    </p:spTree>
    <p:extLst>
      <p:ext uri="{BB962C8B-B14F-4D97-AF65-F5344CB8AC3E}">
        <p14:creationId xmlns:p14="http://schemas.microsoft.com/office/powerpoint/2010/main" val="1884872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verwoesten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Trebuchet MS"/>
                <a:ea typeface="Calibri"/>
                <a:cs typeface="Times New Roman"/>
              </a:rPr>
              <a:t>herstellen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helemaal kapotmaken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2400" i="1" dirty="0">
              <a:solidFill>
                <a:srgbClr val="387038"/>
              </a:solidFill>
              <a:latin typeface="Trebuchet MS"/>
              <a:ea typeface="Calibri"/>
              <a:cs typeface="Times New Roman"/>
            </a:endParaRPr>
          </a:p>
          <a:p>
            <a:pPr algn="ctr">
              <a:lnSpc>
                <a:spcPct val="107000"/>
              </a:lnSpc>
              <a:spcAft>
                <a:spcPts val="0"/>
              </a:spcAft>
            </a:pPr>
            <a:endParaRPr lang="nl-NL" sz="2400" i="1" dirty="0">
              <a:solidFill>
                <a:srgbClr val="387038"/>
              </a:solidFill>
              <a:latin typeface="Trebuchet MS"/>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Die muizen </a:t>
            </a:r>
            <a:r>
              <a:rPr lang="nl-NL" sz="2400" i="1" u="sng" dirty="0">
                <a:solidFill>
                  <a:srgbClr val="387038"/>
                </a:solidFill>
                <a:latin typeface="Trebuchet MS"/>
                <a:ea typeface="Calibri"/>
                <a:cs typeface="Times New Roman"/>
              </a:rPr>
              <a:t>verwoesten</a:t>
            </a:r>
            <a:r>
              <a:rPr lang="nl-NL" sz="2400" i="1" dirty="0">
                <a:solidFill>
                  <a:srgbClr val="387038"/>
                </a:solidFill>
                <a:latin typeface="Trebuchet MS"/>
                <a:ea typeface="Calibri"/>
                <a:cs typeface="Times New Roman"/>
              </a:rPr>
              <a:t> de oogst van de boer.</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goedmaken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De boer </a:t>
            </a:r>
            <a:r>
              <a:rPr lang="nl-NL" sz="2400" i="1" u="sng" dirty="0">
                <a:solidFill>
                  <a:srgbClr val="387038"/>
                </a:solidFill>
                <a:latin typeface="Trebuchet MS"/>
                <a:ea typeface="Calibri"/>
                <a:cs typeface="Times New Roman"/>
              </a:rPr>
              <a:t>herstelt</a:t>
            </a:r>
            <a:r>
              <a:rPr lang="nl-NL" sz="2400" i="1" dirty="0">
                <a:solidFill>
                  <a:srgbClr val="387038"/>
                </a:solidFill>
                <a:latin typeface="Trebuchet MS"/>
                <a:ea typeface="Calibri"/>
                <a:cs typeface="Times New Roman"/>
              </a:rPr>
              <a:t> zijn land door nieuwe zaadjes te planten.</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Afbeelding 16">
            <a:extLst>
              <a:ext uri="{FF2B5EF4-FFF2-40B4-BE49-F238E27FC236}">
                <a16:creationId xmlns:a16="http://schemas.microsoft.com/office/drawing/2014/main" xmlns="" id="{98CA320E-5591-47FA-83E6-E59D7BBF16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374" y="2298618"/>
            <a:ext cx="3740319" cy="2498534"/>
          </a:xfrm>
          <a:prstGeom prst="rect">
            <a:avLst/>
          </a:prstGeom>
        </p:spPr>
      </p:pic>
      <p:pic>
        <p:nvPicPr>
          <p:cNvPr id="10" name="Afbeelding 9">
            <a:extLst>
              <a:ext uri="{FF2B5EF4-FFF2-40B4-BE49-F238E27FC236}">
                <a16:creationId xmlns:a16="http://schemas.microsoft.com/office/drawing/2014/main" xmlns="" id="{110D818C-96AD-40BF-875F-C16605ADDD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7028" y="2304594"/>
            <a:ext cx="3749428" cy="2504618"/>
          </a:xfrm>
          <a:prstGeom prst="rect">
            <a:avLst/>
          </a:prstGeom>
        </p:spPr>
      </p:pic>
    </p:spTree>
    <p:extLst>
      <p:ext uri="{BB962C8B-B14F-4D97-AF65-F5344CB8AC3E}">
        <p14:creationId xmlns:p14="http://schemas.microsoft.com/office/powerpoint/2010/main" val="135443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ideaal</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Trebuchet MS"/>
                <a:ea typeface="Calibri"/>
                <a:cs typeface="Times New Roman"/>
              </a:rPr>
              <a:t>imperfect</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het allerbest of allerfijnst</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2400" i="1" dirty="0">
              <a:solidFill>
                <a:srgbClr val="387038"/>
              </a:solidFill>
              <a:latin typeface="Trebuchet MS"/>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Ik dacht het </a:t>
            </a:r>
            <a:r>
              <a:rPr lang="nl-NL" sz="2400" i="1" u="sng" dirty="0">
                <a:solidFill>
                  <a:srgbClr val="387038"/>
                </a:solidFill>
                <a:latin typeface="Trebuchet MS"/>
                <a:ea typeface="Calibri"/>
                <a:cs typeface="Times New Roman"/>
              </a:rPr>
              <a:t>ideale</a:t>
            </a:r>
            <a:r>
              <a:rPr lang="nl-NL" sz="2400" i="1" dirty="0">
                <a:solidFill>
                  <a:srgbClr val="387038"/>
                </a:solidFill>
                <a:latin typeface="Trebuchet MS"/>
                <a:ea typeface="Calibri"/>
                <a:cs typeface="Times New Roman"/>
              </a:rPr>
              <a:t> plekje te hebben gevonden op een camping bij een meer.</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niet volmaakt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De muggen op de camping maakten mijn verblijf </a:t>
            </a:r>
            <a:r>
              <a:rPr lang="nl-NL" sz="2400" i="1" u="sng" dirty="0">
                <a:solidFill>
                  <a:srgbClr val="387038"/>
                </a:solidFill>
                <a:latin typeface="Trebuchet MS"/>
                <a:ea typeface="Calibri"/>
                <a:cs typeface="Times New Roman"/>
              </a:rPr>
              <a:t>imperfect</a:t>
            </a:r>
            <a:r>
              <a:rPr lang="nl-NL" sz="2400" i="1" dirty="0">
                <a:solidFill>
                  <a:srgbClr val="387038"/>
                </a:solidFill>
                <a:latin typeface="Trebuchet MS"/>
                <a:ea typeface="Calibri"/>
                <a:cs typeface="Times New Roman"/>
              </a:rPr>
              <a:t>.</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Afbeelding 15">
            <a:extLst>
              <a:ext uri="{FF2B5EF4-FFF2-40B4-BE49-F238E27FC236}">
                <a16:creationId xmlns:a16="http://schemas.microsoft.com/office/drawing/2014/main" xmlns="" id="{85E5D799-0E4C-4006-957E-3045536496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467" y="2564904"/>
            <a:ext cx="2973437" cy="2230078"/>
          </a:xfrm>
          <a:prstGeom prst="rect">
            <a:avLst/>
          </a:prstGeom>
        </p:spPr>
      </p:pic>
      <p:pic>
        <p:nvPicPr>
          <p:cNvPr id="18" name="Afbeelding 17">
            <a:extLst>
              <a:ext uri="{FF2B5EF4-FFF2-40B4-BE49-F238E27FC236}">
                <a16:creationId xmlns:a16="http://schemas.microsoft.com/office/drawing/2014/main" xmlns="" id="{AF9C727B-80CF-45AC-A42E-D1D28D0C67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4575" y="2528899"/>
            <a:ext cx="2997825" cy="2228415"/>
          </a:xfrm>
          <a:prstGeom prst="rect">
            <a:avLst/>
          </a:prstGeom>
        </p:spPr>
      </p:pic>
    </p:spTree>
    <p:extLst>
      <p:ext uri="{BB962C8B-B14F-4D97-AF65-F5344CB8AC3E}">
        <p14:creationId xmlns:p14="http://schemas.microsoft.com/office/powerpoint/2010/main" val="201491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814" y="126506"/>
            <a:ext cx="9013609" cy="639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476672"/>
            <a:ext cx="4825323" cy="7628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411760" y="404664"/>
            <a:ext cx="475331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g</a:t>
            </a:r>
            <a:r>
              <a:rPr lang="nl-NL" sz="4800" b="1" dirty="0" smtClean="0">
                <a:latin typeface="Trebuchet MS" panose="020B0603020202020204" pitchFamily="34" charset="0"/>
                <a:ea typeface="Calibri"/>
                <a:cs typeface="Times New Roman"/>
              </a:rPr>
              <a:t>roepen dieren</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latin typeface="Trebuchet MS" panose="020B0603020202020204" pitchFamily="34" charset="0"/>
                <a:ea typeface="Calibri"/>
                <a:cs typeface="Times New Roman"/>
              </a:rPr>
              <a:t>e zwerm</a:t>
            </a:r>
            <a:endParaRPr lang="nl-NL" sz="3600" b="1" dirty="0">
              <a:effectLst/>
              <a:latin typeface="Trebuchet MS" panose="020B0603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latin typeface="Trebuchet MS" panose="020B0603020202020204" pitchFamily="34" charset="0"/>
                <a:ea typeface="Calibri"/>
                <a:cs typeface="Times New Roman"/>
              </a:rPr>
              <a:t>e kudde</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smtClean="0">
                <a:effectLst/>
                <a:latin typeface="Trebuchet MS" panose="020B0603020202020204" pitchFamily="34" charset="0"/>
                <a:ea typeface="Calibri"/>
                <a:cs typeface="Times New Roman"/>
              </a:rPr>
              <a:t>e school</a:t>
            </a:r>
            <a:endParaRPr lang="nl-NL" sz="36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pic>
        <p:nvPicPr>
          <p:cNvPr id="2050" name="Picture 2" descr="C:\Users\vrielinf\AppData\Local\Microsoft\Windows\Temporary Internet Files\Content.IE5\HTWN8JVK\shutterstock_64836186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25552" y="4606836"/>
            <a:ext cx="1877731" cy="14272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rielinf\AppData\Local\Microsoft\Windows\Temporary Internet Files\Content.IE5\EQG0N0VJ\shutterstock_127515588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10461" y="4581128"/>
            <a:ext cx="1938922" cy="14257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Text Box 14"/>
          <p:cNvSpPr txBox="1"/>
          <p:nvPr/>
        </p:nvSpPr>
        <p:spPr>
          <a:xfrm>
            <a:off x="423187" y="2441154"/>
            <a:ext cx="2787026" cy="13478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459885" y="2348880"/>
            <a:ext cx="3470408"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panose="020B0603020202020204" pitchFamily="34" charset="0"/>
                <a:ea typeface="Calibri"/>
                <a:cs typeface="Times New Roman"/>
              </a:rPr>
              <a:t>= </a:t>
            </a:r>
            <a:r>
              <a:rPr lang="nl-NL" sz="2000" dirty="0">
                <a:latin typeface="Trebuchet MS" panose="020B0603020202020204" pitchFamily="34" charset="0"/>
              </a:rPr>
              <a:t>een heleboel </a:t>
            </a:r>
            <a:r>
              <a:rPr lang="nl-NL" sz="2000" dirty="0" smtClean="0">
                <a:latin typeface="Trebuchet MS" panose="020B0603020202020204" pitchFamily="34" charset="0"/>
              </a:rPr>
              <a:t/>
            </a:r>
            <a:br>
              <a:rPr lang="nl-NL" sz="2000" dirty="0" smtClean="0">
                <a:latin typeface="Trebuchet MS" panose="020B0603020202020204" pitchFamily="34" charset="0"/>
              </a:rPr>
            </a:br>
            <a:r>
              <a:rPr lang="nl-NL" sz="2000" dirty="0" smtClean="0">
                <a:latin typeface="Trebuchet MS" panose="020B0603020202020204" pitchFamily="34" charset="0"/>
              </a:rPr>
              <a:t>vliegende </a:t>
            </a:r>
            <a:r>
              <a:rPr lang="nl-NL" sz="2000" dirty="0">
                <a:latin typeface="Trebuchet MS" panose="020B0603020202020204" pitchFamily="34" charset="0"/>
              </a:rPr>
              <a:t>dieren bij </a:t>
            </a:r>
            <a:r>
              <a:rPr lang="nl-NL" sz="2000" dirty="0" smtClean="0">
                <a:latin typeface="Trebuchet MS" panose="020B0603020202020204" pitchFamily="34" charset="0"/>
              </a:rPr>
              <a:t/>
            </a:r>
            <a:br>
              <a:rPr lang="nl-NL" sz="2000" dirty="0" smtClean="0">
                <a:latin typeface="Trebuchet MS" panose="020B0603020202020204" pitchFamily="34" charset="0"/>
              </a:rPr>
            </a:br>
            <a:r>
              <a:rPr lang="nl-NL" sz="2000" dirty="0" smtClean="0">
                <a:latin typeface="Trebuchet MS" panose="020B0603020202020204" pitchFamily="34" charset="0"/>
              </a:rPr>
              <a:t>elkaar </a:t>
            </a:r>
            <a:r>
              <a:rPr lang="nl-NL" sz="2000" dirty="0">
                <a:latin typeface="Trebuchet MS" panose="020B0603020202020204" pitchFamily="34" charset="0"/>
              </a:rPr>
              <a:t>die druk </a:t>
            </a:r>
            <a:r>
              <a:rPr lang="nl-NL" sz="2000" dirty="0" smtClean="0">
                <a:latin typeface="Trebuchet MS" panose="020B0603020202020204" pitchFamily="34" charset="0"/>
              </a:rPr>
              <a:t/>
            </a:r>
            <a:br>
              <a:rPr lang="nl-NL" sz="2000" dirty="0" smtClean="0">
                <a:latin typeface="Trebuchet MS" panose="020B0603020202020204" pitchFamily="34" charset="0"/>
              </a:rPr>
            </a:br>
            <a:r>
              <a:rPr lang="nl-NL" sz="2000" dirty="0" smtClean="0">
                <a:latin typeface="Trebuchet MS" panose="020B0603020202020204" pitchFamily="34" charset="0"/>
              </a:rPr>
              <a:t>bewegen</a:t>
            </a:r>
            <a:endParaRPr lang="nl-NL" sz="1000" dirty="0">
              <a:effectLst/>
              <a:latin typeface="Trebuchet MS" panose="020B0603020202020204" pitchFamily="34" charset="0"/>
              <a:ea typeface="Calibri"/>
              <a:cs typeface="Times New Roman"/>
            </a:endParaRPr>
          </a:p>
        </p:txBody>
      </p:sp>
      <p:pic>
        <p:nvPicPr>
          <p:cNvPr id="21" name="Afbeelding 20">
            <a:extLst>
              <a:ext uri="{FF2B5EF4-FFF2-40B4-BE49-F238E27FC236}">
                <a16:creationId xmlns:a16="http://schemas.microsoft.com/office/drawing/2014/main" xmlns="" id="{40BCC585-58BE-4C03-A2B2-792EABA80B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562" y="4626756"/>
            <a:ext cx="2167546" cy="1374224"/>
          </a:xfrm>
          <a:prstGeom prst="rect">
            <a:avLst/>
          </a:prstGeom>
        </p:spPr>
      </p:pic>
    </p:spTree>
    <p:extLst>
      <p:ext uri="{BB962C8B-B14F-4D97-AF65-F5344CB8AC3E}">
        <p14:creationId xmlns:p14="http://schemas.microsoft.com/office/powerpoint/2010/main" val="2200643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1198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het middel</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de tent </a:t>
            </a:r>
            <a:endParaRPr lang="nl-NL" sz="3600" b="1" dirty="0">
              <a:effectLst/>
              <a:latin typeface="Trebuchet MS" panose="020B0603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de tipi</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5987758" y="3861048"/>
            <a:ext cx="291987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708298" y="3916236"/>
            <a:ext cx="345279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Trebuchet MS" panose="020B0603020202020204" pitchFamily="34" charset="0"/>
                <a:ea typeface="Calibri"/>
                <a:cs typeface="Times New Roman"/>
              </a:rPr>
              <a:t>d</a:t>
            </a:r>
            <a:r>
              <a:rPr lang="nl-NL" sz="3200" b="1" dirty="0">
                <a:effectLst/>
                <a:latin typeface="Trebuchet MS" panose="020B0603020202020204" pitchFamily="34" charset="0"/>
                <a:ea typeface="Calibri"/>
                <a:cs typeface="Times New Roman"/>
              </a:rPr>
              <a:t>e vouwwagen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1"/>
            <a:ext cx="2520280" cy="242332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53536" y="548678"/>
            <a:ext cx="2503476" cy="24233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iets wat je gebruikt om iets te kunnen doen of te maken</a:t>
            </a:r>
            <a:endParaRPr lang="nl-NL" sz="1100" dirty="0">
              <a:effectLst/>
              <a:latin typeface="Calibri"/>
              <a:ea typeface="Calibri"/>
              <a:cs typeface="Times New Roman"/>
            </a:endParaRPr>
          </a:p>
        </p:txBody>
      </p:sp>
      <p:pic>
        <p:nvPicPr>
          <p:cNvPr id="18" name="Afbeelding 17">
            <a:extLst>
              <a:ext uri="{FF2B5EF4-FFF2-40B4-BE49-F238E27FC236}">
                <a16:creationId xmlns:a16="http://schemas.microsoft.com/office/drawing/2014/main" xmlns="" id="{7238062C-50F3-41B7-A69E-4324BF637A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957" y="4681874"/>
            <a:ext cx="1840820" cy="1306982"/>
          </a:xfrm>
          <a:prstGeom prst="rect">
            <a:avLst/>
          </a:prstGeom>
        </p:spPr>
      </p:pic>
      <p:pic>
        <p:nvPicPr>
          <p:cNvPr id="3" name="Afbeelding 2">
            <a:extLst>
              <a:ext uri="{FF2B5EF4-FFF2-40B4-BE49-F238E27FC236}">
                <a16:creationId xmlns:a16="http://schemas.microsoft.com/office/drawing/2014/main" xmlns="" id="{9879363A-D4A5-4ED4-9EC2-580132719D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1892" y="4620542"/>
            <a:ext cx="2036406" cy="1360319"/>
          </a:xfrm>
          <a:prstGeom prst="rect">
            <a:avLst/>
          </a:prstGeom>
        </p:spPr>
      </p:pic>
      <p:pic>
        <p:nvPicPr>
          <p:cNvPr id="17" name="Afbeelding 16">
            <a:extLst>
              <a:ext uri="{FF2B5EF4-FFF2-40B4-BE49-F238E27FC236}">
                <a16:creationId xmlns:a16="http://schemas.microsoft.com/office/drawing/2014/main" xmlns="" id="{57D5123B-AE7C-4DAA-8E5B-18B7D4D506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87550" y="4619044"/>
            <a:ext cx="2344890" cy="1402244"/>
          </a:xfrm>
          <a:prstGeom prst="rect">
            <a:avLst/>
          </a:prstGeom>
        </p:spPr>
      </p:pic>
    </p:spTree>
    <p:extLst>
      <p:ext uri="{BB962C8B-B14F-4D97-AF65-F5344CB8AC3E}">
        <p14:creationId xmlns:p14="http://schemas.microsoft.com/office/powerpoint/2010/main" val="228687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1198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het gewas</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de mais</a:t>
            </a:r>
            <a:endParaRPr lang="nl-NL" sz="3600" b="1" dirty="0">
              <a:effectLst/>
              <a:latin typeface="Trebuchet MS" panose="020B0603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de tarwe</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a:t>
            </a:r>
            <a:r>
              <a:rPr lang="nl-NL" sz="3600" b="1" dirty="0">
                <a:effectLst/>
                <a:latin typeface="Trebuchet MS" panose="020B0603020202020204" pitchFamily="34" charset="0"/>
                <a:ea typeface="Calibri"/>
                <a:cs typeface="Times New Roman"/>
              </a:rPr>
              <a:t>e sla</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8722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een groep dezelfde planten of bloemen</a:t>
            </a:r>
            <a:endParaRPr lang="nl-NL" sz="1100" dirty="0">
              <a:effectLst/>
              <a:latin typeface="Calibri"/>
              <a:ea typeface="Calibri"/>
              <a:cs typeface="Times New Roman"/>
            </a:endParaRPr>
          </a:p>
        </p:txBody>
      </p:sp>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8357" y="4627876"/>
            <a:ext cx="1886310" cy="134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1253" y="4627876"/>
            <a:ext cx="1525779" cy="134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39009" y="4600263"/>
            <a:ext cx="1735542" cy="134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86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11 – 10 maart 2020</a:t>
            </a:r>
          </a:p>
          <a:p>
            <a:r>
              <a:rPr lang="nl-NL" dirty="0">
                <a:solidFill>
                  <a:srgbClr val="C00000"/>
                </a:solidFill>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1198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d</a:t>
            </a:r>
            <a:r>
              <a:rPr lang="nl-NL" sz="4800" b="1" dirty="0">
                <a:effectLst/>
                <a:latin typeface="Trebuchet MS" panose="020B0603020202020204" pitchFamily="34" charset="0"/>
                <a:ea typeface="Calibri"/>
                <a:cs typeface="Times New Roman"/>
              </a:rPr>
              <a:t>e plaa</a:t>
            </a:r>
            <a:r>
              <a:rPr lang="nl-NL" sz="4800" b="1" dirty="0">
                <a:latin typeface="Trebuchet MS" panose="020B0603020202020204" pitchFamily="34" charset="0"/>
                <a:ea typeface="Calibri"/>
                <a:cs typeface="Times New Roman"/>
              </a:rPr>
              <a:t>g</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861048"/>
            <a:ext cx="2787026" cy="68407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933056"/>
            <a:ext cx="2787026" cy="62953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effectLst/>
                <a:latin typeface="Trebuchet MS" panose="020B0603020202020204" pitchFamily="34" charset="0"/>
                <a:ea typeface="Calibri"/>
                <a:cs typeface="Times New Roman"/>
              </a:rPr>
              <a:t>kakkerlakken</a:t>
            </a: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muggen</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6296669" y="3861048"/>
            <a:ext cx="236217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202985" y="3900439"/>
            <a:ext cx="267108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Trebuchet MS" panose="020B0603020202020204" pitchFamily="34" charset="0"/>
                <a:ea typeface="Calibri"/>
                <a:cs typeface="Times New Roman"/>
              </a:rPr>
              <a:t>muizen</a:t>
            </a:r>
            <a:endParaRPr lang="nl-NL" sz="32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8722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4" y="491187"/>
            <a:ext cx="2503476" cy="20470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iets waar veel mensen last van hebben</a:t>
            </a:r>
            <a:endParaRPr lang="nl-NL" sz="1100" dirty="0">
              <a:effectLst/>
              <a:latin typeface="Calibri"/>
              <a:ea typeface="Calibri"/>
              <a:cs typeface="Times New Roman"/>
            </a:endParaRPr>
          </a:p>
        </p:txBody>
      </p:sp>
      <p:pic>
        <p:nvPicPr>
          <p:cNvPr id="21" name="Picture 3" descr="C:\Users\vrielinf\AppData\Local\Microsoft\Windows\Temporary Internet Files\Content.IE5\JG7KMAZA\shutterstock_765224923.jpg">
            <a:extLst>
              <a:ext uri="{FF2B5EF4-FFF2-40B4-BE49-F238E27FC236}">
                <a16:creationId xmlns:a16="http://schemas.microsoft.com/office/drawing/2014/main" xmlns="" id="{60AF4F8A-D644-4DF3-9D75-39F0EDCD1E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24143" y="4661738"/>
            <a:ext cx="1920268" cy="13595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vrielinf\AppData\Local\Microsoft\Windows\Temporary Internet Files\Content.IE5\N0DE5L25\shutterstock_1521428681.jpg">
            <a:extLst>
              <a:ext uri="{FF2B5EF4-FFF2-40B4-BE49-F238E27FC236}">
                <a16:creationId xmlns:a16="http://schemas.microsoft.com/office/drawing/2014/main" xmlns="" id="{EBF47C86-9B52-422C-B79B-6D38E116631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1729" y="4634597"/>
            <a:ext cx="2035868" cy="1359960"/>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a:extLst>
              <a:ext uri="{FF2B5EF4-FFF2-40B4-BE49-F238E27FC236}">
                <a16:creationId xmlns:a16="http://schemas.microsoft.com/office/drawing/2014/main" xmlns="" id="{9CFD4CC3-C39D-4D3F-AB14-1CB96E08F8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2846" y="4620333"/>
            <a:ext cx="2167546" cy="1374224"/>
          </a:xfrm>
          <a:prstGeom prst="rect">
            <a:avLst/>
          </a:prstGeom>
        </p:spPr>
      </p:pic>
    </p:spTree>
    <p:extLst>
      <p:ext uri="{BB962C8B-B14F-4D97-AF65-F5344CB8AC3E}">
        <p14:creationId xmlns:p14="http://schemas.microsoft.com/office/powerpoint/2010/main" val="1454831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 y="171897"/>
            <a:ext cx="9144000" cy="636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4"/>
          <p:cNvSpPr txBox="1"/>
          <p:nvPr/>
        </p:nvSpPr>
        <p:spPr>
          <a:xfrm>
            <a:off x="3156277" y="4348584"/>
            <a:ext cx="2760091" cy="583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39130" y="3647544"/>
            <a:ext cx="2706758"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9" name="Text Box 14"/>
          <p:cNvSpPr txBox="1"/>
          <p:nvPr/>
        </p:nvSpPr>
        <p:spPr>
          <a:xfrm>
            <a:off x="3156278" y="4256276"/>
            <a:ext cx="2760089" cy="6848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afleggen</a:t>
            </a:r>
            <a:endParaRPr lang="nl-NL" sz="4000" dirty="0">
              <a:effectLst/>
              <a:ea typeface="Calibri"/>
              <a:cs typeface="Times New Roman"/>
            </a:endParaRPr>
          </a:p>
        </p:txBody>
      </p:sp>
      <p:sp>
        <p:nvSpPr>
          <p:cNvPr id="10" name="Text Box 14"/>
          <p:cNvSpPr txBox="1"/>
          <p:nvPr/>
        </p:nvSpPr>
        <p:spPr>
          <a:xfrm>
            <a:off x="5916368" y="3594204"/>
            <a:ext cx="3024337"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bereiken</a:t>
            </a:r>
            <a:endParaRPr lang="nl-NL" sz="4000" dirty="0">
              <a:effectLst/>
              <a:ea typeface="Calibri"/>
              <a:cs typeface="Times New Roman"/>
            </a:endParaRPr>
          </a:p>
        </p:txBody>
      </p:sp>
      <p:sp>
        <p:nvSpPr>
          <p:cNvPr id="11" name="Text Box 14"/>
          <p:cNvSpPr txBox="1"/>
          <p:nvPr/>
        </p:nvSpPr>
        <p:spPr>
          <a:xfrm>
            <a:off x="3156279" y="5433412"/>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2000" i="1" dirty="0">
              <a:solidFill>
                <a:srgbClr val="387038"/>
              </a:solidFill>
              <a:effectLst/>
              <a:latin typeface="Trebuchet MS"/>
              <a:ea typeface="Calibri"/>
              <a:cs typeface="Times New Roman"/>
            </a:endParaRPr>
          </a:p>
          <a:p>
            <a:pPr>
              <a:lnSpc>
                <a:spcPct val="107000"/>
              </a:lnSpc>
              <a:spcAft>
                <a:spcPts val="800"/>
              </a:spcAft>
            </a:pPr>
            <a:endParaRPr lang="nl-NL" sz="2000" i="1" dirty="0">
              <a:solidFill>
                <a:srgbClr val="387038"/>
              </a:solidFill>
              <a:latin typeface="Trebuchet MS"/>
              <a:ea typeface="Calibri"/>
              <a:cs typeface="Times New Roman"/>
            </a:endParaRPr>
          </a:p>
        </p:txBody>
      </p:sp>
      <p:sp>
        <p:nvSpPr>
          <p:cNvPr id="12" name="Text Box 14"/>
          <p:cNvSpPr txBox="1"/>
          <p:nvPr/>
        </p:nvSpPr>
        <p:spPr>
          <a:xfrm>
            <a:off x="3156277" y="5155432"/>
            <a:ext cx="2665121" cy="100987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163524" y="5106441"/>
            <a:ext cx="2782270" cy="103476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tot het einde volgen</a:t>
            </a:r>
            <a:endParaRPr lang="nl-NL" sz="1100" dirty="0">
              <a:effectLst/>
              <a:latin typeface="Calibri"/>
              <a:ea typeface="Calibri"/>
              <a:cs typeface="Times New Roman"/>
            </a:endParaRPr>
          </a:p>
        </p:txBody>
      </p:sp>
      <p:sp>
        <p:nvSpPr>
          <p:cNvPr id="18" name="Tekstvak 17"/>
          <p:cNvSpPr txBox="1"/>
          <p:nvPr/>
        </p:nvSpPr>
        <p:spPr>
          <a:xfrm>
            <a:off x="809803" y="692696"/>
            <a:ext cx="7650629" cy="830997"/>
          </a:xfrm>
          <a:prstGeom prst="rect">
            <a:avLst/>
          </a:prstGeom>
          <a:noFill/>
        </p:spPr>
        <p:txBody>
          <a:bodyPr wrap="square" rtlCol="0">
            <a:spAutoFit/>
          </a:bodyPr>
          <a:lstStyle/>
          <a:p>
            <a:r>
              <a:rPr lang="nl-NL" sz="2400" i="1" dirty="0">
                <a:solidFill>
                  <a:srgbClr val="387038"/>
                </a:solidFill>
                <a:latin typeface="Trebuchet MS"/>
                <a:ea typeface="Calibri"/>
                <a:cs typeface="Times New Roman"/>
              </a:rPr>
              <a:t>Ik heb de route tot het einde </a:t>
            </a:r>
            <a:r>
              <a:rPr lang="nl-NL" sz="2400" i="1" u="sng" dirty="0">
                <a:solidFill>
                  <a:srgbClr val="387038"/>
                </a:solidFill>
                <a:latin typeface="Trebuchet MS"/>
                <a:ea typeface="Calibri"/>
                <a:cs typeface="Times New Roman"/>
              </a:rPr>
              <a:t>afgelegd</a:t>
            </a:r>
            <a:r>
              <a:rPr lang="nl-NL" sz="2400" i="1" dirty="0">
                <a:solidFill>
                  <a:srgbClr val="387038"/>
                </a:solidFill>
                <a:latin typeface="Trebuchet MS"/>
                <a:ea typeface="Calibri"/>
                <a:cs typeface="Times New Roman"/>
              </a:rPr>
              <a:t> om mijn ideale vakantieplek te </a:t>
            </a:r>
            <a:r>
              <a:rPr lang="nl-NL" sz="2400" i="1" u="sng" dirty="0">
                <a:solidFill>
                  <a:srgbClr val="387038"/>
                </a:solidFill>
                <a:latin typeface="Trebuchet MS"/>
                <a:ea typeface="Calibri"/>
                <a:cs typeface="Times New Roman"/>
              </a:rPr>
              <a:t>bereiken</a:t>
            </a:r>
            <a:r>
              <a:rPr lang="nl-NL" sz="2400" i="1" dirty="0">
                <a:solidFill>
                  <a:srgbClr val="387038"/>
                </a:solidFill>
                <a:latin typeface="Trebuchet MS"/>
                <a:ea typeface="Calibri"/>
                <a:cs typeface="Times New Roman"/>
              </a:rPr>
              <a:t>.</a:t>
            </a:r>
            <a:endParaRPr lang="nl-NL" sz="2400" dirty="0"/>
          </a:p>
        </p:txBody>
      </p:sp>
      <p:sp>
        <p:nvSpPr>
          <p:cNvPr id="20" name="Text Box 14">
            <a:extLst>
              <a:ext uri="{FF2B5EF4-FFF2-40B4-BE49-F238E27FC236}">
                <a16:creationId xmlns:a16="http://schemas.microsoft.com/office/drawing/2014/main" xmlns="" id="{0204618E-B48F-4491-8616-356B6DF99471}"/>
              </a:ext>
            </a:extLst>
          </p:cNvPr>
          <p:cNvSpPr txBox="1"/>
          <p:nvPr/>
        </p:nvSpPr>
        <p:spPr>
          <a:xfrm>
            <a:off x="6039130" y="4576668"/>
            <a:ext cx="2665121" cy="100987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2" name="Tekstvak 2">
            <a:extLst>
              <a:ext uri="{FF2B5EF4-FFF2-40B4-BE49-F238E27FC236}">
                <a16:creationId xmlns:a16="http://schemas.microsoft.com/office/drawing/2014/main" xmlns="" id="{0011A3DB-0C25-4346-A0C5-4C5B3794CC66}"/>
              </a:ext>
            </a:extLst>
          </p:cNvPr>
          <p:cNvSpPr txBox="1">
            <a:spLocks noChangeArrowheads="1"/>
          </p:cNvSpPr>
          <p:nvPr/>
        </p:nvSpPr>
        <p:spPr bwMode="auto">
          <a:xfrm>
            <a:off x="6058804" y="4538485"/>
            <a:ext cx="2782270" cy="103476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op een plek komen</a:t>
            </a:r>
            <a:endParaRPr lang="nl-NL" sz="1100" dirty="0">
              <a:effectLst/>
              <a:latin typeface="Calibri"/>
              <a:ea typeface="Calibri"/>
              <a:cs typeface="Times New Roman"/>
            </a:endParaRPr>
          </a:p>
        </p:txBody>
      </p:sp>
      <p:pic>
        <p:nvPicPr>
          <p:cNvPr id="3" name="Afbeelding 2">
            <a:extLst>
              <a:ext uri="{FF2B5EF4-FFF2-40B4-BE49-F238E27FC236}">
                <a16:creationId xmlns:a16="http://schemas.microsoft.com/office/drawing/2014/main" xmlns="" id="{0B41CDD7-D3B0-46AA-A5A1-E454C32B25ED}"/>
              </a:ext>
            </a:extLst>
          </p:cNvPr>
          <p:cNvPicPr>
            <a:picLocks noChangeAspect="1"/>
          </p:cNvPicPr>
          <p:nvPr/>
        </p:nvPicPr>
        <p:blipFill>
          <a:blip r:embed="rId4"/>
          <a:stretch>
            <a:fillRect/>
          </a:stretch>
        </p:blipFill>
        <p:spPr>
          <a:xfrm>
            <a:off x="537605" y="3660288"/>
            <a:ext cx="2284875" cy="1879600"/>
          </a:xfrm>
          <a:prstGeom prst="rect">
            <a:avLst/>
          </a:prstGeom>
        </p:spPr>
      </p:pic>
      <p:pic>
        <p:nvPicPr>
          <p:cNvPr id="23" name="Afbeelding 22">
            <a:extLst>
              <a:ext uri="{FF2B5EF4-FFF2-40B4-BE49-F238E27FC236}">
                <a16:creationId xmlns:a16="http://schemas.microsoft.com/office/drawing/2014/main" xmlns="" id="{932A4016-304C-45E7-938D-157679F7AE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0180" y="1629366"/>
            <a:ext cx="2496277" cy="1872208"/>
          </a:xfrm>
          <a:prstGeom prst="rect">
            <a:avLst/>
          </a:prstGeom>
        </p:spPr>
      </p:pic>
      <p:pic>
        <p:nvPicPr>
          <p:cNvPr id="24" name="Afbeelding 23">
            <a:extLst>
              <a:ext uri="{FF2B5EF4-FFF2-40B4-BE49-F238E27FC236}">
                <a16:creationId xmlns:a16="http://schemas.microsoft.com/office/drawing/2014/main" xmlns="" id="{629E0B7D-8F78-4E8E-ACAD-6FA23AF448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5816" y="1987805"/>
            <a:ext cx="2977711" cy="2233283"/>
          </a:xfrm>
          <a:prstGeom prst="rect">
            <a:avLst/>
          </a:prstGeom>
        </p:spPr>
      </p:pic>
      <p:pic>
        <p:nvPicPr>
          <p:cNvPr id="25" name="Afbeelding 24">
            <a:extLst>
              <a:ext uri="{FF2B5EF4-FFF2-40B4-BE49-F238E27FC236}">
                <a16:creationId xmlns:a16="http://schemas.microsoft.com/office/drawing/2014/main" xmlns="" id="{1B6D0881-5B2E-429F-AB7F-FB882F30CDF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40560" y="1308688"/>
            <a:ext cx="1043608" cy="1043608"/>
          </a:xfrm>
          <a:prstGeom prst="rect">
            <a:avLst/>
          </a:prstGeom>
        </p:spPr>
      </p:pic>
    </p:spTree>
    <p:extLst>
      <p:ext uri="{BB962C8B-B14F-4D97-AF65-F5344CB8AC3E}">
        <p14:creationId xmlns:p14="http://schemas.microsoft.com/office/powerpoint/2010/main" val="242707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348880"/>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teisteren</a:t>
            </a:r>
            <a:endParaRPr lang="nl-NL" sz="9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59655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968303" y="459655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a:t>
            </a:r>
            <a:r>
              <a:rPr lang="nl-NL" sz="3600" dirty="0" smtClean="0">
                <a:latin typeface="Trebuchet MS"/>
                <a:ea typeface="Calibri"/>
                <a:cs typeface="Times New Roman"/>
              </a:rPr>
              <a:t>storm</a:t>
            </a:r>
            <a:endParaRPr lang="nl-NL" sz="1050" dirty="0">
              <a:effectLst/>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36582"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mug</a:t>
            </a:r>
            <a:endParaRPr lang="nl-NL" sz="1050" dirty="0">
              <a:effectLst/>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muis</a:t>
            </a:r>
            <a:endParaRPr lang="nl-NL" sz="1050" dirty="0">
              <a:effectLst/>
              <a:ea typeface="Calibri"/>
              <a:cs typeface="Times New Roman"/>
            </a:endParaRPr>
          </a:p>
        </p:txBody>
      </p:sp>
      <p:cxnSp>
        <p:nvCxnSpPr>
          <p:cNvPr id="3" name="Rechte verbindingslijn 2"/>
          <p:cNvCxnSpPr/>
          <p:nvPr/>
        </p:nvCxnSpPr>
        <p:spPr>
          <a:xfrm>
            <a:off x="5436096" y="3444964"/>
            <a:ext cx="873817" cy="11515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08304" y="6220072"/>
            <a:ext cx="1584176" cy="593304"/>
          </a:xfrm>
          <a:prstGeom prst="rect">
            <a:avLst/>
          </a:prstGeom>
        </p:spPr>
      </p:pic>
      <p:sp>
        <p:nvSpPr>
          <p:cNvPr id="17" name="Text Box 14"/>
          <p:cNvSpPr txBox="1"/>
          <p:nvPr/>
        </p:nvSpPr>
        <p:spPr>
          <a:xfrm>
            <a:off x="2627784" y="3212976"/>
            <a:ext cx="3747739" cy="9361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654451" y="3188321"/>
            <a:ext cx="362786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zorgen voor veel schade of problemen</a:t>
            </a:r>
            <a:endParaRPr lang="nl-NL" sz="1100" dirty="0">
              <a:effectLst/>
              <a:latin typeface="Calibri"/>
              <a:ea typeface="Calibri"/>
              <a:cs typeface="Times New Roman"/>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5696" y="473394"/>
            <a:ext cx="2277922" cy="152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descr="C:\Users\vrielinf\AppData\Local\Microsoft\Windows\Temporary Internet Files\Content.IE5\JG7KMAZA\shutterstock_765224923.jpg">
            <a:extLst>
              <a:ext uri="{FF2B5EF4-FFF2-40B4-BE49-F238E27FC236}">
                <a16:creationId xmlns:a16="http://schemas.microsoft.com/office/drawing/2014/main" xmlns="" id="{60AF4F8A-D644-4DF3-9D75-39F0EDCD1E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77055" y="5007267"/>
            <a:ext cx="1432233" cy="10140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asg\Downloads\shutterstock_30874182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20272" y="3523537"/>
            <a:ext cx="1524000" cy="101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66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het middel</a:t>
            </a:r>
          </a:p>
        </p:txBody>
      </p:sp>
      <p:pic>
        <p:nvPicPr>
          <p:cNvPr id="10" name="Afbeelding 9">
            <a:extLst>
              <a:ext uri="{FF2B5EF4-FFF2-40B4-BE49-F238E27FC236}">
                <a16:creationId xmlns:a16="http://schemas.microsoft.com/office/drawing/2014/main" xmlns="" id="{22CCF9E2-0FE5-4FB5-B350-281C4DB261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331376"/>
            <a:ext cx="7662303" cy="5440235"/>
          </a:xfrm>
          <a:prstGeom prst="rect">
            <a:avLst/>
          </a:prstGeom>
        </p:spPr>
      </p:pic>
    </p:spTree>
    <p:extLst>
      <p:ext uri="{BB962C8B-B14F-4D97-AF65-F5344CB8AC3E}">
        <p14:creationId xmlns:p14="http://schemas.microsoft.com/office/powerpoint/2010/main" val="308828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ideaal</a:t>
            </a:r>
          </a:p>
        </p:txBody>
      </p:sp>
      <p:pic>
        <p:nvPicPr>
          <p:cNvPr id="7" name="Afbeelding 6">
            <a:extLst>
              <a:ext uri="{FF2B5EF4-FFF2-40B4-BE49-F238E27FC236}">
                <a16:creationId xmlns:a16="http://schemas.microsoft.com/office/drawing/2014/main" xmlns="" id="{23B44125-2214-4D67-AF28-40FE712EB1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720" y="1268760"/>
            <a:ext cx="5374224" cy="5374224"/>
          </a:xfrm>
          <a:prstGeom prst="rect">
            <a:avLst/>
          </a:prstGeom>
        </p:spPr>
      </p:pic>
    </p:spTree>
    <p:extLst>
      <p:ext uri="{BB962C8B-B14F-4D97-AF65-F5344CB8AC3E}">
        <p14:creationId xmlns:p14="http://schemas.microsoft.com/office/powerpoint/2010/main" val="120700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bereiken</a:t>
            </a:r>
          </a:p>
        </p:txBody>
      </p:sp>
      <p:pic>
        <p:nvPicPr>
          <p:cNvPr id="7" name="Afbeelding 6">
            <a:extLst>
              <a:ext uri="{FF2B5EF4-FFF2-40B4-BE49-F238E27FC236}">
                <a16:creationId xmlns:a16="http://schemas.microsoft.com/office/drawing/2014/main" xmlns="" id="{0943C56F-203A-471A-A7CD-390973154D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072" y="1331376"/>
            <a:ext cx="7117312" cy="5337984"/>
          </a:xfrm>
          <a:prstGeom prst="rect">
            <a:avLst/>
          </a:prstGeom>
        </p:spPr>
      </p:pic>
    </p:spTree>
    <p:extLst>
      <p:ext uri="{BB962C8B-B14F-4D97-AF65-F5344CB8AC3E}">
        <p14:creationId xmlns:p14="http://schemas.microsoft.com/office/powerpoint/2010/main" val="122685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afleggen</a:t>
            </a:r>
          </a:p>
        </p:txBody>
      </p:sp>
      <p:pic>
        <p:nvPicPr>
          <p:cNvPr id="7" name="Afbeelding 6">
            <a:extLst>
              <a:ext uri="{FF2B5EF4-FFF2-40B4-BE49-F238E27FC236}">
                <a16:creationId xmlns:a16="http://schemas.microsoft.com/office/drawing/2014/main" xmlns="" id="{AEB276FA-CECA-4084-88E8-805898CDEA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340768"/>
            <a:ext cx="7164288" cy="5373216"/>
          </a:xfrm>
          <a:prstGeom prst="rect">
            <a:avLst/>
          </a:prstGeom>
        </p:spPr>
      </p:pic>
      <p:pic>
        <p:nvPicPr>
          <p:cNvPr id="4" name="Afbeelding 3">
            <a:extLst>
              <a:ext uri="{FF2B5EF4-FFF2-40B4-BE49-F238E27FC236}">
                <a16:creationId xmlns:a16="http://schemas.microsoft.com/office/drawing/2014/main" xmlns="" id="{C3701D76-20E0-4A64-B3B1-A34233774E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4696" y="404664"/>
            <a:ext cx="1979712" cy="1979712"/>
          </a:xfrm>
          <a:prstGeom prst="rect">
            <a:avLst/>
          </a:prstGeom>
        </p:spPr>
      </p:pic>
    </p:spTree>
    <p:extLst>
      <p:ext uri="{BB962C8B-B14F-4D97-AF65-F5344CB8AC3E}">
        <p14:creationId xmlns:p14="http://schemas.microsoft.com/office/powerpoint/2010/main" val="356648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teisteren</a:t>
            </a:r>
          </a:p>
        </p:txBody>
      </p:sp>
      <p:pic>
        <p:nvPicPr>
          <p:cNvPr id="9" name="Afbeelding 8">
            <a:extLst>
              <a:ext uri="{FF2B5EF4-FFF2-40B4-BE49-F238E27FC236}">
                <a16:creationId xmlns:a16="http://schemas.microsoft.com/office/drawing/2014/main" xmlns="" id="{BF0B51C4-1835-44AB-9F84-9C3DB2F314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1974" y="1360906"/>
            <a:ext cx="8042474" cy="5372373"/>
          </a:xfrm>
          <a:prstGeom prst="rect">
            <a:avLst/>
          </a:prstGeom>
        </p:spPr>
      </p:pic>
    </p:spTree>
    <p:extLst>
      <p:ext uri="{BB962C8B-B14F-4D97-AF65-F5344CB8AC3E}">
        <p14:creationId xmlns:p14="http://schemas.microsoft.com/office/powerpoint/2010/main" val="240129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de plaag</a:t>
            </a:r>
          </a:p>
        </p:txBody>
      </p:sp>
      <p:pic>
        <p:nvPicPr>
          <p:cNvPr id="7" name="Afbeelding 6">
            <a:extLst>
              <a:ext uri="{FF2B5EF4-FFF2-40B4-BE49-F238E27FC236}">
                <a16:creationId xmlns:a16="http://schemas.microsoft.com/office/drawing/2014/main" xmlns="" id="{492D958D-E813-43CA-A42C-B9D0B2DCA4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270011"/>
            <a:ext cx="7069858" cy="5255334"/>
          </a:xfrm>
          <a:prstGeom prst="rect">
            <a:avLst/>
          </a:prstGeom>
        </p:spPr>
      </p:pic>
    </p:spTree>
    <p:extLst>
      <p:ext uri="{BB962C8B-B14F-4D97-AF65-F5344CB8AC3E}">
        <p14:creationId xmlns:p14="http://schemas.microsoft.com/office/powerpoint/2010/main" val="91484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het gewas</a:t>
            </a:r>
          </a:p>
        </p:txBody>
      </p:sp>
      <p:pic>
        <p:nvPicPr>
          <p:cNvPr id="4098" name="Picture 2" descr="C:\Users\vrielinf\AppData\Local\Microsoft\Windows\Temporary Internet Files\Content.IE5\R9BBDW1H\shutterstock_75089558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8170" y="1628800"/>
            <a:ext cx="3366529" cy="224884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rielinf\AppData\Local\Microsoft\Windows\Temporary Internet Files\Content.IE5\V899WV9L\shutterstock_11065695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1373" y="1628800"/>
            <a:ext cx="3212360" cy="22488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vrielinf\AppData\Local\Microsoft\Windows\Temporary Internet Files\Content.IE5\18EPFGS9\shutterstock_24340131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1373" y="3895822"/>
            <a:ext cx="3216797" cy="205662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vrielinf\AppData\Local\Microsoft\Windows\Temporary Internet Files\Content.IE5\R9BBDW1H\shutterstock_20390009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98170" y="3895822"/>
            <a:ext cx="3366529" cy="205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9163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20050</TotalTime>
  <Words>275</Words>
  <Application>Microsoft Office PowerPoint</Application>
  <PresentationFormat>Diavoorstelling (4:3)</PresentationFormat>
  <Paragraphs>190</Paragraphs>
  <Slides>22</Slides>
  <Notes>11</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Plas - Das, Gerarda van der</cp:lastModifiedBy>
  <cp:revision>3628</cp:revision>
  <cp:lastPrinted>2019-12-03T10:56:39Z</cp:lastPrinted>
  <dcterms:created xsi:type="dcterms:W3CDTF">2014-06-10T08:03:16Z</dcterms:created>
  <dcterms:modified xsi:type="dcterms:W3CDTF">2020-03-10T11:32:08Z</dcterms:modified>
</cp:coreProperties>
</file>