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931" r:id="rId2"/>
    <p:sldId id="548" r:id="rId3"/>
    <p:sldId id="983" r:id="rId4"/>
    <p:sldId id="993" r:id="rId5"/>
    <p:sldId id="994" r:id="rId6"/>
    <p:sldId id="995" r:id="rId7"/>
    <p:sldId id="996" r:id="rId8"/>
    <p:sldId id="997" r:id="rId9"/>
    <p:sldId id="998" r:id="rId10"/>
    <p:sldId id="999" r:id="rId11"/>
    <p:sldId id="1000" r:id="rId12"/>
    <p:sldId id="1001" r:id="rId13"/>
    <p:sldId id="934" r:id="rId14"/>
    <p:sldId id="992" r:id="rId15"/>
    <p:sldId id="988" r:id="rId16"/>
    <p:sldId id="1007" r:id="rId17"/>
    <p:sldId id="1008" r:id="rId18"/>
    <p:sldId id="1009" r:id="rId19"/>
    <p:sldId id="971" r:id="rId20"/>
    <p:sldId id="990" r:id="rId21"/>
    <p:sldId id="1010" r:id="rId22"/>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983"/>
            <p14:sldId id="993"/>
            <p14:sldId id="994"/>
            <p14:sldId id="995"/>
            <p14:sldId id="996"/>
            <p14:sldId id="997"/>
            <p14:sldId id="998"/>
            <p14:sldId id="999"/>
            <p14:sldId id="1000"/>
            <p14:sldId id="1001"/>
            <p14:sldId id="934"/>
            <p14:sldId id="992"/>
            <p14:sldId id="988"/>
            <p14:sldId id="1007"/>
            <p14:sldId id="1008"/>
            <p14:sldId id="1009"/>
            <p14:sldId id="971"/>
            <p14:sldId id="990"/>
            <p14:sldId id="10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FF"/>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7627" autoAdjust="0"/>
  </p:normalViewPr>
  <p:slideViewPr>
    <p:cSldViewPr>
      <p:cViewPr>
        <p:scale>
          <a:sx n="60" d="100"/>
          <a:sy n="60" d="100"/>
        </p:scale>
        <p:origin x="-1704" y="-9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18-2-2020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18-2-2020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623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18-2-2020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smtClean="0">
                <a:latin typeface="+mj-lt"/>
              </a:rPr>
              <a:t>Semantisatieverhaal:</a:t>
            </a:r>
            <a:br>
              <a:rPr lang="nl-NL" sz="2000" u="sng" dirty="0" smtClean="0">
                <a:latin typeface="+mj-lt"/>
              </a:rPr>
            </a:br>
            <a:r>
              <a:rPr lang="nl-NL" sz="2100" dirty="0"/>
              <a:t>Op zaterdag </a:t>
            </a:r>
            <a:r>
              <a:rPr lang="nl-NL" sz="2100" b="1" u="sng" dirty="0"/>
              <a:t>jongstleden</a:t>
            </a:r>
            <a:r>
              <a:rPr lang="nl-NL" sz="2100" dirty="0"/>
              <a:t>…. </a:t>
            </a:r>
            <a:r>
              <a:rPr lang="nl-NL" sz="2100" b="1" i="1" dirty="0"/>
              <a:t>afgelopen</a:t>
            </a:r>
            <a:r>
              <a:rPr lang="nl-NL" sz="2100" dirty="0"/>
              <a:t> zaterdag.. keek ik ’s avonds naar Wie Is De Mol? Dat vind ik zo’n fantastisch programma! Kijken jullie dat ook? Misschien kent niet iedereen het programma WIDM. Ik leg het even kort uit: Een groep mensen moet verschillende </a:t>
            </a:r>
            <a:r>
              <a:rPr lang="nl-NL" sz="2100" b="1" u="sng" dirty="0"/>
              <a:t>missies</a:t>
            </a:r>
            <a:r>
              <a:rPr lang="nl-NL" sz="2100" dirty="0"/>
              <a:t> doen. Een missie is </a:t>
            </a:r>
            <a:r>
              <a:rPr lang="nl-NL" sz="2100" b="1" i="1" dirty="0"/>
              <a:t>een speciale opdracht of taak. </a:t>
            </a:r>
            <a:r>
              <a:rPr lang="nl-NL" sz="2100" dirty="0"/>
              <a:t>Lukt zo’n missie, zo’n opdracht, dan winnen ze geld. Maar 1 van de mensen in de groep is </a:t>
            </a:r>
            <a:r>
              <a:rPr lang="nl-NL" sz="2100" b="1" u="sng" dirty="0"/>
              <a:t>onbetrouwbaar</a:t>
            </a:r>
            <a:r>
              <a:rPr lang="nl-NL" sz="2100" dirty="0"/>
              <a:t>. Hij is </a:t>
            </a:r>
            <a:r>
              <a:rPr lang="nl-NL" sz="2100" b="1" i="1" dirty="0"/>
              <a:t>niet te vertrouwen, je kunt niet op hem rekenen. </a:t>
            </a:r>
            <a:r>
              <a:rPr lang="nl-NL" sz="2100" dirty="0"/>
              <a:t>Hij is de mol. Hij probeert </a:t>
            </a:r>
            <a:r>
              <a:rPr lang="nl-NL" sz="2100" b="1" u="sng" dirty="0"/>
              <a:t>het proces</a:t>
            </a:r>
            <a:r>
              <a:rPr lang="nl-NL" sz="2100" dirty="0"/>
              <a:t> van zo’n opdracht, </a:t>
            </a:r>
            <a:r>
              <a:rPr lang="nl-NL" sz="2100" b="1" i="1" dirty="0"/>
              <a:t>de manier waarop iets zich ontwikkelt, </a:t>
            </a:r>
            <a:r>
              <a:rPr lang="nl-NL" sz="2100" dirty="0"/>
              <a:t> te </a:t>
            </a:r>
            <a:r>
              <a:rPr lang="nl-NL" sz="2100" b="1" u="sng" dirty="0"/>
              <a:t>beïnvloeden</a:t>
            </a:r>
            <a:r>
              <a:rPr lang="nl-NL" sz="2100" dirty="0"/>
              <a:t>. Hij probeert er effect op te hebben. Hij probeert het zo erg te beïnvloeden dat hij de opdracht </a:t>
            </a:r>
            <a:r>
              <a:rPr lang="nl-NL" sz="2100" b="1" u="sng" dirty="0"/>
              <a:t>verstoort</a:t>
            </a:r>
            <a:r>
              <a:rPr lang="nl-NL" sz="2100" dirty="0"/>
              <a:t>. Hij </a:t>
            </a:r>
            <a:r>
              <a:rPr lang="nl-NL" sz="2100" b="1" i="1" dirty="0"/>
              <a:t>hindert de opdracht en brengt de boel in de war.</a:t>
            </a:r>
            <a:r>
              <a:rPr lang="nl-NL" sz="2100" dirty="0"/>
              <a:t> En dan mislukt de opdracht. De vraag is.. wie doet dat? Wie is de mol? Alle spelers proberen dat </a:t>
            </a:r>
            <a:r>
              <a:rPr lang="nl-NL" sz="2100" b="1" u="sng" dirty="0"/>
              <a:t>in kaart te brengen</a:t>
            </a:r>
            <a:r>
              <a:rPr lang="nl-NL" sz="2100" dirty="0"/>
              <a:t>. Dat betekent </a:t>
            </a:r>
            <a:r>
              <a:rPr lang="nl-NL" sz="2100" b="1" i="1" dirty="0"/>
              <a:t>een overzicht van iets maken</a:t>
            </a:r>
            <a:r>
              <a:rPr lang="nl-NL" sz="2100" dirty="0"/>
              <a:t>. De spelers van dit spel </a:t>
            </a:r>
            <a:r>
              <a:rPr lang="nl-NL" sz="2100" b="1" u="sng" dirty="0"/>
              <a:t>bevinden zich</a:t>
            </a:r>
            <a:r>
              <a:rPr lang="nl-NL" sz="2100" dirty="0"/>
              <a:t> in China dit jaar. Zich bevinden betekent </a:t>
            </a:r>
            <a:r>
              <a:rPr lang="nl-NL" sz="2100" b="1" i="1" dirty="0"/>
              <a:t>ergens zijn</a:t>
            </a:r>
            <a:r>
              <a:rPr lang="nl-NL" sz="2100" dirty="0"/>
              <a:t>. Ze zijn in China. In de opdrachten worden vaak portofoons gebruikt. Met dat </a:t>
            </a:r>
            <a:r>
              <a:rPr lang="nl-NL" sz="2100" b="1" u="sng" dirty="0"/>
              <a:t>instrument</a:t>
            </a:r>
            <a:r>
              <a:rPr lang="nl-NL" sz="2100" dirty="0"/>
              <a:t> kunnen ze met elkaar praten. Een instrument is gereedschap voor precies werk. Dat instrument, die portofoon gebruikten ze ook in de aflevering die ik zag. E</a:t>
            </a:r>
            <a:r>
              <a:rPr lang="nl-NL" sz="2100" dirty="0" smtClean="0"/>
              <a:t>én speler </a:t>
            </a:r>
            <a:r>
              <a:rPr lang="nl-NL" sz="2100" dirty="0"/>
              <a:t>liep met dat instrument, die portofoon,  een ruimte in en vertelde wanneer hij een envelop met een naam </a:t>
            </a:r>
            <a:r>
              <a:rPr lang="nl-NL" sz="2100" b="1" u="sng" dirty="0"/>
              <a:t>benaderde</a:t>
            </a:r>
            <a:r>
              <a:rPr lang="nl-NL" sz="2100" dirty="0"/>
              <a:t>. Wanneer hij </a:t>
            </a:r>
            <a:r>
              <a:rPr lang="nl-NL" sz="2100" b="1" i="1" dirty="0"/>
              <a:t>in de buurt van een envelop kwam</a:t>
            </a:r>
            <a:r>
              <a:rPr lang="nl-NL" sz="2100" dirty="0"/>
              <a:t>. Dat konden de andere spelers dan horen. Ik denk dat Buddy de Mol is. Ik vind dat hij vaak de opdrachten beïnvloedt. Kijk jij ook naar WIDM? </a:t>
            </a:r>
          </a:p>
          <a:p>
            <a:pPr marL="0" indent="0">
              <a:buNone/>
            </a:pPr>
            <a:endParaRPr lang="nl-NL" sz="1800" dirty="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dasg\Downloads\shutterstock_3856901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374279"/>
            <a:ext cx="4283968" cy="230096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zich bevinden</a:t>
            </a:r>
            <a:endParaRPr lang="nl-NL" sz="8000" b="1" u="sng" dirty="0"/>
          </a:p>
        </p:txBody>
      </p:sp>
      <p:pic>
        <p:nvPicPr>
          <p:cNvPr id="7170" name="Picture 2" descr="C:\Users\dasg\Downloads\shutterstock_24577327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784" y="3140968"/>
            <a:ext cx="5073856" cy="3389336"/>
          </a:xfrm>
          <a:prstGeom prst="rect">
            <a:avLst/>
          </a:prstGeom>
          <a:noFill/>
          <a:extLst>
            <a:ext uri="{909E8E84-426E-40DD-AFC4-6F175D3DCCD1}">
              <a14:hiddenFill xmlns:a14="http://schemas.microsoft.com/office/drawing/2010/main">
                <a:solidFill>
                  <a:srgbClr val="FFFFFF"/>
                </a:solidFill>
              </a14:hiddenFill>
            </a:ext>
          </a:extLst>
        </p:spPr>
      </p:pic>
      <p:sp>
        <p:nvSpPr>
          <p:cNvPr id="7" name="Ovaal 6"/>
          <p:cNvSpPr/>
          <p:nvPr/>
        </p:nvSpPr>
        <p:spPr>
          <a:xfrm>
            <a:off x="7308304" y="2063328"/>
            <a:ext cx="936104" cy="715120"/>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p:cNvCxnSpPr/>
          <p:nvPr/>
        </p:nvCxnSpPr>
        <p:spPr>
          <a:xfrm flipH="1">
            <a:off x="8388424" y="2420888"/>
            <a:ext cx="576064" cy="141536"/>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het instrument</a:t>
            </a:r>
            <a:endParaRPr lang="nl-NL" sz="8000" b="1" u="sng" dirty="0"/>
          </a:p>
        </p:txBody>
      </p:sp>
      <p:pic>
        <p:nvPicPr>
          <p:cNvPr id="8194" name="Picture 2" descr="C:\Users\dasg\Downloads\shutterstock_16142199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916832"/>
            <a:ext cx="603659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benaderen</a:t>
            </a:r>
            <a:endParaRPr lang="nl-NL" sz="8000" b="1" u="sng"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75656" y="2132856"/>
            <a:ext cx="6432331" cy="363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398934"/>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dirty="0" smtClean="0">
                <a:solidFill>
                  <a:srgbClr val="387038"/>
                </a:solidFill>
                <a:latin typeface="Trebuchet MS"/>
                <a:ea typeface="Calibri"/>
                <a:cs typeface="Times New Roman"/>
              </a:rPr>
              <a:t>betrouwbaar</a:t>
            </a:r>
            <a:endParaRPr lang="nl-NL" sz="5000" dirty="0">
              <a:effectLst/>
              <a:latin typeface="Calibri"/>
              <a:ea typeface="Calibri"/>
              <a:cs typeface="Times New Roman"/>
            </a:endParaRPr>
          </a:p>
        </p:txBody>
      </p:sp>
      <p:sp>
        <p:nvSpPr>
          <p:cNvPr id="13" name="Tekstvak 2"/>
          <p:cNvSpPr txBox="1">
            <a:spLocks noChangeArrowheads="1"/>
          </p:cNvSpPr>
          <p:nvPr/>
        </p:nvSpPr>
        <p:spPr bwMode="auto">
          <a:xfrm>
            <a:off x="4464495"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smtClean="0">
                <a:solidFill>
                  <a:srgbClr val="387038"/>
                </a:solidFill>
                <a:latin typeface="Trebuchet MS"/>
                <a:ea typeface="Calibri"/>
                <a:cs typeface="Times New Roman"/>
              </a:rPr>
              <a:t>onbetrouwbaar</a:t>
            </a:r>
            <a:endParaRPr lang="nl-NL" sz="5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te vertrouwen, waar je op kunt rekenen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Deze speler is </a:t>
            </a:r>
            <a:r>
              <a:rPr lang="nl-NL" sz="2400" i="1" u="sng" dirty="0" smtClean="0">
                <a:solidFill>
                  <a:srgbClr val="387038"/>
                </a:solidFill>
                <a:latin typeface="Trebuchet MS"/>
                <a:ea typeface="Calibri"/>
                <a:cs typeface="Times New Roman"/>
              </a:rPr>
              <a:t>betrouwbaar</a:t>
            </a:r>
            <a:r>
              <a:rPr lang="nl-NL" sz="2400" i="1" dirty="0" smtClean="0">
                <a:solidFill>
                  <a:srgbClr val="387038"/>
                </a:solidFill>
                <a:latin typeface="Trebuchet MS"/>
                <a:ea typeface="Calibri"/>
                <a:cs typeface="Times New Roman"/>
              </a:rPr>
              <a:t>. Hij is niet de Mol.</a:t>
            </a: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 niet te vertrouwen, waar je niet op kunt rekenen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dirty="0" smtClean="0">
                <a:effectLst/>
                <a:latin typeface="Trebuchet MS"/>
                <a:ea typeface="Calibri"/>
                <a:cs typeface="Times New Roman"/>
              </a:rPr>
              <a:t/>
            </a:r>
            <a:br>
              <a:rPr lang="nl-NL" dirty="0" smtClean="0">
                <a:effectLst/>
                <a:latin typeface="Trebuchet MS"/>
                <a:ea typeface="Calibri"/>
                <a:cs typeface="Times New Roman"/>
              </a:rPr>
            </a:br>
            <a:r>
              <a:rPr lang="nl-NL" sz="2400" i="1" dirty="0" smtClean="0">
                <a:solidFill>
                  <a:srgbClr val="387038"/>
                </a:solidFill>
                <a:latin typeface="Trebuchet MS"/>
                <a:ea typeface="Calibri"/>
                <a:cs typeface="Times New Roman"/>
              </a:rPr>
              <a:t>De Mol is </a:t>
            </a:r>
            <a:r>
              <a:rPr lang="nl-NL" sz="2400" i="1" u="sng" dirty="0" smtClean="0">
                <a:solidFill>
                  <a:srgbClr val="387038"/>
                </a:solidFill>
                <a:latin typeface="Trebuchet MS"/>
                <a:ea typeface="Calibri"/>
                <a:cs typeface="Times New Roman"/>
              </a:rPr>
              <a:t>onbetrouwbaar</a:t>
            </a:r>
            <a:r>
              <a:rPr lang="nl-NL" sz="2400" i="1" dirty="0" smtClean="0">
                <a:solidFill>
                  <a:srgbClr val="387038"/>
                </a:solidFill>
                <a:latin typeface="Trebuchet MS"/>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16" name="Groep 15"/>
          <p:cNvGrpSpPr/>
          <p:nvPr/>
        </p:nvGrpSpPr>
        <p:grpSpPr>
          <a:xfrm>
            <a:off x="6211969" y="2871484"/>
            <a:ext cx="1384367" cy="2357716"/>
            <a:chOff x="6220991" y="2348880"/>
            <a:chExt cx="1656184" cy="3011965"/>
          </a:xfrm>
        </p:grpSpPr>
        <p:pic>
          <p:nvPicPr>
            <p:cNvPr id="17" name="Picture 5" descr="C:\Users\dasg\Downloads\shutterstock_13193616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05759" y="2348880"/>
              <a:ext cx="806601" cy="7672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dasg\Downloads\shutterstock_2601262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0991" y="3085867"/>
              <a:ext cx="1656184" cy="2274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89850" y="2692980"/>
            <a:ext cx="1741990" cy="231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63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 y="171897"/>
            <a:ext cx="9144000" cy="636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9253" y="4982561"/>
            <a:ext cx="2656616" cy="5931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6" name="Text Box 14"/>
          <p:cNvSpPr txBox="1"/>
          <p:nvPr/>
        </p:nvSpPr>
        <p:spPr>
          <a:xfrm>
            <a:off x="3156277" y="4348584"/>
            <a:ext cx="2760091" cy="583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39130" y="3647544"/>
            <a:ext cx="270675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205864" y="4938742"/>
            <a:ext cx="2925976" cy="5784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latin typeface="Trebuchet MS" panose="020B0603020202020204" pitchFamily="34" charset="0"/>
                <a:ea typeface="Calibri"/>
                <a:cs typeface="Times New Roman"/>
              </a:rPr>
              <a:t>jongstleden</a:t>
            </a:r>
            <a:endParaRPr lang="nl-NL" sz="4000" dirty="0">
              <a:effectLst/>
              <a:latin typeface="Trebuchet MS" panose="020B0603020202020204" pitchFamily="34" charset="0"/>
              <a:ea typeface="Calibri"/>
              <a:cs typeface="Times New Roman"/>
            </a:endParaRPr>
          </a:p>
        </p:txBody>
      </p:sp>
      <p:sp>
        <p:nvSpPr>
          <p:cNvPr id="9" name="Text Box 14"/>
          <p:cNvSpPr txBox="1"/>
          <p:nvPr/>
        </p:nvSpPr>
        <p:spPr>
          <a:xfrm>
            <a:off x="3156278" y="4256276"/>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nu</a:t>
            </a:r>
            <a:endParaRPr lang="nl-NL" sz="4000" dirty="0">
              <a:effectLst/>
              <a:ea typeface="Calibri"/>
              <a:cs typeface="Times New Roman"/>
            </a:endParaRPr>
          </a:p>
        </p:txBody>
      </p:sp>
      <p:sp>
        <p:nvSpPr>
          <p:cNvPr id="10" name="Text Box 14"/>
          <p:cNvSpPr txBox="1"/>
          <p:nvPr/>
        </p:nvSpPr>
        <p:spPr>
          <a:xfrm>
            <a:off x="5916368" y="3594204"/>
            <a:ext cx="302433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aanstaande</a:t>
            </a:r>
            <a:endParaRPr lang="nl-NL" sz="40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smtClean="0">
              <a:solidFill>
                <a:srgbClr val="387038"/>
              </a:solidFill>
              <a:effectLst/>
              <a:latin typeface="Trebuchet MS"/>
              <a:ea typeface="Calibri"/>
              <a:cs typeface="Times New Roman"/>
            </a:endParaRPr>
          </a:p>
          <a:p>
            <a:pPr>
              <a:lnSpc>
                <a:spcPct val="107000"/>
              </a:lnSpc>
              <a:spcAft>
                <a:spcPts val="800"/>
              </a:spcAft>
            </a:pPr>
            <a:endParaRPr lang="nl-NL" sz="2000" i="1" dirty="0">
              <a:solidFill>
                <a:srgbClr val="387038"/>
              </a:solidFill>
              <a:latin typeface="Trebuchet MS"/>
              <a:ea typeface="Calibri"/>
              <a:cs typeface="Times New Roman"/>
            </a:endParaRPr>
          </a:p>
        </p:txBody>
      </p:sp>
      <p:sp>
        <p:nvSpPr>
          <p:cNvPr id="12" name="Text Box 14"/>
          <p:cNvSpPr txBox="1"/>
          <p:nvPr/>
        </p:nvSpPr>
        <p:spPr>
          <a:xfrm>
            <a:off x="310748" y="5734271"/>
            <a:ext cx="2665121" cy="5749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23528" y="5708868"/>
            <a:ext cx="2782270" cy="6724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afgelopen</a:t>
            </a:r>
            <a:endParaRPr lang="nl-NL" sz="1100" dirty="0">
              <a:effectLst/>
              <a:latin typeface="Calibri"/>
              <a:ea typeface="Calibri"/>
              <a:cs typeface="Times New Roman"/>
            </a:endParaRPr>
          </a:p>
        </p:txBody>
      </p:sp>
      <p:sp>
        <p:nvSpPr>
          <p:cNvPr id="18" name="Tekstvak 17"/>
          <p:cNvSpPr txBox="1"/>
          <p:nvPr/>
        </p:nvSpPr>
        <p:spPr>
          <a:xfrm>
            <a:off x="809803" y="692696"/>
            <a:ext cx="7650629" cy="461665"/>
          </a:xfrm>
          <a:prstGeom prst="rect">
            <a:avLst/>
          </a:prstGeom>
          <a:noFill/>
        </p:spPr>
        <p:txBody>
          <a:bodyPr wrap="square" rtlCol="0">
            <a:spAutoFit/>
          </a:bodyPr>
          <a:lstStyle/>
          <a:p>
            <a:r>
              <a:rPr lang="nl-NL" sz="2400" i="1" dirty="0" smtClean="0">
                <a:solidFill>
                  <a:srgbClr val="387038"/>
                </a:solidFill>
                <a:latin typeface="Trebuchet MS"/>
                <a:ea typeface="Calibri"/>
                <a:cs typeface="Times New Roman"/>
              </a:rPr>
              <a:t>Op zaterdag </a:t>
            </a:r>
            <a:r>
              <a:rPr lang="nl-NL" sz="2400" i="1" u="sng" dirty="0" smtClean="0">
                <a:solidFill>
                  <a:srgbClr val="387038"/>
                </a:solidFill>
                <a:latin typeface="Trebuchet MS"/>
                <a:ea typeface="Calibri"/>
                <a:cs typeface="Times New Roman"/>
              </a:rPr>
              <a:t>jongstleden</a:t>
            </a:r>
            <a:r>
              <a:rPr lang="nl-NL" sz="2400" i="1" dirty="0" smtClean="0">
                <a:solidFill>
                  <a:srgbClr val="387038"/>
                </a:solidFill>
                <a:latin typeface="Trebuchet MS"/>
                <a:ea typeface="Calibri"/>
                <a:cs typeface="Times New Roman"/>
              </a:rPr>
              <a:t> keek ik naar Wie Is De Mol?</a:t>
            </a:r>
            <a:endParaRPr lang="nl-NL" sz="2400" dirty="0"/>
          </a:p>
        </p:txBody>
      </p:sp>
      <p:sp>
        <p:nvSpPr>
          <p:cNvPr id="17" name="Tekstvak 2"/>
          <p:cNvSpPr txBox="1">
            <a:spLocks noChangeArrowheads="1"/>
          </p:cNvSpPr>
          <p:nvPr/>
        </p:nvSpPr>
        <p:spPr bwMode="auto">
          <a:xfrm>
            <a:off x="710738" y="3861048"/>
            <a:ext cx="3285198" cy="6724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smtClean="0">
                <a:latin typeface="Trebuchet MS"/>
                <a:ea typeface="Calibri"/>
                <a:cs typeface="Times New Roman"/>
              </a:rPr>
              <a:t>zaterdag</a:t>
            </a:r>
            <a:endParaRPr lang="nl-NL" sz="1100" dirty="0">
              <a:effectLst/>
              <a:latin typeface="Calibri"/>
              <a:ea typeface="Calibri"/>
              <a:cs typeface="Times New Roman"/>
            </a:endParaRPr>
          </a:p>
        </p:txBody>
      </p:sp>
      <p:sp>
        <p:nvSpPr>
          <p:cNvPr id="19" name="Tekstvak 2"/>
          <p:cNvSpPr txBox="1">
            <a:spLocks noChangeArrowheads="1"/>
          </p:cNvSpPr>
          <p:nvPr/>
        </p:nvSpPr>
        <p:spPr bwMode="auto">
          <a:xfrm>
            <a:off x="6615394" y="2900556"/>
            <a:ext cx="3285198" cy="6724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smtClean="0">
                <a:latin typeface="Trebuchet MS"/>
                <a:ea typeface="Calibri"/>
                <a:cs typeface="Times New Roman"/>
              </a:rPr>
              <a:t>vrijdag</a:t>
            </a:r>
            <a:endParaRPr lang="nl-NL" sz="1100" dirty="0">
              <a:effectLst/>
              <a:latin typeface="Calibri"/>
              <a:ea typeface="Calibri"/>
              <a:cs typeface="Times New Roman"/>
            </a:endParaRPr>
          </a:p>
        </p:txBody>
      </p:sp>
      <p:sp>
        <p:nvSpPr>
          <p:cNvPr id="2" name="Gekromde PIJL-OMLAAG 1"/>
          <p:cNvSpPr/>
          <p:nvPr/>
        </p:nvSpPr>
        <p:spPr>
          <a:xfrm rot="20055984">
            <a:off x="4311023" y="2129954"/>
            <a:ext cx="2699974"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Gekromde PIJL-OMLAAG 20"/>
          <p:cNvSpPr/>
          <p:nvPr/>
        </p:nvSpPr>
        <p:spPr>
          <a:xfrm rot="335893" flipH="1">
            <a:off x="1751536" y="2580145"/>
            <a:ext cx="2699974" cy="1224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42707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26507"/>
            <a:ext cx="9082451" cy="590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95736" y="476672"/>
            <a:ext cx="390534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979712" y="411922"/>
            <a:ext cx="4340058"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latin typeface="Trebuchet MS" panose="020B0603020202020204" pitchFamily="34" charset="0"/>
                <a:ea typeface="Calibri"/>
                <a:cs typeface="Times New Roman"/>
              </a:rPr>
              <a:t>beïnvloeden</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1429655" y="3921846"/>
            <a:ext cx="3147066" cy="9369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088232"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309634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Trebuchet MS"/>
                <a:ea typeface="Calibri"/>
                <a:cs typeface="Times New Roman"/>
              </a:rPr>
              <a:t>= </a:t>
            </a:r>
            <a:r>
              <a:rPr lang="nl-NL" sz="2300" dirty="0" smtClean="0">
                <a:latin typeface="Trebuchet MS"/>
                <a:ea typeface="Calibri"/>
                <a:cs typeface="Times New Roman"/>
              </a:rPr>
              <a:t>effect </a:t>
            </a:r>
            <a:br>
              <a:rPr lang="nl-NL" sz="2300" dirty="0" smtClean="0">
                <a:latin typeface="Trebuchet MS"/>
                <a:ea typeface="Calibri"/>
                <a:cs typeface="Times New Roman"/>
              </a:rPr>
            </a:br>
            <a:r>
              <a:rPr lang="nl-NL" sz="2300" dirty="0" smtClean="0">
                <a:latin typeface="Trebuchet MS"/>
                <a:ea typeface="Calibri"/>
                <a:cs typeface="Times New Roman"/>
              </a:rPr>
              <a:t>   hebben op</a:t>
            </a:r>
            <a:endParaRPr lang="nl-NL" sz="2300" dirty="0">
              <a:effectLst/>
              <a:latin typeface="Calibri"/>
              <a:ea typeface="Calibri"/>
              <a:cs typeface="Times New Roman"/>
            </a:endParaRPr>
          </a:p>
        </p:txBody>
      </p:sp>
      <p:sp>
        <p:nvSpPr>
          <p:cNvPr id="17" name="Tekstvak 2"/>
          <p:cNvSpPr txBox="1">
            <a:spLocks noChangeArrowheads="1"/>
          </p:cNvSpPr>
          <p:nvPr/>
        </p:nvSpPr>
        <p:spPr bwMode="auto">
          <a:xfrm>
            <a:off x="1105827" y="3845817"/>
            <a:ext cx="375420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negatief</a:t>
            </a:r>
            <a:endParaRPr lang="nl-NL" sz="3600" b="1" dirty="0">
              <a:effectLst/>
              <a:latin typeface="Trebuchet MS" panose="020B0603020202020204" pitchFamily="34" charset="0"/>
              <a:ea typeface="Calibri"/>
              <a:cs typeface="Times New Roman"/>
            </a:endParaRPr>
          </a:p>
        </p:txBody>
      </p:sp>
      <p:sp>
        <p:nvSpPr>
          <p:cNvPr id="21" name="Text Box 14"/>
          <p:cNvSpPr txBox="1"/>
          <p:nvPr/>
        </p:nvSpPr>
        <p:spPr>
          <a:xfrm>
            <a:off x="4716016" y="3932255"/>
            <a:ext cx="2962898" cy="9369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2" name="Tekstvak 2"/>
          <p:cNvSpPr txBox="1">
            <a:spLocks noChangeArrowheads="1"/>
          </p:cNvSpPr>
          <p:nvPr/>
        </p:nvSpPr>
        <p:spPr bwMode="auto">
          <a:xfrm>
            <a:off x="4788024" y="4277865"/>
            <a:ext cx="299734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beïnvloeden</a:t>
            </a:r>
            <a:endParaRPr lang="nl-NL" sz="3600" b="1" dirty="0">
              <a:effectLst/>
              <a:latin typeface="Trebuchet MS" panose="020B0603020202020204" pitchFamily="34" charset="0"/>
              <a:ea typeface="Calibri"/>
              <a:cs typeface="Times New Roman"/>
            </a:endParaRPr>
          </a:p>
        </p:txBody>
      </p:sp>
      <p:sp>
        <p:nvSpPr>
          <p:cNvPr id="23" name="Tekstvak 2"/>
          <p:cNvSpPr txBox="1">
            <a:spLocks noChangeArrowheads="1"/>
          </p:cNvSpPr>
          <p:nvPr/>
        </p:nvSpPr>
        <p:spPr bwMode="auto">
          <a:xfrm>
            <a:off x="4932040" y="3845817"/>
            <a:ext cx="254883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positief</a:t>
            </a:r>
            <a:endParaRPr lang="nl-NL" sz="3600" b="1" dirty="0">
              <a:effectLst/>
              <a:latin typeface="Trebuchet MS" panose="020B0603020202020204" pitchFamily="34" charset="0"/>
              <a:ea typeface="Calibri"/>
              <a:cs typeface="Times New Roman"/>
            </a:endParaRPr>
          </a:p>
        </p:txBody>
      </p:sp>
      <p:pic>
        <p:nvPicPr>
          <p:cNvPr id="28" name="Picture 5" descr="C:\Users\dasg\Downloads\shutterstock_1368823949.jpg"/>
          <p:cNvPicPr>
            <a:picLocks noChangeAspect="1" noChangeArrowheads="1"/>
          </p:cNvPicPr>
          <p:nvPr/>
        </p:nvPicPr>
        <p:blipFill rotWithShape="1">
          <a:blip r:embed="rId4"/>
          <a:srcRect/>
          <a:stretch/>
        </p:blipFill>
        <p:spPr bwMode="auto">
          <a:xfrm>
            <a:off x="2771801" y="4912139"/>
            <a:ext cx="945665" cy="2240868"/>
          </a:xfrm>
          <a:prstGeom prst="rect">
            <a:avLst/>
          </a:prstGeom>
          <a:noFill/>
          <a:extLst>
            <a:ext uri="{909E8E84-426E-40DD-AFC4-6F175D3DCCD1}">
              <a14:hiddenFill xmlns:a14="http://schemas.microsoft.com/office/drawing/2010/main">
                <a:solidFill>
                  <a:srgbClr val="FFFFFF"/>
                </a:solidFill>
              </a14:hiddenFill>
            </a:ext>
          </a:extLst>
        </p:spPr>
      </p:pic>
      <p:sp>
        <p:nvSpPr>
          <p:cNvPr id="24" name="Tekstvak 2"/>
          <p:cNvSpPr txBox="1">
            <a:spLocks noChangeArrowheads="1"/>
          </p:cNvSpPr>
          <p:nvPr/>
        </p:nvSpPr>
        <p:spPr bwMode="auto">
          <a:xfrm>
            <a:off x="1115616" y="4277865"/>
            <a:ext cx="375420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beïnvloeden</a:t>
            </a:r>
            <a:endParaRPr lang="nl-NL" sz="3600" b="1" dirty="0">
              <a:effectLst/>
              <a:latin typeface="Trebuchet MS" panose="020B0603020202020204" pitchFamily="34" charset="0"/>
              <a:ea typeface="Calibri"/>
              <a:cs typeface="Times New Roman"/>
            </a:endParaRPr>
          </a:p>
        </p:txBody>
      </p:sp>
      <p:pic>
        <p:nvPicPr>
          <p:cNvPr id="10242" name="Picture 2" descr="C:\Users\dasg\Downloads\shutterstock_32204428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3255" y="3418132"/>
            <a:ext cx="870948" cy="22692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dasg\Downloads\shutterstock_32204428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775112" y="3418132"/>
            <a:ext cx="1045360" cy="221236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4"/>
          <p:cNvSpPr txBox="1"/>
          <p:nvPr/>
        </p:nvSpPr>
        <p:spPr>
          <a:xfrm>
            <a:off x="1475656" y="5162446"/>
            <a:ext cx="3816424"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0" name="Tekstvak 2"/>
          <p:cNvSpPr txBox="1">
            <a:spLocks noChangeArrowheads="1"/>
          </p:cNvSpPr>
          <p:nvPr/>
        </p:nvSpPr>
        <p:spPr bwMode="auto">
          <a:xfrm>
            <a:off x="1475656" y="5229200"/>
            <a:ext cx="586120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smtClean="0">
                <a:effectLst/>
                <a:latin typeface="Trebuchet MS"/>
                <a:ea typeface="Calibri"/>
                <a:cs typeface="Times New Roman"/>
              </a:rPr>
              <a:t>Het weer kan mijn humeur </a:t>
            </a:r>
            <a:br>
              <a:rPr lang="nl-NL" sz="2300" dirty="0" smtClean="0">
                <a:effectLst/>
                <a:latin typeface="Trebuchet MS"/>
                <a:ea typeface="Calibri"/>
                <a:cs typeface="Times New Roman"/>
              </a:rPr>
            </a:br>
            <a:r>
              <a:rPr lang="nl-NL" sz="2300" dirty="0" smtClean="0">
                <a:effectLst/>
                <a:latin typeface="Trebuchet MS"/>
                <a:ea typeface="Calibri"/>
                <a:cs typeface="Times New Roman"/>
              </a:rPr>
              <a:t>negatief beïnvloeden</a:t>
            </a:r>
            <a:endParaRPr lang="nl-NL" sz="2300" dirty="0">
              <a:effectLst/>
              <a:latin typeface="Calibri"/>
              <a:ea typeface="Calibri"/>
              <a:cs typeface="Times New Roman"/>
            </a:endParaRPr>
          </a:p>
        </p:txBody>
      </p:sp>
    </p:spTree>
    <p:extLst>
      <p:ext uri="{BB962C8B-B14F-4D97-AF65-F5344CB8AC3E}">
        <p14:creationId xmlns:p14="http://schemas.microsoft.com/office/powerpoint/2010/main" val="1833764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 y="171897"/>
            <a:ext cx="9144000" cy="636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9253" y="4982561"/>
            <a:ext cx="2656616" cy="5931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6" name="Text Box 14"/>
          <p:cNvSpPr txBox="1"/>
          <p:nvPr/>
        </p:nvSpPr>
        <p:spPr>
          <a:xfrm>
            <a:off x="3156277" y="4348584"/>
            <a:ext cx="2760091" cy="583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39129" y="3647544"/>
            <a:ext cx="2901575"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205864" y="4869160"/>
            <a:ext cx="2925976" cy="5784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panose="020B0603020202020204" pitchFamily="34" charset="0"/>
                <a:ea typeface="Calibri"/>
                <a:cs typeface="Times New Roman"/>
              </a:rPr>
              <a:t>d</a:t>
            </a:r>
            <a:r>
              <a:rPr lang="nl-NL" sz="4000" dirty="0" smtClean="0">
                <a:latin typeface="Trebuchet MS" panose="020B0603020202020204" pitchFamily="34" charset="0"/>
                <a:ea typeface="Calibri"/>
                <a:cs typeface="Times New Roman"/>
              </a:rPr>
              <a:t>e missie</a:t>
            </a:r>
            <a:endParaRPr lang="nl-NL" sz="4400" dirty="0">
              <a:effectLst/>
              <a:latin typeface="Trebuchet MS" panose="020B0603020202020204" pitchFamily="34" charset="0"/>
              <a:ea typeface="Calibri"/>
              <a:cs typeface="Times New Roman"/>
            </a:endParaRPr>
          </a:p>
        </p:txBody>
      </p:sp>
      <p:sp>
        <p:nvSpPr>
          <p:cNvPr id="9" name="Text Box 14"/>
          <p:cNvSpPr txBox="1"/>
          <p:nvPr/>
        </p:nvSpPr>
        <p:spPr>
          <a:xfrm>
            <a:off x="3156278" y="4256276"/>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uitvoeren</a:t>
            </a:r>
            <a:endParaRPr lang="nl-NL" sz="4000" dirty="0">
              <a:effectLst/>
              <a:ea typeface="Calibri"/>
              <a:cs typeface="Times New Roman"/>
            </a:endParaRPr>
          </a:p>
        </p:txBody>
      </p:sp>
      <p:sp>
        <p:nvSpPr>
          <p:cNvPr id="10" name="Text Box 14"/>
          <p:cNvSpPr txBox="1"/>
          <p:nvPr/>
        </p:nvSpPr>
        <p:spPr>
          <a:xfrm>
            <a:off x="5940151" y="3645024"/>
            <a:ext cx="302433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smtClean="0">
                <a:latin typeface="Trebuchet MS"/>
                <a:ea typeface="Calibri"/>
                <a:cs typeface="Times New Roman"/>
              </a:rPr>
              <a:t>et resultaat</a:t>
            </a:r>
            <a:endParaRPr lang="nl-NL" sz="36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smtClean="0">
              <a:solidFill>
                <a:srgbClr val="387038"/>
              </a:solidFill>
              <a:effectLst/>
              <a:latin typeface="Trebuchet MS"/>
              <a:ea typeface="Calibri"/>
              <a:cs typeface="Times New Roman"/>
            </a:endParaRPr>
          </a:p>
          <a:p>
            <a:pPr>
              <a:lnSpc>
                <a:spcPct val="107000"/>
              </a:lnSpc>
              <a:spcAft>
                <a:spcPts val="800"/>
              </a:spcAft>
            </a:pPr>
            <a:endParaRPr lang="nl-NL" sz="2000" i="1" dirty="0">
              <a:solidFill>
                <a:srgbClr val="387038"/>
              </a:solidFill>
              <a:latin typeface="Trebuchet MS"/>
              <a:ea typeface="Calibri"/>
              <a:cs typeface="Times New Roman"/>
            </a:endParaRPr>
          </a:p>
        </p:txBody>
      </p:sp>
      <p:sp>
        <p:nvSpPr>
          <p:cNvPr id="18" name="Tekstvak 17"/>
          <p:cNvSpPr txBox="1"/>
          <p:nvPr/>
        </p:nvSpPr>
        <p:spPr>
          <a:xfrm>
            <a:off x="1025827" y="476672"/>
            <a:ext cx="7650629" cy="830997"/>
          </a:xfrm>
          <a:prstGeom prst="rect">
            <a:avLst/>
          </a:prstGeom>
          <a:noFill/>
        </p:spPr>
        <p:txBody>
          <a:bodyPr wrap="square" rtlCol="0">
            <a:spAutoFit/>
          </a:bodyPr>
          <a:lstStyle/>
          <a:p>
            <a:r>
              <a:rPr lang="nl-NL" sz="2400" i="1" dirty="0" smtClean="0">
                <a:solidFill>
                  <a:srgbClr val="387038"/>
                </a:solidFill>
                <a:latin typeface="Trebuchet MS"/>
                <a:ea typeface="Calibri"/>
                <a:cs typeface="Times New Roman"/>
              </a:rPr>
              <a:t>De Mol probeert </a:t>
            </a:r>
            <a:r>
              <a:rPr lang="nl-NL" sz="2400" i="1" u="sng" dirty="0" smtClean="0">
                <a:solidFill>
                  <a:srgbClr val="387038"/>
                </a:solidFill>
                <a:latin typeface="Trebuchet MS"/>
                <a:ea typeface="Calibri"/>
                <a:cs typeface="Times New Roman"/>
              </a:rPr>
              <a:t>het proces </a:t>
            </a:r>
            <a:r>
              <a:rPr lang="nl-NL" sz="2400" i="1" dirty="0" smtClean="0">
                <a:solidFill>
                  <a:srgbClr val="387038"/>
                </a:solidFill>
                <a:latin typeface="Trebuchet MS"/>
                <a:ea typeface="Calibri"/>
                <a:cs typeface="Times New Roman"/>
              </a:rPr>
              <a:t>te beïnvloeden. </a:t>
            </a:r>
          </a:p>
          <a:p>
            <a:r>
              <a:rPr lang="nl-NL" sz="2400" i="1" dirty="0" smtClean="0">
                <a:solidFill>
                  <a:srgbClr val="387038"/>
                </a:solidFill>
                <a:latin typeface="Trebuchet MS"/>
                <a:ea typeface="Calibri"/>
                <a:cs typeface="Times New Roman"/>
              </a:rPr>
              <a:t>En dan mislukt </a:t>
            </a:r>
            <a:r>
              <a:rPr lang="nl-NL" sz="2400" i="1" u="sng" dirty="0" smtClean="0">
                <a:solidFill>
                  <a:srgbClr val="387038"/>
                </a:solidFill>
                <a:latin typeface="Trebuchet MS"/>
                <a:ea typeface="Calibri"/>
                <a:cs typeface="Times New Roman"/>
              </a:rPr>
              <a:t>de missie</a:t>
            </a:r>
            <a:r>
              <a:rPr lang="nl-NL" sz="2400" i="1" dirty="0" smtClean="0">
                <a:solidFill>
                  <a:srgbClr val="387038"/>
                </a:solidFill>
                <a:latin typeface="Trebuchet MS"/>
                <a:ea typeface="Calibri"/>
                <a:cs typeface="Times New Roman"/>
              </a:rPr>
              <a:t>.</a:t>
            </a:r>
            <a:endParaRPr lang="nl-NL" sz="2400" dirty="0"/>
          </a:p>
        </p:txBody>
      </p:sp>
      <p:sp>
        <p:nvSpPr>
          <p:cNvPr id="3" name="Rechteraccolade 2"/>
          <p:cNvSpPr/>
          <p:nvPr/>
        </p:nvSpPr>
        <p:spPr>
          <a:xfrm rot="15508689">
            <a:off x="3501274" y="-1004836"/>
            <a:ext cx="1790040" cy="8807244"/>
          </a:xfrm>
          <a:prstGeom prst="rightBrace">
            <a:avLst>
              <a:gd name="adj1" fmla="val 56149"/>
              <a:gd name="adj2" fmla="val 34621"/>
            </a:avLst>
          </a:prstGeom>
          <a:ln w="38100">
            <a:solidFill>
              <a:srgbClr val="FF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2" name="Text Box 14"/>
          <p:cNvSpPr txBox="1"/>
          <p:nvPr/>
        </p:nvSpPr>
        <p:spPr>
          <a:xfrm>
            <a:off x="1043608" y="1642215"/>
            <a:ext cx="2941620" cy="8154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20" name="Text Box 14"/>
          <p:cNvSpPr txBox="1"/>
          <p:nvPr/>
        </p:nvSpPr>
        <p:spPr>
          <a:xfrm>
            <a:off x="1087457" y="1707515"/>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h</a:t>
            </a:r>
            <a:r>
              <a:rPr lang="nl-NL" sz="4000" dirty="0" smtClean="0">
                <a:latin typeface="Trebuchet MS"/>
                <a:ea typeface="Calibri"/>
                <a:cs typeface="Times New Roman"/>
              </a:rPr>
              <a:t>et proces</a:t>
            </a:r>
            <a:endParaRPr lang="nl-NL" sz="4000" dirty="0">
              <a:effectLst/>
              <a:ea typeface="Calibri"/>
              <a:cs typeface="Times New Roman"/>
            </a:endParaRPr>
          </a:p>
        </p:txBody>
      </p:sp>
      <p:sp>
        <p:nvSpPr>
          <p:cNvPr id="23" name="Text Box 14"/>
          <p:cNvSpPr txBox="1"/>
          <p:nvPr/>
        </p:nvSpPr>
        <p:spPr>
          <a:xfrm>
            <a:off x="310748" y="5734271"/>
            <a:ext cx="5053340" cy="5749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323528" y="5733256"/>
            <a:ext cx="6336704" cy="6724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de speciale opdracht of taak</a:t>
            </a:r>
            <a:endParaRPr lang="nl-NL" sz="1100" dirty="0">
              <a:effectLst/>
              <a:latin typeface="Calibri"/>
              <a:ea typeface="Calibri"/>
              <a:cs typeface="Times New Roman"/>
            </a:endParaRPr>
          </a:p>
        </p:txBody>
      </p:sp>
      <p:sp>
        <p:nvSpPr>
          <p:cNvPr id="25" name="Text Box 14"/>
          <p:cNvSpPr txBox="1"/>
          <p:nvPr/>
        </p:nvSpPr>
        <p:spPr>
          <a:xfrm>
            <a:off x="4325213" y="1642214"/>
            <a:ext cx="4135219" cy="9226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p:cNvSpPr txBox="1">
            <a:spLocks noChangeArrowheads="1"/>
          </p:cNvSpPr>
          <p:nvPr/>
        </p:nvSpPr>
        <p:spPr bwMode="auto">
          <a:xfrm>
            <a:off x="4355976" y="1620188"/>
            <a:ext cx="4320480" cy="5083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de manier waarop iets zich ontwikkelt</a:t>
            </a:r>
            <a:endParaRPr lang="nl-NL" sz="1100" dirty="0">
              <a:effectLst/>
              <a:latin typeface="Calibri"/>
              <a:ea typeface="Calibri"/>
              <a:cs typeface="Times New Roman"/>
            </a:endParaRPr>
          </a:p>
        </p:txBody>
      </p:sp>
    </p:spTree>
    <p:extLst>
      <p:ext uri="{BB962C8B-B14F-4D97-AF65-F5344CB8AC3E}">
        <p14:creationId xmlns:p14="http://schemas.microsoft.com/office/powerpoint/2010/main" val="2412477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26506"/>
            <a:ext cx="9082451" cy="609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46449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1672103" y="411922"/>
            <a:ext cx="455608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a:t>
            </a:r>
            <a:r>
              <a:rPr lang="nl-NL" sz="4800" b="1" dirty="0" smtClean="0">
                <a:latin typeface="Trebuchet MS" panose="020B0603020202020204" pitchFamily="34" charset="0"/>
                <a:ea typeface="Calibri"/>
                <a:cs typeface="Times New Roman"/>
              </a:rPr>
              <a:t>et instrument</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313885" y="3717032"/>
            <a:ext cx="2716436" cy="9564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dirty="0" smtClean="0">
                <a:effectLst/>
                <a:latin typeface="Trebuchet MS" panose="020B0603020202020204" pitchFamily="34" charset="0"/>
                <a:ea typeface="Calibri"/>
                <a:cs typeface="Times New Roman"/>
              </a:rPr>
              <a:t>het </a:t>
            </a:r>
            <a:r>
              <a:rPr lang="en-US" sz="2800" dirty="0" err="1" smtClean="0">
                <a:effectLst/>
                <a:latin typeface="Trebuchet MS" panose="020B0603020202020204" pitchFamily="34" charset="0"/>
                <a:ea typeface="Calibri"/>
                <a:cs typeface="Times New Roman"/>
              </a:rPr>
              <a:t>technische</a:t>
            </a:r>
            <a:r>
              <a:rPr lang="en-US" sz="2800" dirty="0" smtClean="0">
                <a:effectLst/>
                <a:latin typeface="Trebuchet MS" panose="020B0603020202020204" pitchFamily="34" charset="0"/>
                <a:ea typeface="Calibri"/>
                <a:cs typeface="Times New Roman"/>
              </a:rPr>
              <a:t> instrument </a:t>
            </a:r>
            <a:r>
              <a:rPr lang="en-US" sz="2800" dirty="0">
                <a:effectLst/>
                <a:latin typeface="Trebuchet MS" panose="020B0603020202020204" pitchFamily="34" charset="0"/>
                <a:ea typeface="Calibri"/>
                <a:cs typeface="Times New Roman"/>
              </a:rPr>
              <a:t> </a:t>
            </a:r>
            <a:endParaRPr lang="nl-NL" sz="1000"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436759" y="476672"/>
            <a:ext cx="2470872"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72199" y="491188"/>
            <a:ext cx="309634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smtClean="0">
                <a:effectLst/>
                <a:latin typeface="Trebuchet MS"/>
                <a:ea typeface="Calibri"/>
                <a:cs typeface="Times New Roman"/>
              </a:rPr>
              <a:t>= het gereedschap voor precies werk</a:t>
            </a:r>
            <a:endParaRPr lang="nl-NL" sz="2300" dirty="0">
              <a:effectLst/>
              <a:latin typeface="Calibri"/>
              <a:ea typeface="Calibri"/>
              <a:cs typeface="Times New Roman"/>
            </a:endParaRPr>
          </a:p>
        </p:txBody>
      </p:sp>
      <p:pic>
        <p:nvPicPr>
          <p:cNvPr id="28" name="Picture 5" descr="C:\Users\dasg\Downloads\shutterstock_1368823949.jpg"/>
          <p:cNvPicPr>
            <a:picLocks noChangeAspect="1" noChangeArrowheads="1"/>
          </p:cNvPicPr>
          <p:nvPr/>
        </p:nvPicPr>
        <p:blipFill rotWithShape="1">
          <a:blip r:embed="rId4"/>
          <a:srcRect/>
          <a:stretch/>
        </p:blipFill>
        <p:spPr bwMode="auto">
          <a:xfrm>
            <a:off x="2771801" y="4912139"/>
            <a:ext cx="945665" cy="22408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p:cNvSpPr txBox="1"/>
          <p:nvPr/>
        </p:nvSpPr>
        <p:spPr>
          <a:xfrm>
            <a:off x="3175537" y="3717032"/>
            <a:ext cx="2716436" cy="9564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dirty="0" smtClean="0">
                <a:effectLst/>
                <a:latin typeface="Trebuchet MS" panose="020B0603020202020204" pitchFamily="34" charset="0"/>
                <a:ea typeface="Calibri"/>
                <a:cs typeface="Times New Roman"/>
              </a:rPr>
              <a:t>het </a:t>
            </a:r>
            <a:r>
              <a:rPr lang="en-US" sz="2800" dirty="0" err="1" smtClean="0">
                <a:effectLst/>
                <a:latin typeface="Trebuchet MS" panose="020B0603020202020204" pitchFamily="34" charset="0"/>
                <a:ea typeface="Calibri"/>
                <a:cs typeface="Times New Roman"/>
              </a:rPr>
              <a:t>medische</a:t>
            </a:r>
            <a:r>
              <a:rPr lang="en-US" sz="2800" dirty="0" smtClean="0">
                <a:effectLst/>
                <a:latin typeface="Trebuchet MS" panose="020B0603020202020204" pitchFamily="34" charset="0"/>
                <a:ea typeface="Calibri"/>
                <a:cs typeface="Times New Roman"/>
              </a:rPr>
              <a:t> instrument </a:t>
            </a:r>
            <a:r>
              <a:rPr lang="en-US" sz="2800" dirty="0">
                <a:effectLst/>
                <a:latin typeface="Trebuchet MS" panose="020B0603020202020204" pitchFamily="34" charset="0"/>
                <a:ea typeface="Calibri"/>
                <a:cs typeface="Times New Roman"/>
              </a:rPr>
              <a:t> </a:t>
            </a:r>
            <a:endParaRPr lang="nl-NL" sz="1000" dirty="0">
              <a:effectLst/>
              <a:latin typeface="Trebuchet MS" panose="020B0603020202020204" pitchFamily="34" charset="0"/>
              <a:ea typeface="Calibri"/>
              <a:cs typeface="Times New Roman"/>
            </a:endParaRPr>
          </a:p>
        </p:txBody>
      </p:sp>
      <p:sp>
        <p:nvSpPr>
          <p:cNvPr id="12" name="Text Box 14"/>
          <p:cNvSpPr txBox="1"/>
          <p:nvPr/>
        </p:nvSpPr>
        <p:spPr>
          <a:xfrm>
            <a:off x="6084168" y="3717032"/>
            <a:ext cx="2716436" cy="95643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dirty="0" smtClean="0">
                <a:effectLst/>
                <a:latin typeface="Trebuchet MS" panose="020B0603020202020204" pitchFamily="34" charset="0"/>
                <a:ea typeface="Calibri"/>
                <a:cs typeface="Times New Roman"/>
              </a:rPr>
              <a:t>het kook- instrument </a:t>
            </a:r>
            <a:r>
              <a:rPr lang="en-US" sz="2800" dirty="0">
                <a:effectLst/>
                <a:latin typeface="Trebuchet MS" panose="020B0603020202020204" pitchFamily="34" charset="0"/>
                <a:ea typeface="Calibri"/>
                <a:cs typeface="Times New Roman"/>
              </a:rPr>
              <a:t> </a:t>
            </a:r>
            <a:endParaRPr lang="nl-NL" sz="1000" dirty="0">
              <a:effectLst/>
              <a:latin typeface="Trebuchet MS" panose="020B0603020202020204" pitchFamily="34" charset="0"/>
              <a:ea typeface="Calibri"/>
              <a:cs typeface="Times New Roman"/>
            </a:endParaRPr>
          </a:p>
        </p:txBody>
      </p:sp>
      <p:pic>
        <p:nvPicPr>
          <p:cNvPr id="16" name="Picture 2" descr="C:\Users\dasg\Downloads\shutterstock_16142199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2359" y="4864044"/>
            <a:ext cx="1482657" cy="9904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sg\Downloads\shutterstock_138029429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46959" y="4725144"/>
            <a:ext cx="1529097" cy="114682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sg\Downloads\shutterstock_132791753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8906" y="4725144"/>
            <a:ext cx="1529097" cy="99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58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046988"/>
          </a:xfrm>
          <a:prstGeom prst="rect">
            <a:avLst/>
          </a:prstGeom>
          <a:noFill/>
        </p:spPr>
        <p:txBody>
          <a:bodyPr wrap="square" rtlCol="0">
            <a:spAutoFit/>
          </a:bodyPr>
          <a:lstStyle/>
          <a:p>
            <a:pPr fontAlgn="t"/>
            <a:r>
              <a:rPr lang="nl-NL" sz="6600" b="1" u="sng" dirty="0" smtClean="0">
                <a:solidFill>
                  <a:prstClr val="black"/>
                </a:solidFill>
                <a:latin typeface="Trebuchet MS" panose="020B0603020202020204" pitchFamily="34" charset="0"/>
              </a:rPr>
              <a:t>benaderen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in de buurt van iets </a:t>
            </a:r>
            <a:br>
              <a:rPr lang="nl-NL" sz="4800" dirty="0" smtClean="0">
                <a:solidFill>
                  <a:prstClr val="black"/>
                </a:solidFill>
                <a:latin typeface="Trebuchet MS" panose="020B0603020202020204" pitchFamily="34" charset="0"/>
              </a:rPr>
            </a:br>
            <a:r>
              <a:rPr lang="nl-NL" sz="4800" dirty="0" smtClean="0">
                <a:solidFill>
                  <a:prstClr val="black"/>
                </a:solidFill>
                <a:latin typeface="Trebuchet MS" panose="020B0603020202020204" pitchFamily="34" charset="0"/>
              </a:rPr>
              <a:t>of iemand komen</a:t>
            </a:r>
            <a:endParaRPr lang="nl-NL" sz="3200" i="1" dirty="0" smtClean="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Hij probeerde een Mol-envelop te </a:t>
            </a:r>
            <a:r>
              <a:rPr lang="nl-NL" sz="3000" i="1" u="sng" dirty="0" smtClean="0">
                <a:solidFill>
                  <a:srgbClr val="00B050"/>
                </a:solidFill>
                <a:latin typeface="Trebuchet MS" panose="020B0603020202020204" pitchFamily="34" charset="0"/>
              </a:rPr>
              <a:t>benaderen.</a:t>
            </a:r>
            <a:r>
              <a:rPr lang="nl-NL" sz="3000" i="1" dirty="0" smtClean="0">
                <a:solidFill>
                  <a:srgbClr val="00B050"/>
                </a:solidFill>
                <a:latin typeface="Trebuchet MS" panose="020B0603020202020204" pitchFamily="34" charset="0"/>
              </a:rPr>
              <a:t> </a:t>
            </a:r>
            <a:endParaRPr lang="nl-NL" sz="3000" i="1" dirty="0">
              <a:solidFill>
                <a:prstClr val="black"/>
              </a:solidFill>
            </a:endParaRPr>
          </a:p>
        </p:txBody>
      </p:sp>
      <p:sp>
        <p:nvSpPr>
          <p:cNvPr id="6" name="Tekstvak 5"/>
          <p:cNvSpPr txBox="1"/>
          <p:nvPr/>
        </p:nvSpPr>
        <p:spPr>
          <a:xfrm>
            <a:off x="-9872" y="3764647"/>
            <a:ext cx="9264803" cy="2400657"/>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verstoren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hinderen, in de war brengen</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3000" i="1" dirty="0" smtClean="0">
                <a:solidFill>
                  <a:srgbClr val="00B050"/>
                </a:solidFill>
                <a:latin typeface="Trebuchet MS" panose="020B0603020202020204" pitchFamily="34" charset="0"/>
              </a:rPr>
              <a:t>De Mol probeert elke opdracht te </a:t>
            </a:r>
            <a:r>
              <a:rPr lang="nl-NL" sz="3000" i="1" u="sng" dirty="0" smtClean="0">
                <a:solidFill>
                  <a:srgbClr val="00B050"/>
                </a:solidFill>
                <a:latin typeface="Trebuchet MS" panose="020B0603020202020204" pitchFamily="34" charset="0"/>
              </a:rPr>
              <a:t>verstoren.</a:t>
            </a:r>
            <a:endParaRPr lang="nl-NL" sz="3000" i="1" dirty="0">
              <a:solidFill>
                <a:prstClr val="black"/>
              </a:solidFill>
            </a:endParaRPr>
          </a:p>
        </p:txBody>
      </p:sp>
      <p:pic>
        <p:nvPicPr>
          <p:cNvPr id="1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8184" y="685275"/>
            <a:ext cx="2612708" cy="147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ep 13"/>
          <p:cNvGrpSpPr/>
          <p:nvPr/>
        </p:nvGrpSpPr>
        <p:grpSpPr>
          <a:xfrm>
            <a:off x="5323782" y="3573016"/>
            <a:ext cx="2344562" cy="1757311"/>
            <a:chOff x="304800" y="1958888"/>
            <a:chExt cx="7572375" cy="5675695"/>
          </a:xfrm>
        </p:grpSpPr>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4800" y="1988840"/>
              <a:ext cx="5916569" cy="337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lijkbenige driehoek 15"/>
            <p:cNvSpPr/>
            <p:nvPr/>
          </p:nvSpPr>
          <p:spPr>
            <a:xfrm flipV="1">
              <a:off x="2759028" y="1958888"/>
              <a:ext cx="1008112" cy="2550231"/>
            </a:xfrm>
            <a:prstGeom prst="triangle">
              <a:avLst>
                <a:gd name="adj" fmla="val 969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ysClr val="windowText" lastClr="000000"/>
                </a:solidFill>
              </a:endParaRPr>
            </a:p>
          </p:txBody>
        </p:sp>
        <p:sp>
          <p:nvSpPr>
            <p:cNvPr id="17" name="Vermenigvuldigen 16"/>
            <p:cNvSpPr/>
            <p:nvPr/>
          </p:nvSpPr>
          <p:spPr>
            <a:xfrm>
              <a:off x="713049" y="2348880"/>
              <a:ext cx="5522840" cy="5285703"/>
            </a:xfrm>
            <a:prstGeom prst="mathMultiply">
              <a:avLst>
                <a:gd name="adj1" fmla="val 513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8" name="Groep 17"/>
            <p:cNvGrpSpPr/>
            <p:nvPr/>
          </p:nvGrpSpPr>
          <p:grpSpPr>
            <a:xfrm>
              <a:off x="6220991" y="2348880"/>
              <a:ext cx="1656184" cy="3011965"/>
              <a:chOff x="6220991" y="2348880"/>
              <a:chExt cx="1656184" cy="3011965"/>
            </a:xfrm>
          </p:grpSpPr>
          <p:pic>
            <p:nvPicPr>
              <p:cNvPr id="19" name="Picture 5" descr="C:\Users\dasg\Downloads\shutterstock_131936160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05759" y="2348880"/>
                <a:ext cx="806601" cy="7672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sg\Downloads\shutterstock_26012624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20991" y="3085867"/>
                <a:ext cx="1656184" cy="227497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48768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smtClean="0">
                <a:solidFill>
                  <a:srgbClr val="C00000"/>
                </a:solidFill>
              </a:rPr>
              <a:t>Week 8 – 18 </a:t>
            </a:r>
            <a:r>
              <a:rPr lang="nl-NL" dirty="0" smtClean="0">
                <a:solidFill>
                  <a:srgbClr val="C00000"/>
                </a:solidFill>
              </a:rPr>
              <a:t>februari 2020</a:t>
            </a:r>
          </a:p>
          <a:p>
            <a:r>
              <a:rPr lang="nl-NL" dirty="0" smtClean="0">
                <a:solidFill>
                  <a:srgbClr val="C00000"/>
                </a:solidFill>
              </a:rPr>
              <a:t>Niveau B</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2400657"/>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z</a:t>
            </a:r>
            <a:r>
              <a:rPr lang="nl-NL" sz="6600" b="1" u="sng" dirty="0" smtClean="0">
                <a:solidFill>
                  <a:prstClr val="black"/>
                </a:solidFill>
                <a:latin typeface="Trebuchet MS" panose="020B0603020202020204" pitchFamily="34" charset="0"/>
              </a:rPr>
              <a:t>ich bevinden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ergens zijn</a:t>
            </a:r>
            <a:endParaRPr lang="nl-NL" sz="3200" i="1" dirty="0" smtClean="0">
              <a:solidFill>
                <a:srgbClr val="00B050"/>
              </a:solidFill>
              <a:latin typeface="Trebuchet MS" panose="020B0603020202020204" pitchFamily="34" charset="0"/>
            </a:endParaRPr>
          </a:p>
          <a:p>
            <a:pPr lvl="0"/>
            <a:r>
              <a:rPr lang="nl-NL" sz="600" i="1" u="sng" dirty="0" smtClean="0">
                <a:solidFill>
                  <a:srgbClr val="00B050"/>
                </a:solidFill>
                <a:latin typeface="Trebuchet MS" panose="020B0603020202020204" pitchFamily="34" charset="0"/>
              </a:rPr>
              <a:t>    </a:t>
            </a:r>
            <a:endParaRPr lang="nl-NL" sz="3000" i="1" u="sng" dirty="0" smtClean="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Het spel </a:t>
            </a:r>
            <a:r>
              <a:rPr lang="nl-NL" sz="3000" i="1" u="sng" dirty="0" smtClean="0">
                <a:solidFill>
                  <a:srgbClr val="00B050"/>
                </a:solidFill>
                <a:latin typeface="Trebuchet MS" panose="020B0603020202020204" pitchFamily="34" charset="0"/>
              </a:rPr>
              <a:t>bevindt zich </a:t>
            </a:r>
            <a:r>
              <a:rPr lang="nl-NL" sz="3000" i="1" dirty="0" smtClean="0">
                <a:solidFill>
                  <a:srgbClr val="00B050"/>
                </a:solidFill>
                <a:latin typeface="Trebuchet MS" panose="020B0603020202020204" pitchFamily="34" charset="0"/>
              </a:rPr>
              <a:t>in China.</a:t>
            </a:r>
            <a:endParaRPr lang="nl-NL" sz="3000" i="1" dirty="0">
              <a:solidFill>
                <a:prstClr val="black"/>
              </a:solidFill>
            </a:endParaRPr>
          </a:p>
        </p:txBody>
      </p:sp>
      <p:sp>
        <p:nvSpPr>
          <p:cNvPr id="6" name="Tekstvak 5"/>
          <p:cNvSpPr txBox="1"/>
          <p:nvPr/>
        </p:nvSpPr>
        <p:spPr>
          <a:xfrm>
            <a:off x="-9872" y="3530039"/>
            <a:ext cx="9264803" cy="3139321"/>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i</a:t>
            </a:r>
            <a:r>
              <a:rPr lang="nl-NL" sz="7200" b="1" u="sng" dirty="0" smtClean="0">
                <a:solidFill>
                  <a:prstClr val="black"/>
                </a:solidFill>
                <a:latin typeface="Trebuchet MS" panose="020B0603020202020204" pitchFamily="34" charset="0"/>
              </a:rPr>
              <a:t>n kaart brengen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een overzicht van iets maken</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endParaRPr lang="nl-NL" dirty="0" smtClean="0">
              <a:solidFill>
                <a:prstClr val="black"/>
              </a:solidFill>
              <a:latin typeface="Trebuchet MS" panose="020B0603020202020204" pitchFamily="34" charset="0"/>
            </a:endParaRPr>
          </a:p>
          <a:p>
            <a:pPr fontAlgn="t"/>
            <a:r>
              <a:rPr lang="nl-NL" sz="3000" i="1" dirty="0" smtClean="0">
                <a:solidFill>
                  <a:srgbClr val="00B050"/>
                </a:solidFill>
                <a:latin typeface="Trebuchet MS" panose="020B0603020202020204" pitchFamily="34" charset="0"/>
              </a:rPr>
              <a:t>In elke aflevering proberen ze </a:t>
            </a:r>
            <a:r>
              <a:rPr lang="nl-NL" sz="3000" i="1" u="sng" dirty="0" smtClean="0">
                <a:solidFill>
                  <a:srgbClr val="00B050"/>
                </a:solidFill>
                <a:latin typeface="Trebuchet MS" panose="020B0603020202020204" pitchFamily="34" charset="0"/>
              </a:rPr>
              <a:t>in kaart te brengen </a:t>
            </a:r>
            <a:r>
              <a:rPr lang="nl-NL" sz="3000" i="1" dirty="0" smtClean="0">
                <a:solidFill>
                  <a:srgbClr val="00B050"/>
                </a:solidFill>
                <a:latin typeface="Trebuchet MS" panose="020B0603020202020204" pitchFamily="34" charset="0"/>
              </a:rPr>
              <a:t>wie de Mol is.</a:t>
            </a:r>
          </a:p>
        </p:txBody>
      </p:sp>
      <p:pic>
        <p:nvPicPr>
          <p:cNvPr id="12" name="Picture 2" descr="C:\Users\dasg\Downloads\shutterstock_2457732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404664"/>
            <a:ext cx="2994939" cy="200061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ep 12"/>
          <p:cNvGrpSpPr/>
          <p:nvPr/>
        </p:nvGrpSpPr>
        <p:grpSpPr>
          <a:xfrm>
            <a:off x="7164287" y="2780928"/>
            <a:ext cx="1799909" cy="1224136"/>
            <a:chOff x="662152" y="3052193"/>
            <a:chExt cx="6526924" cy="3620562"/>
          </a:xfrm>
        </p:grpSpPr>
        <p:pic>
          <p:nvPicPr>
            <p:cNvPr id="1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2152" y="3058510"/>
              <a:ext cx="6526924" cy="361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78771" y="3052193"/>
              <a:ext cx="3610305" cy="362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81230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2400657"/>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d</a:t>
            </a:r>
            <a:r>
              <a:rPr lang="nl-NL" sz="6600" b="1" u="sng" dirty="0" smtClean="0">
                <a:solidFill>
                  <a:prstClr val="black"/>
                </a:solidFill>
                <a:latin typeface="Trebuchet MS" panose="020B0603020202020204" pitchFamily="34" charset="0"/>
              </a:rPr>
              <a:t>e missie</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de speciale opdracht of taak</a:t>
            </a:r>
            <a:endParaRPr lang="nl-NL" sz="3200" i="1" dirty="0" smtClean="0">
              <a:solidFill>
                <a:srgbClr val="00B050"/>
              </a:solidFill>
              <a:latin typeface="Trebuchet MS" panose="020B0603020202020204" pitchFamily="34" charset="0"/>
            </a:endParaRPr>
          </a:p>
          <a:p>
            <a:pPr lvl="0"/>
            <a:r>
              <a:rPr lang="nl-NL" sz="600" i="1" u="sng" dirty="0" smtClean="0">
                <a:solidFill>
                  <a:srgbClr val="00B050"/>
                </a:solidFill>
                <a:latin typeface="Trebuchet MS" panose="020B0603020202020204" pitchFamily="34" charset="0"/>
              </a:rPr>
              <a:t>    </a:t>
            </a:r>
            <a:endParaRPr lang="nl-NL" sz="3000" i="1" u="sng" dirty="0" smtClean="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De spelers krijgen steeds een nieuwe </a:t>
            </a:r>
            <a:r>
              <a:rPr lang="nl-NL" sz="3000" i="1" u="sng" dirty="0" smtClean="0">
                <a:solidFill>
                  <a:srgbClr val="00B050"/>
                </a:solidFill>
                <a:latin typeface="Trebuchet MS" panose="020B0603020202020204" pitchFamily="34" charset="0"/>
              </a:rPr>
              <a:t>missie.</a:t>
            </a:r>
            <a:endParaRPr lang="nl-NL" sz="3000" i="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6505" y="2516383"/>
            <a:ext cx="44672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75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jongstleden</a:t>
            </a:r>
            <a:endParaRPr lang="nl-NL" sz="8000" b="1" u="sng" dirty="0"/>
          </a:p>
        </p:txBody>
      </p:sp>
      <p:sp>
        <p:nvSpPr>
          <p:cNvPr id="3" name="Tekstvak 2"/>
          <p:cNvSpPr txBox="1"/>
          <p:nvPr/>
        </p:nvSpPr>
        <p:spPr>
          <a:xfrm>
            <a:off x="4283968" y="3356992"/>
            <a:ext cx="1872208" cy="769441"/>
          </a:xfrm>
          <a:prstGeom prst="rect">
            <a:avLst/>
          </a:prstGeom>
          <a:noFill/>
        </p:spPr>
        <p:txBody>
          <a:bodyPr wrap="square" rtlCol="0">
            <a:spAutoFit/>
          </a:bodyPr>
          <a:lstStyle/>
          <a:p>
            <a:r>
              <a:rPr lang="nl-NL" sz="4400" dirty="0" smtClean="0">
                <a:solidFill>
                  <a:srgbClr val="00B050"/>
                </a:solidFill>
              </a:rPr>
              <a:t>nu</a:t>
            </a:r>
            <a:endParaRPr lang="nl-NL" dirty="0">
              <a:solidFill>
                <a:srgbClr val="00B050"/>
              </a:solidFill>
            </a:endParaRPr>
          </a:p>
        </p:txBody>
      </p:sp>
      <p:sp>
        <p:nvSpPr>
          <p:cNvPr id="7" name="Tekstvak 6"/>
          <p:cNvSpPr txBox="1"/>
          <p:nvPr/>
        </p:nvSpPr>
        <p:spPr>
          <a:xfrm>
            <a:off x="943150" y="3356992"/>
            <a:ext cx="2592288" cy="769441"/>
          </a:xfrm>
          <a:prstGeom prst="rect">
            <a:avLst/>
          </a:prstGeom>
          <a:noFill/>
        </p:spPr>
        <p:txBody>
          <a:bodyPr wrap="square" rtlCol="0">
            <a:spAutoFit/>
          </a:bodyPr>
          <a:lstStyle/>
          <a:p>
            <a:r>
              <a:rPr lang="nl-NL" sz="4400" dirty="0" smtClean="0">
                <a:solidFill>
                  <a:srgbClr val="00B050"/>
                </a:solidFill>
              </a:rPr>
              <a:t>zaterdag</a:t>
            </a:r>
            <a:endParaRPr lang="nl-NL" dirty="0">
              <a:solidFill>
                <a:srgbClr val="00B050"/>
              </a:solidFill>
            </a:endParaRPr>
          </a:p>
        </p:txBody>
      </p:sp>
      <p:sp>
        <p:nvSpPr>
          <p:cNvPr id="8" name="Tekstvak 7"/>
          <p:cNvSpPr txBox="1"/>
          <p:nvPr/>
        </p:nvSpPr>
        <p:spPr>
          <a:xfrm>
            <a:off x="6150458" y="3356991"/>
            <a:ext cx="2592288" cy="769441"/>
          </a:xfrm>
          <a:prstGeom prst="rect">
            <a:avLst/>
          </a:prstGeom>
          <a:noFill/>
        </p:spPr>
        <p:txBody>
          <a:bodyPr wrap="square" rtlCol="0">
            <a:spAutoFit/>
          </a:bodyPr>
          <a:lstStyle/>
          <a:p>
            <a:r>
              <a:rPr lang="nl-NL" sz="4400" dirty="0" smtClean="0">
                <a:solidFill>
                  <a:srgbClr val="00B050"/>
                </a:solidFill>
              </a:rPr>
              <a:t>vrijdag</a:t>
            </a:r>
            <a:endParaRPr lang="nl-NL" dirty="0">
              <a:solidFill>
                <a:srgbClr val="00B050"/>
              </a:solidFill>
            </a:endParaRPr>
          </a:p>
        </p:txBody>
      </p:sp>
      <p:sp>
        <p:nvSpPr>
          <p:cNvPr id="9" name="Gekromde PIJL-OMLAAG 8"/>
          <p:cNvSpPr/>
          <p:nvPr/>
        </p:nvSpPr>
        <p:spPr>
          <a:xfrm flipH="1">
            <a:off x="1547664" y="2385654"/>
            <a:ext cx="3024336" cy="936104"/>
          </a:xfrm>
          <a:prstGeom prst="curvedDownArrow">
            <a:avLst/>
          </a:prstGeom>
          <a:solidFill>
            <a:srgbClr val="00B05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33400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de missie</a:t>
            </a:r>
            <a:endParaRPr lang="nl-NL" sz="8000" b="1" u="sng" dirty="0"/>
          </a:p>
        </p:txBody>
      </p:sp>
      <p:pic>
        <p:nvPicPr>
          <p:cNvPr id="1029" name="Picture 5" descr="C:\Users\dasg\Downloads\shutterstock_13193616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72751" y="303484"/>
            <a:ext cx="2161343" cy="20557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5214" y="2780928"/>
            <a:ext cx="6400800" cy="361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onbetrouwbaar</a:t>
            </a:r>
            <a:endParaRPr lang="nl-NL" sz="8000" b="1" u="sng" dirty="0"/>
          </a:p>
        </p:txBody>
      </p:sp>
      <p:pic>
        <p:nvPicPr>
          <p:cNvPr id="2050" name="Picture 2" descr="C:\Users\dasg\Downloads\shutterstock_2601262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760" y="2204864"/>
            <a:ext cx="3003008" cy="41250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dasg\Downloads\shutterstock_13193616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14768" y="1628800"/>
            <a:ext cx="2161343" cy="205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h</a:t>
            </a:r>
            <a:r>
              <a:rPr lang="nl-NL" sz="8000" b="1" u="sng" dirty="0" smtClean="0"/>
              <a:t>et proces</a:t>
            </a:r>
            <a:endParaRPr lang="nl-NL" sz="8000" b="1" u="sng"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0375" y="1772816"/>
            <a:ext cx="7938110" cy="452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7504" y="7937"/>
            <a:ext cx="11305256" cy="1200329"/>
          </a:xfrm>
          <a:prstGeom prst="rect">
            <a:avLst/>
          </a:prstGeom>
          <a:noFill/>
        </p:spPr>
        <p:txBody>
          <a:bodyPr wrap="square" rtlCol="0">
            <a:spAutoFit/>
          </a:bodyPr>
          <a:lstStyle/>
          <a:p>
            <a:r>
              <a:rPr lang="nl-NL" sz="7200" b="1" u="sng" dirty="0" smtClean="0"/>
              <a:t>beïnvloeden</a:t>
            </a:r>
            <a:endParaRPr lang="nl-NL" sz="7200" b="1" u="sng"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1988840"/>
            <a:ext cx="5916569" cy="337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6220991" y="2348880"/>
            <a:ext cx="1656184" cy="3011965"/>
            <a:chOff x="6220991" y="2348880"/>
            <a:chExt cx="1656184" cy="3011965"/>
          </a:xfrm>
        </p:grpSpPr>
        <p:pic>
          <p:nvPicPr>
            <p:cNvPr id="8" name="Picture 5" descr="C:\Users\dasg\Downloads\shutterstock_13193616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05759" y="2348880"/>
              <a:ext cx="806601" cy="7672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sg\Downloads\shutterstock_2601262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0991" y="3085867"/>
              <a:ext cx="1656184" cy="22749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verstoren</a:t>
            </a:r>
            <a:endParaRPr lang="nl-NL" sz="8000" b="1" u="sng" dirty="0"/>
          </a:p>
        </p:txBody>
      </p:sp>
      <p:grpSp>
        <p:nvGrpSpPr>
          <p:cNvPr id="4" name="Groep 3"/>
          <p:cNvGrpSpPr/>
          <p:nvPr/>
        </p:nvGrpSpPr>
        <p:grpSpPr>
          <a:xfrm>
            <a:off x="304800" y="1958888"/>
            <a:ext cx="7572375" cy="5675695"/>
            <a:chOff x="304800" y="1958888"/>
            <a:chExt cx="7572375" cy="5675695"/>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4800" y="1988840"/>
              <a:ext cx="5916569" cy="337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Gelijkbenige driehoek 2"/>
            <p:cNvSpPr/>
            <p:nvPr/>
          </p:nvSpPr>
          <p:spPr>
            <a:xfrm flipV="1">
              <a:off x="2759028" y="1958888"/>
              <a:ext cx="1008112" cy="2550231"/>
            </a:xfrm>
            <a:prstGeom prst="triangle">
              <a:avLst>
                <a:gd name="adj" fmla="val 9691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ysClr val="windowText" lastClr="000000"/>
                </a:solidFill>
              </a:endParaRPr>
            </a:p>
          </p:txBody>
        </p:sp>
        <p:sp>
          <p:nvSpPr>
            <p:cNvPr id="7" name="Vermenigvuldigen 6"/>
            <p:cNvSpPr/>
            <p:nvPr/>
          </p:nvSpPr>
          <p:spPr>
            <a:xfrm>
              <a:off x="713049" y="2348880"/>
              <a:ext cx="5522840" cy="5285703"/>
            </a:xfrm>
            <a:prstGeom prst="mathMultiply">
              <a:avLst>
                <a:gd name="adj1" fmla="val 513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 name="Groep 12"/>
            <p:cNvGrpSpPr/>
            <p:nvPr/>
          </p:nvGrpSpPr>
          <p:grpSpPr>
            <a:xfrm>
              <a:off x="6220991" y="2348880"/>
              <a:ext cx="1656184" cy="3011965"/>
              <a:chOff x="6220991" y="2348880"/>
              <a:chExt cx="1656184" cy="3011965"/>
            </a:xfrm>
          </p:grpSpPr>
          <p:pic>
            <p:nvPicPr>
              <p:cNvPr id="14" name="Picture 5" descr="C:\Users\dasg\Downloads\shutterstock_131936160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05759" y="2348880"/>
                <a:ext cx="806601" cy="7672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sg\Downloads\shutterstock_2601262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0991" y="3085867"/>
                <a:ext cx="1656184" cy="227497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i</a:t>
            </a:r>
            <a:r>
              <a:rPr lang="nl-NL" sz="8000" b="1" u="sng" dirty="0" smtClean="0"/>
              <a:t>n kaart brengen</a:t>
            </a:r>
            <a:endParaRPr lang="nl-NL" sz="8000" b="1" u="sng" dirty="0"/>
          </a:p>
        </p:txBody>
      </p:sp>
      <p:grpSp>
        <p:nvGrpSpPr>
          <p:cNvPr id="4" name="Groep 3"/>
          <p:cNvGrpSpPr/>
          <p:nvPr/>
        </p:nvGrpSpPr>
        <p:grpSpPr>
          <a:xfrm>
            <a:off x="1115616" y="2204864"/>
            <a:ext cx="6526924" cy="3620562"/>
            <a:chOff x="662152" y="3052193"/>
            <a:chExt cx="6526924" cy="3620562"/>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2152" y="3058510"/>
              <a:ext cx="6526924" cy="361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78771" y="3052193"/>
              <a:ext cx="3610305" cy="362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20334</TotalTime>
  <Words>210</Words>
  <Application>Microsoft Office PowerPoint</Application>
  <PresentationFormat>Diavoorstelling (4:3)</PresentationFormat>
  <Paragraphs>114</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3638</cp:revision>
  <cp:lastPrinted>2019-12-03T10:56:39Z</cp:lastPrinted>
  <dcterms:created xsi:type="dcterms:W3CDTF">2014-06-10T08:03:16Z</dcterms:created>
  <dcterms:modified xsi:type="dcterms:W3CDTF">2020-02-18T10:44:44Z</dcterms:modified>
</cp:coreProperties>
</file>