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931" r:id="rId2"/>
    <p:sldId id="548" r:id="rId3"/>
    <p:sldId id="983" r:id="rId4"/>
    <p:sldId id="993" r:id="rId5"/>
    <p:sldId id="994" r:id="rId6"/>
    <p:sldId id="995" r:id="rId7"/>
    <p:sldId id="996" r:id="rId8"/>
    <p:sldId id="997" r:id="rId9"/>
    <p:sldId id="998" r:id="rId10"/>
    <p:sldId id="999" r:id="rId11"/>
    <p:sldId id="1000" r:id="rId12"/>
    <p:sldId id="1001" r:id="rId13"/>
    <p:sldId id="934" r:id="rId14"/>
    <p:sldId id="960" r:id="rId15"/>
    <p:sldId id="992" r:id="rId16"/>
    <p:sldId id="988" r:id="rId17"/>
    <p:sldId id="1003" r:id="rId18"/>
    <p:sldId id="1004" r:id="rId19"/>
    <p:sldId id="1005" r:id="rId20"/>
    <p:sldId id="971" r:id="rId21"/>
    <p:sldId id="990" r:id="rId22"/>
  </p:sldIdLst>
  <p:sldSz cx="9144000" cy="6858000" type="screen4x3"/>
  <p:notesSz cx="6742113"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931"/>
            <p14:sldId id="548"/>
            <p14:sldId id="983"/>
            <p14:sldId id="993"/>
            <p14:sldId id="994"/>
            <p14:sldId id="995"/>
            <p14:sldId id="996"/>
            <p14:sldId id="997"/>
            <p14:sldId id="998"/>
            <p14:sldId id="999"/>
            <p14:sldId id="1000"/>
            <p14:sldId id="1001"/>
            <p14:sldId id="934"/>
            <p14:sldId id="960"/>
            <p14:sldId id="992"/>
            <p14:sldId id="988"/>
            <p14:sldId id="1003"/>
            <p14:sldId id="1004"/>
            <p14:sldId id="1005"/>
            <p14:sldId id="971"/>
            <p14:sldId id="99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EDDB"/>
    <a:srgbClr val="F4FAF4"/>
    <a:srgbClr val="EEF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044" autoAdjust="0"/>
    <p:restoredTop sz="97627" autoAdjust="0"/>
  </p:normalViewPr>
  <p:slideViewPr>
    <p:cSldViewPr>
      <p:cViewPr>
        <p:scale>
          <a:sx n="110" d="100"/>
          <a:sy n="110" d="100"/>
        </p:scale>
        <p:origin x="-1644" y="-21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2"/>
            <a:ext cx="2921000" cy="49371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19525" y="2"/>
            <a:ext cx="2921000" cy="493713"/>
          </a:xfrm>
          <a:prstGeom prst="rect">
            <a:avLst/>
          </a:prstGeom>
        </p:spPr>
        <p:txBody>
          <a:bodyPr vert="horz" lIns="91440" tIns="45720" rIns="91440" bIns="45720" rtlCol="0"/>
          <a:lstStyle>
            <a:lvl1pPr algn="r">
              <a:defRPr sz="1200"/>
            </a:lvl1pPr>
          </a:lstStyle>
          <a:p>
            <a:fld id="{EB39072A-D64F-4BD7-8E3D-8268BB93A7ED}" type="datetimeFigureOut">
              <a:rPr lang="nl-NL" smtClean="0"/>
              <a:pPr/>
              <a:t>11-2-2020</a:t>
            </a:fld>
            <a:endParaRPr lang="nl-NL" dirty="0"/>
          </a:p>
        </p:txBody>
      </p:sp>
      <p:sp>
        <p:nvSpPr>
          <p:cNvPr id="4" name="Tijdelijke aanduiding voor voettekst 3"/>
          <p:cNvSpPr>
            <a:spLocks noGrp="1"/>
          </p:cNvSpPr>
          <p:nvPr>
            <p:ph type="ftr" sz="quarter" idx="2"/>
          </p:nvPr>
        </p:nvSpPr>
        <p:spPr>
          <a:xfrm>
            <a:off x="0" y="9377363"/>
            <a:ext cx="2921000" cy="493712"/>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19525" y="9377363"/>
            <a:ext cx="2921000" cy="493712"/>
          </a:xfrm>
          <a:prstGeom prst="rect">
            <a:avLst/>
          </a:prstGeom>
        </p:spPr>
        <p:txBody>
          <a:bodyPr vert="horz" lIns="91440" tIns="45720" rIns="91440" bIns="45720" rtlCol="0" anchor="b"/>
          <a:lstStyle>
            <a:lvl1pPr algn="r">
              <a:defRPr sz="12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8"/>
            <a:ext cx="2921582" cy="49363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18971" y="8"/>
            <a:ext cx="2921582" cy="493633"/>
          </a:xfrm>
          <a:prstGeom prst="rect">
            <a:avLst/>
          </a:prstGeom>
        </p:spPr>
        <p:txBody>
          <a:bodyPr vert="horz" lIns="91440" tIns="45720" rIns="91440" bIns="45720" rtlCol="0"/>
          <a:lstStyle>
            <a:lvl1pPr algn="r">
              <a:defRPr sz="1200"/>
            </a:lvl1pPr>
          </a:lstStyle>
          <a:p>
            <a:fld id="{46A01AE0-AD1A-4608-AACD-4A44537BCCC3}" type="datetimeFigureOut">
              <a:rPr lang="nl-NL" smtClean="0"/>
              <a:pPr/>
              <a:t>11-2-2020</a:t>
            </a:fld>
            <a:endParaRPr lang="nl-NL" dirty="0"/>
          </a:p>
        </p:txBody>
      </p:sp>
      <p:sp>
        <p:nvSpPr>
          <p:cNvPr id="4" name="Tijdelijke aanduiding voor dia-afbeelding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377337"/>
            <a:ext cx="2921582" cy="493633"/>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18971" y="9377337"/>
            <a:ext cx="2921582" cy="493633"/>
          </a:xfrm>
          <a:prstGeom prst="rect">
            <a:avLst/>
          </a:prstGeom>
        </p:spPr>
        <p:txBody>
          <a:bodyPr vert="horz" lIns="91440" tIns="45720" rIns="91440" bIns="45720" rtlCol="0" anchor="b"/>
          <a:lstStyle>
            <a:lvl1pPr algn="r">
              <a:defRPr sz="12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baseline="0" dirty="0" smtClean="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462372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462372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11-2-2020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11-2-2020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11-2-2020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11-2-2020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11-2-2020</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11-2-2020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11-2-2020</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11-2-2020</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11-2-2020</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11-2-2020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11-2-2020</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11-2-2020</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2.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4.jpeg"/><Relationship Id="rId5" Type="http://schemas.microsoft.com/office/2007/relationships/hdphoto" Target="../media/hdphoto1.wdp"/><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7.png"/><Relationship Id="rId7" Type="http://schemas.openxmlformats.org/officeDocument/2006/relationships/image" Target="../media/image39.jpe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 Id="rId9"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a:buNone/>
            </a:pPr>
            <a:r>
              <a:rPr lang="nl-NL" sz="2000" u="sng" dirty="0" smtClean="0">
                <a:latin typeface="+mj-lt"/>
              </a:rPr>
              <a:t>Semantisatieverhaal:</a:t>
            </a:r>
            <a:br>
              <a:rPr lang="nl-NL" sz="2000" u="sng" dirty="0" smtClean="0">
                <a:latin typeface="+mj-lt"/>
              </a:rPr>
            </a:br>
            <a:r>
              <a:rPr lang="nl-NL" sz="1900" dirty="0"/>
              <a:t>Ik ben met mijn neefje naar de schaatsbaan geweest. Hij had nog nooit geschaatst en wilde het graag eens proberen. Met het </a:t>
            </a:r>
            <a:r>
              <a:rPr lang="nl-NL" sz="1900" b="1" u="sng" dirty="0"/>
              <a:t>huidige</a:t>
            </a:r>
            <a:r>
              <a:rPr lang="nl-NL" sz="1900" dirty="0"/>
              <a:t> weer (dat betekent het weer </a:t>
            </a:r>
            <a:r>
              <a:rPr lang="nl-NL" sz="1900" b="1" i="1" dirty="0"/>
              <a:t>op dit moment</a:t>
            </a:r>
            <a:r>
              <a:rPr lang="nl-NL" sz="1900" dirty="0"/>
              <a:t>), duurt het nog wel even voor we buiten kunnen schaatsen op de vijvers en de sloten. Dus we gingen naar een binnen-schaatsbaan; een indoor ijsbaan. </a:t>
            </a:r>
            <a:r>
              <a:rPr lang="nl-NL" sz="1900" b="1" u="sng" dirty="0"/>
              <a:t>Uit voorzorg</a:t>
            </a:r>
            <a:r>
              <a:rPr lang="nl-NL" sz="1900" dirty="0"/>
              <a:t> had ik een stoeltje meegenomen. Uit voorzorg betekent </a:t>
            </a:r>
            <a:r>
              <a:rPr lang="nl-NL" sz="1900" b="1" i="1" dirty="0"/>
              <a:t>om problemen te voorkomen</a:t>
            </a:r>
            <a:r>
              <a:rPr lang="nl-NL" sz="1900" dirty="0"/>
              <a:t>. Om problemen te voorkomen had ik een stoeltje meegenomen. </a:t>
            </a:r>
            <a:r>
              <a:rPr lang="nl-NL" sz="1900" b="1" u="sng" dirty="0"/>
              <a:t>Met het oog op</a:t>
            </a:r>
            <a:r>
              <a:rPr lang="nl-NL" sz="1900" dirty="0"/>
              <a:t> vallen, kon hij zich aan dat stoeltje vasthouden. Met het oog op betekent rekening houdend met. Rekening houdend met dat hij kon vallen, nam ik dat stoeltje mee. Want ik wilde voorkomen dat we met </a:t>
            </a:r>
            <a:r>
              <a:rPr lang="nl-NL" sz="1900" b="1" u="sng" dirty="0"/>
              <a:t>letsel </a:t>
            </a:r>
            <a:r>
              <a:rPr lang="nl-NL" sz="1900" b="1" i="1" dirty="0"/>
              <a:t>(met een beschadiging in of aan je lichaam)</a:t>
            </a:r>
            <a:r>
              <a:rPr lang="nl-NL" sz="1900" i="1" dirty="0"/>
              <a:t> </a:t>
            </a:r>
            <a:r>
              <a:rPr lang="nl-NL" sz="1900" dirty="0"/>
              <a:t>naar huis zouden gaan. Nou, dat stoeltje</a:t>
            </a:r>
            <a:r>
              <a:rPr lang="nl-NL" sz="1900" b="1" u="sng" dirty="0"/>
              <a:t> nam hij van harte aan</a:t>
            </a:r>
            <a:r>
              <a:rPr lang="nl-NL" sz="1900" dirty="0"/>
              <a:t>! Iets van harte aannemen betekent dat je</a:t>
            </a:r>
            <a:r>
              <a:rPr lang="nl-NL" sz="1900" b="1" i="1" dirty="0"/>
              <a:t> je voordeel ergens mee doet. </a:t>
            </a:r>
            <a:r>
              <a:rPr lang="nl-NL" sz="1900" dirty="0"/>
              <a:t>Hij was heel bij dat ik het meegenomen had. Mijn neefje was namelijk zó enthousiast, dat hij wild met zijn armen en benen bewoog om maar vooruit te komen. Maar als je zo </a:t>
            </a:r>
            <a:r>
              <a:rPr lang="nl-NL" sz="1900" b="1" u="sng" dirty="0"/>
              <a:t>onstuimig</a:t>
            </a:r>
            <a:r>
              <a:rPr lang="nl-NL" sz="1900" dirty="0"/>
              <a:t> doet door </a:t>
            </a:r>
            <a:r>
              <a:rPr lang="nl-NL" sz="1900" b="1" i="1" dirty="0"/>
              <a:t>wild of woest</a:t>
            </a:r>
            <a:r>
              <a:rPr lang="nl-NL" sz="1900" dirty="0"/>
              <a:t> te bewegen, verlies je je evenwicht, glij je uit en val je. Met het stoeltje ging het een heel stuk beter. Hij viel niet. Na 2 uur schaatsen was ik er wel klaar mee. Ik wilde graag </a:t>
            </a:r>
            <a:r>
              <a:rPr lang="nl-NL" sz="1900" b="1" u="sng" dirty="0"/>
              <a:t>elders</a:t>
            </a:r>
            <a:r>
              <a:rPr lang="nl-NL" sz="1900" dirty="0"/>
              <a:t> (dat betekent </a:t>
            </a:r>
            <a:r>
              <a:rPr lang="nl-NL" sz="1900" b="1" i="1" dirty="0"/>
              <a:t>ergens anders</a:t>
            </a:r>
            <a:r>
              <a:rPr lang="nl-NL" sz="1900" dirty="0"/>
              <a:t>) wat gaan eten. Maar mijn neefje </a:t>
            </a:r>
            <a:r>
              <a:rPr lang="nl-NL" sz="1900" b="1" u="sng" dirty="0"/>
              <a:t>was zo in de ban van </a:t>
            </a:r>
            <a:r>
              <a:rPr lang="nl-NL" sz="1900" dirty="0"/>
              <a:t>het schaatsen. Hij wilde nog niet weg. In de ban ergens van zijn betekent dat je </a:t>
            </a:r>
            <a:r>
              <a:rPr lang="nl-NL" sz="1900" b="1" i="1" dirty="0"/>
              <a:t>alleen maar aandacht voor 1 ding hebt.</a:t>
            </a:r>
            <a:r>
              <a:rPr lang="nl-NL" sz="1900" dirty="0"/>
              <a:t> Het plan van elders wat gaan eten moest ik dus </a:t>
            </a:r>
            <a:r>
              <a:rPr lang="nl-NL" sz="1900" b="1" u="sng" dirty="0"/>
              <a:t>annuleren</a:t>
            </a:r>
            <a:r>
              <a:rPr lang="nl-NL" sz="1900" dirty="0"/>
              <a:t>. </a:t>
            </a:r>
            <a:r>
              <a:rPr lang="nl-NL" sz="1900" b="1" i="1" dirty="0"/>
              <a:t>Dat ging niet door</a:t>
            </a:r>
            <a:r>
              <a:rPr lang="nl-NL" sz="1900" dirty="0"/>
              <a:t>. Na 4 uur schaatsen wilde mijn neefje eindelijk ook stoppen met schaatsen. Moe zijn we toen naar huis gegaan. ‘s Avonds hoorde ik op het nieuws dat de indoor-ijsbaan in brand stond! Ze hadden het helemaal moeten </a:t>
            </a:r>
            <a:r>
              <a:rPr lang="nl-NL" sz="1900" b="1" u="sng" dirty="0"/>
              <a:t>ontruimen</a:t>
            </a:r>
            <a:r>
              <a:rPr lang="nl-NL" sz="1900" dirty="0"/>
              <a:t>. Ontruimen betekent </a:t>
            </a:r>
            <a:r>
              <a:rPr lang="nl-NL" sz="1900" b="1" i="1" dirty="0"/>
              <a:t>een gebouw leegmaken</a:t>
            </a:r>
            <a:r>
              <a:rPr lang="nl-NL" sz="1900" dirty="0"/>
              <a:t>.  Gelukkig waren wij toen al thuis!</a:t>
            </a:r>
          </a:p>
          <a:p>
            <a:pPr marL="0" indent="0">
              <a:buNone/>
            </a:pPr>
            <a:endParaRPr lang="nl-NL" sz="1800" dirty="0">
              <a:latin typeface="+mj-lt"/>
            </a:endParaRPr>
          </a:p>
        </p:txBody>
      </p:sp>
    </p:spTree>
    <p:extLst>
      <p:ext uri="{BB962C8B-B14F-4D97-AF65-F5344CB8AC3E}">
        <p14:creationId xmlns:p14="http://schemas.microsoft.com/office/powerpoint/2010/main" val="3131484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4" y="7937"/>
            <a:ext cx="9088561" cy="1323439"/>
          </a:xfrm>
          <a:prstGeom prst="rect">
            <a:avLst/>
          </a:prstGeom>
          <a:noFill/>
        </p:spPr>
        <p:txBody>
          <a:bodyPr wrap="square" rtlCol="0">
            <a:spAutoFit/>
          </a:bodyPr>
          <a:lstStyle/>
          <a:p>
            <a:r>
              <a:rPr lang="nl-NL" sz="8000" b="1" u="sng" dirty="0"/>
              <a:t>i</a:t>
            </a:r>
            <a:r>
              <a:rPr lang="nl-NL" sz="8000" b="1" u="sng" dirty="0" smtClean="0"/>
              <a:t>n de ban zijn van</a:t>
            </a:r>
            <a:endParaRPr lang="nl-NL" sz="8000" b="1" u="sng" dirty="0"/>
          </a:p>
        </p:txBody>
      </p:sp>
      <p:grpSp>
        <p:nvGrpSpPr>
          <p:cNvPr id="4" name="Groep 3"/>
          <p:cNvGrpSpPr/>
          <p:nvPr/>
        </p:nvGrpSpPr>
        <p:grpSpPr>
          <a:xfrm>
            <a:off x="2483768" y="1331377"/>
            <a:ext cx="3674390" cy="5193968"/>
            <a:chOff x="2483768" y="1331377"/>
            <a:chExt cx="3674390" cy="5193968"/>
          </a:xfrm>
        </p:grpSpPr>
        <p:pic>
          <p:nvPicPr>
            <p:cNvPr id="8194" name="Picture 2" descr="C:\Users\dasg\Downloads\shutterstock_6429727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83768" y="1331377"/>
              <a:ext cx="3674390" cy="5193968"/>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3194661" y="3429000"/>
              <a:ext cx="2299091" cy="707886"/>
            </a:xfrm>
            <a:prstGeom prst="rect">
              <a:avLst/>
            </a:prstGeom>
            <a:noFill/>
          </p:spPr>
          <p:txBody>
            <a:bodyPr wrap="none" rtlCol="0">
              <a:spAutoFit/>
            </a:bodyPr>
            <a:lstStyle/>
            <a:p>
              <a:r>
                <a:rPr lang="nl-NL" sz="4000" b="1" dirty="0" smtClean="0">
                  <a:solidFill>
                    <a:schemeClr val="bg1"/>
                  </a:solidFill>
                </a:rPr>
                <a:t>schaatsen</a:t>
              </a:r>
              <a:endParaRPr lang="nl-NL" b="1" dirty="0">
                <a:solidFill>
                  <a:schemeClr val="bg1"/>
                </a:solidFill>
              </a:endParaRPr>
            </a:p>
          </p:txBody>
        </p:sp>
      </p:grpSp>
    </p:spTree>
    <p:extLst>
      <p:ext uri="{BB962C8B-B14F-4D97-AF65-F5344CB8AC3E}">
        <p14:creationId xmlns:p14="http://schemas.microsoft.com/office/powerpoint/2010/main" val="3814647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4" y="7937"/>
            <a:ext cx="9088561" cy="1323439"/>
          </a:xfrm>
          <a:prstGeom prst="rect">
            <a:avLst/>
          </a:prstGeom>
          <a:noFill/>
        </p:spPr>
        <p:txBody>
          <a:bodyPr wrap="square" rtlCol="0">
            <a:spAutoFit/>
          </a:bodyPr>
          <a:lstStyle/>
          <a:p>
            <a:r>
              <a:rPr lang="nl-NL" sz="8000" b="1" u="sng" dirty="0" smtClean="0"/>
              <a:t>annuleren</a:t>
            </a:r>
            <a:endParaRPr lang="nl-NL" sz="8000" b="1" u="sng" dirty="0"/>
          </a:p>
        </p:txBody>
      </p:sp>
      <p:sp>
        <p:nvSpPr>
          <p:cNvPr id="7" name="Ovaal 6"/>
          <p:cNvSpPr/>
          <p:nvPr/>
        </p:nvSpPr>
        <p:spPr>
          <a:xfrm>
            <a:off x="1443646" y="1764784"/>
            <a:ext cx="6316862" cy="4562178"/>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3" descr="C:\Users\dasg\Downloads\shutterstock_54063854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86846" y="2599055"/>
            <a:ext cx="4230462" cy="2893636"/>
          </a:xfrm>
          <a:prstGeom prst="rect">
            <a:avLst/>
          </a:prstGeom>
          <a:noFill/>
          <a:extLst>
            <a:ext uri="{909E8E84-426E-40DD-AFC4-6F175D3DCCD1}">
              <a14:hiddenFill xmlns:a14="http://schemas.microsoft.com/office/drawing/2010/main">
                <a:solidFill>
                  <a:srgbClr val="FFFFFF"/>
                </a:solidFill>
              </a14:hiddenFill>
            </a:ext>
          </a:extLst>
        </p:spPr>
      </p:pic>
      <p:sp>
        <p:nvSpPr>
          <p:cNvPr id="3" name="Vermenigvuldigen 2"/>
          <p:cNvSpPr/>
          <p:nvPr/>
        </p:nvSpPr>
        <p:spPr>
          <a:xfrm>
            <a:off x="788616" y="640208"/>
            <a:ext cx="7626921" cy="6811329"/>
          </a:xfrm>
          <a:prstGeom prst="mathMultiply">
            <a:avLst>
              <a:gd name="adj1" fmla="val 3900"/>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14647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4" y="7937"/>
            <a:ext cx="9088561" cy="1323439"/>
          </a:xfrm>
          <a:prstGeom prst="rect">
            <a:avLst/>
          </a:prstGeom>
          <a:noFill/>
        </p:spPr>
        <p:txBody>
          <a:bodyPr wrap="square" rtlCol="0">
            <a:spAutoFit/>
          </a:bodyPr>
          <a:lstStyle/>
          <a:p>
            <a:r>
              <a:rPr lang="nl-NL" sz="8000" b="1" u="sng" dirty="0" smtClean="0"/>
              <a:t>ontruimen</a:t>
            </a:r>
            <a:endParaRPr lang="nl-NL" sz="8000" b="1" u="sng" dirty="0"/>
          </a:p>
        </p:txBody>
      </p:sp>
      <p:grpSp>
        <p:nvGrpSpPr>
          <p:cNvPr id="3" name="Groep 2"/>
          <p:cNvGrpSpPr/>
          <p:nvPr/>
        </p:nvGrpSpPr>
        <p:grpSpPr>
          <a:xfrm>
            <a:off x="186909" y="1412776"/>
            <a:ext cx="8902155" cy="5328592"/>
            <a:chOff x="186909" y="1412776"/>
            <a:chExt cx="8902155" cy="5328592"/>
          </a:xfrm>
        </p:grpSpPr>
        <p:pic>
          <p:nvPicPr>
            <p:cNvPr id="9218" name="Picture 2" descr="C:\Users\dasg\Downloads\shutterstock_26164721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6909" y="4854280"/>
              <a:ext cx="2824982" cy="1887088"/>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dasg\Downloads\shutterstock_522062614.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403648" y="1412776"/>
              <a:ext cx="7685416" cy="331732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14647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4408" y="110902"/>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smtClean="0">
                <a:solidFill>
                  <a:srgbClr val="387038"/>
                </a:solidFill>
                <a:latin typeface="Trebuchet MS"/>
                <a:ea typeface="Calibri"/>
                <a:cs typeface="Times New Roman"/>
              </a:rPr>
              <a:t>aannemen</a:t>
            </a:r>
            <a:endParaRPr lang="nl-NL" sz="5400" dirty="0">
              <a:effectLst/>
              <a:latin typeface="Calibri"/>
              <a:ea typeface="Calibri"/>
              <a:cs typeface="Times New Roman"/>
            </a:endParaRPr>
          </a:p>
        </p:txBody>
      </p:sp>
      <p:sp>
        <p:nvSpPr>
          <p:cNvPr id="13" name="Tekstvak 2"/>
          <p:cNvSpPr txBox="1">
            <a:spLocks noChangeArrowheads="1"/>
          </p:cNvSpPr>
          <p:nvPr/>
        </p:nvSpPr>
        <p:spPr bwMode="auto">
          <a:xfrm>
            <a:off x="4572000" y="310826"/>
            <a:ext cx="439248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smtClean="0">
                <a:solidFill>
                  <a:srgbClr val="387038"/>
                </a:solidFill>
                <a:latin typeface="Trebuchet MS"/>
                <a:ea typeface="Calibri"/>
                <a:cs typeface="Times New Roman"/>
              </a:rPr>
              <a:t>afslaan</a:t>
            </a:r>
            <a:endParaRPr lang="nl-NL" sz="54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latin typeface="Trebuchet MS"/>
                <a:ea typeface="Calibri"/>
                <a:cs typeface="Times New Roman"/>
              </a:rPr>
              <a:t>= zich iets aantrekken van iets, ergens je voordeel mee doen</a:t>
            </a: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Zij hadden de waarschuwing </a:t>
            </a:r>
            <a:r>
              <a:rPr lang="nl-NL" sz="2400" i="1" u="sng" dirty="0" smtClean="0">
                <a:solidFill>
                  <a:srgbClr val="387038"/>
                </a:solidFill>
                <a:latin typeface="Trebuchet MS"/>
                <a:ea typeface="Calibri"/>
                <a:cs typeface="Times New Roman"/>
              </a:rPr>
              <a:t>ter harte genomen</a:t>
            </a:r>
            <a:r>
              <a:rPr lang="nl-NL" sz="2400" i="1" dirty="0" smtClean="0">
                <a:solidFill>
                  <a:srgbClr val="387038"/>
                </a:solidFill>
                <a:latin typeface="Trebuchet MS"/>
                <a:ea typeface="Calibri"/>
                <a:cs typeface="Times New Roman"/>
              </a:rPr>
              <a:t>.</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effectLst/>
                <a:latin typeface="Trebuchet MS"/>
                <a:ea typeface="Calibri"/>
                <a:cs typeface="Times New Roman"/>
              </a:rPr>
              <a:t>= zich nergens wat van aan aantrekken, je voordeel er niet mee willen doen</a:t>
            </a: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a:latin typeface="Trebuchet MS"/>
              <a:ea typeface="Calibri"/>
              <a:cs typeface="Times New Roman"/>
            </a:endParaRPr>
          </a:p>
          <a:p>
            <a:pPr>
              <a:lnSpc>
                <a:spcPct val="107000"/>
              </a:lnSpc>
              <a:spcAft>
                <a:spcPts val="0"/>
              </a:spcAft>
            </a:pPr>
            <a:endParaRPr lang="nl-NL" sz="1100" dirty="0" smtClean="0">
              <a:effectLst/>
              <a:latin typeface="Calibri"/>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Hij had de waarschuwing </a:t>
            </a:r>
            <a:r>
              <a:rPr lang="nl-NL" sz="2400" i="1" u="sng" dirty="0" smtClean="0">
                <a:solidFill>
                  <a:srgbClr val="387038"/>
                </a:solidFill>
                <a:latin typeface="Trebuchet MS"/>
                <a:ea typeface="Calibri"/>
                <a:cs typeface="Times New Roman"/>
              </a:rPr>
              <a:t>afgeslagen</a:t>
            </a:r>
            <a:r>
              <a:rPr lang="nl-NL" sz="2400" i="1" dirty="0" smtClean="0">
                <a:solidFill>
                  <a:srgbClr val="387038"/>
                </a:solidFill>
                <a:latin typeface="Trebuchet MS"/>
                <a:ea typeface="Calibri"/>
                <a:cs typeface="Times New Roman"/>
              </a:rPr>
              <a:t>.</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6" name="Tekstvak 2"/>
          <p:cNvSpPr txBox="1">
            <a:spLocks noChangeArrowheads="1"/>
          </p:cNvSpPr>
          <p:nvPr/>
        </p:nvSpPr>
        <p:spPr bwMode="auto">
          <a:xfrm>
            <a:off x="179512" y="902990"/>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b="1" dirty="0" smtClean="0">
                <a:solidFill>
                  <a:srgbClr val="387038"/>
                </a:solidFill>
                <a:latin typeface="Trebuchet MS"/>
                <a:ea typeface="Calibri"/>
                <a:cs typeface="Times New Roman"/>
              </a:rPr>
              <a:t>(iets ter harte nemen)</a:t>
            </a:r>
            <a:endParaRPr lang="nl-NL" sz="2800" dirty="0">
              <a:effectLst/>
              <a:latin typeface="Calibri"/>
              <a:ea typeface="Calibri"/>
              <a:cs typeface="Times New Roman"/>
            </a:endParaRPr>
          </a:p>
        </p:txBody>
      </p:sp>
      <p:pic>
        <p:nvPicPr>
          <p:cNvPr id="10243" name="Picture 3" descr="C:\Users\dasg\Downloads\shutterstock_12908849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91506" y="3434882"/>
            <a:ext cx="862608" cy="86260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dasg\Downloads\shutterstock_84851407.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55028" y="3390858"/>
            <a:ext cx="1962276" cy="1118262"/>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C:\Users\dasg\Downloads\shutterstock_1451221028.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99548" y="3391365"/>
            <a:ext cx="972852" cy="108625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dasg\Downloads\shutterstock_12908849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36940" y="3862536"/>
            <a:ext cx="862608" cy="862608"/>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56155" y="3722074"/>
            <a:ext cx="839781" cy="354998"/>
          </a:xfrm>
          <a:prstGeom prst="rect">
            <a:avLst/>
          </a:prstGeom>
        </p:spPr>
      </p:pic>
    </p:spTree>
    <p:extLst>
      <p:ext uri="{BB962C8B-B14F-4D97-AF65-F5344CB8AC3E}">
        <p14:creationId xmlns:p14="http://schemas.microsoft.com/office/powerpoint/2010/main" val="1260540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5575" y="312737"/>
            <a:ext cx="44164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700" b="1" dirty="0" smtClean="0">
                <a:solidFill>
                  <a:srgbClr val="387038"/>
                </a:solidFill>
                <a:latin typeface="Trebuchet MS"/>
                <a:ea typeface="Calibri"/>
                <a:cs typeface="Times New Roman"/>
              </a:rPr>
              <a:t>onstuimig</a:t>
            </a:r>
            <a:endParaRPr lang="nl-NL" sz="57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Trebuchet MS"/>
                <a:ea typeface="Calibri"/>
                <a:cs typeface="Times New Roman"/>
              </a:rPr>
              <a:t>rustig</a:t>
            </a:r>
            <a:endParaRPr lang="nl-NL" sz="60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latin typeface="Trebuchet MS"/>
                <a:ea typeface="Calibri"/>
                <a:cs typeface="Times New Roman"/>
              </a:rPr>
              <a:t>= wild, woest</a:t>
            </a:r>
          </a:p>
          <a:p>
            <a:pPr>
              <a:lnSpc>
                <a:spcPct val="107000"/>
              </a:lnSpc>
              <a:spcAft>
                <a:spcPts val="0"/>
              </a:spcAft>
            </a:pP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endParaRPr lang="nl-NL" sz="2400" i="1" dirty="0" smtClean="0">
              <a:solidFill>
                <a:srgbClr val="387038"/>
              </a:solidFill>
              <a:latin typeface="Trebuchet MS"/>
              <a:ea typeface="Calibri"/>
              <a:cs typeface="Times New Roman"/>
            </a:endParaRPr>
          </a:p>
          <a:p>
            <a:pPr algn="ctr">
              <a:lnSpc>
                <a:spcPct val="107000"/>
              </a:lnSpc>
              <a:spcAft>
                <a:spcPts val="0"/>
              </a:spcAft>
            </a:pPr>
            <a:endParaRPr lang="nl-NL" sz="2400" i="1" dirty="0">
              <a:solidFill>
                <a:srgbClr val="387038"/>
              </a:solidFill>
              <a:latin typeface="Trebuchet MS"/>
              <a:ea typeface="Calibri"/>
              <a:cs typeface="Times New Roman"/>
            </a:endParaRPr>
          </a:p>
          <a:p>
            <a:pPr algn="ctr">
              <a:lnSpc>
                <a:spcPct val="107000"/>
              </a:lnSpc>
              <a:spcAft>
                <a:spcPts val="0"/>
              </a:spcAft>
            </a:pPr>
            <a:endParaRPr lang="nl-NL" sz="2400" i="1" dirty="0" smtClean="0">
              <a:solidFill>
                <a:srgbClr val="387038"/>
              </a:solidFill>
              <a:latin typeface="Trebuchet MS"/>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Als je </a:t>
            </a:r>
            <a:r>
              <a:rPr lang="nl-NL" sz="2400" i="1" u="sng" dirty="0" smtClean="0">
                <a:solidFill>
                  <a:srgbClr val="387038"/>
                </a:solidFill>
                <a:latin typeface="Trebuchet MS"/>
                <a:ea typeface="Calibri"/>
                <a:cs typeface="Times New Roman"/>
              </a:rPr>
              <a:t>onstuimig</a:t>
            </a:r>
            <a:r>
              <a:rPr lang="nl-NL" sz="2400" i="1" dirty="0" smtClean="0">
                <a:solidFill>
                  <a:srgbClr val="387038"/>
                </a:solidFill>
                <a:latin typeface="Trebuchet MS"/>
                <a:ea typeface="Calibri"/>
                <a:cs typeface="Times New Roman"/>
              </a:rPr>
              <a:t> doet, </a:t>
            </a:r>
          </a:p>
          <a:p>
            <a:pPr algn="ctr">
              <a:lnSpc>
                <a:spcPct val="107000"/>
              </a:lnSpc>
              <a:spcAft>
                <a:spcPts val="0"/>
              </a:spcAft>
            </a:pPr>
            <a:r>
              <a:rPr lang="nl-NL" sz="2400" i="1" dirty="0">
                <a:solidFill>
                  <a:srgbClr val="387038"/>
                </a:solidFill>
                <a:latin typeface="Trebuchet MS"/>
                <a:ea typeface="Calibri"/>
                <a:cs typeface="Times New Roman"/>
              </a:rPr>
              <a:t>v</a:t>
            </a:r>
            <a:r>
              <a:rPr lang="nl-NL" sz="2400" i="1" dirty="0" smtClean="0">
                <a:solidFill>
                  <a:srgbClr val="387038"/>
                </a:solidFill>
                <a:latin typeface="Trebuchet MS"/>
                <a:ea typeface="Calibri"/>
                <a:cs typeface="Times New Roman"/>
              </a:rPr>
              <a:t>al je.</a:t>
            </a:r>
            <a:endParaRPr lang="nl-NL" sz="1100" u="sng"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effectLst/>
                <a:latin typeface="Trebuchet MS"/>
                <a:ea typeface="Calibri"/>
                <a:cs typeface="Times New Roman"/>
              </a:rPr>
              <a:t> </a:t>
            </a: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smtClean="0">
              <a:effectLst/>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smtClean="0">
              <a:effectLst/>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dirty="0" smtClean="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Als je </a:t>
            </a:r>
            <a:r>
              <a:rPr lang="nl-NL" sz="2400" i="1" u="sng" dirty="0" smtClean="0">
                <a:solidFill>
                  <a:srgbClr val="387038"/>
                </a:solidFill>
                <a:latin typeface="Trebuchet MS"/>
                <a:ea typeface="Calibri"/>
                <a:cs typeface="Times New Roman"/>
              </a:rPr>
              <a:t>rustig</a:t>
            </a:r>
            <a:r>
              <a:rPr lang="nl-NL" sz="2400" i="1" dirty="0" smtClean="0">
                <a:solidFill>
                  <a:srgbClr val="387038"/>
                </a:solidFill>
                <a:latin typeface="Trebuchet MS"/>
                <a:ea typeface="Calibri"/>
                <a:cs typeface="Times New Roman"/>
              </a:rPr>
              <a:t> doet, </a:t>
            </a:r>
          </a:p>
          <a:p>
            <a:pPr algn="ctr">
              <a:lnSpc>
                <a:spcPct val="107000"/>
              </a:lnSpc>
            </a:pPr>
            <a:r>
              <a:rPr lang="nl-NL" sz="2400" i="1" dirty="0" smtClean="0">
                <a:solidFill>
                  <a:srgbClr val="387038"/>
                </a:solidFill>
                <a:latin typeface="Trebuchet MS"/>
                <a:ea typeface="Calibri"/>
                <a:cs typeface="Times New Roman"/>
              </a:rPr>
              <a:t>blijf je staan</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7" name="Afbeelding 1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17575" y="2132856"/>
            <a:ext cx="2664296" cy="2962793"/>
          </a:xfrm>
          <a:prstGeom prst="rect">
            <a:avLst/>
          </a:prstGeom>
        </p:spPr>
      </p:pic>
      <p:pic>
        <p:nvPicPr>
          <p:cNvPr id="11266" name="Picture 2" descr="C:\Users\dasg\Downloads\shutterstock_36791351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89848" y="2245511"/>
            <a:ext cx="2664296"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6332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60" y="171897"/>
            <a:ext cx="9144000" cy="6364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19253" y="4982561"/>
            <a:ext cx="2656616" cy="59311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a:ea typeface="Calibri"/>
                <a:cs typeface="Times New Roman"/>
              </a:rPr>
              <a:t> </a:t>
            </a:r>
            <a:endParaRPr lang="nl-NL" sz="1100" dirty="0">
              <a:effectLst/>
              <a:ea typeface="Calibri"/>
              <a:cs typeface="Times New Roman"/>
            </a:endParaRPr>
          </a:p>
        </p:txBody>
      </p:sp>
      <p:sp>
        <p:nvSpPr>
          <p:cNvPr id="6" name="Text Box 14"/>
          <p:cNvSpPr txBox="1"/>
          <p:nvPr/>
        </p:nvSpPr>
        <p:spPr>
          <a:xfrm>
            <a:off x="3156277" y="4348584"/>
            <a:ext cx="2760091" cy="58306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39130" y="3647544"/>
            <a:ext cx="2706758"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446312" y="4869160"/>
            <a:ext cx="2469504" cy="57849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smtClean="0">
                <a:latin typeface="Trebuchet MS" panose="020B0603020202020204" pitchFamily="34" charset="0"/>
                <a:ea typeface="Calibri"/>
                <a:cs typeface="Times New Roman"/>
              </a:rPr>
              <a:t>vroeger</a:t>
            </a:r>
            <a:endParaRPr lang="nl-NL" sz="4000" dirty="0">
              <a:effectLst/>
              <a:latin typeface="Trebuchet MS" panose="020B0603020202020204" pitchFamily="34" charset="0"/>
              <a:ea typeface="Calibri"/>
              <a:cs typeface="Times New Roman"/>
            </a:endParaRPr>
          </a:p>
        </p:txBody>
      </p:sp>
      <p:sp>
        <p:nvSpPr>
          <p:cNvPr id="9" name="Text Box 14"/>
          <p:cNvSpPr txBox="1"/>
          <p:nvPr/>
        </p:nvSpPr>
        <p:spPr>
          <a:xfrm>
            <a:off x="3156278" y="4256276"/>
            <a:ext cx="2760089" cy="68489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smtClean="0">
                <a:latin typeface="Trebuchet MS"/>
                <a:ea typeface="Calibri"/>
                <a:cs typeface="Times New Roman"/>
              </a:rPr>
              <a:t>huidig</a:t>
            </a:r>
            <a:endParaRPr lang="nl-NL" sz="4000" dirty="0">
              <a:effectLst/>
              <a:ea typeface="Calibri"/>
              <a:cs typeface="Times New Roman"/>
            </a:endParaRPr>
          </a:p>
        </p:txBody>
      </p:sp>
      <p:sp>
        <p:nvSpPr>
          <p:cNvPr id="10" name="Text Box 14"/>
          <p:cNvSpPr txBox="1"/>
          <p:nvPr/>
        </p:nvSpPr>
        <p:spPr>
          <a:xfrm>
            <a:off x="5916368" y="3594204"/>
            <a:ext cx="3024337"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smtClean="0">
                <a:latin typeface="Trebuchet MS"/>
                <a:ea typeface="Calibri"/>
                <a:cs typeface="Times New Roman"/>
              </a:rPr>
              <a:t>toekomstig</a:t>
            </a:r>
            <a:endParaRPr lang="nl-NL" sz="4000" dirty="0">
              <a:effectLst/>
              <a:ea typeface="Calibri"/>
              <a:cs typeface="Times New Roman"/>
            </a:endParaRPr>
          </a:p>
        </p:txBody>
      </p:sp>
      <p:sp>
        <p:nvSpPr>
          <p:cNvPr id="11" name="Text Box 14"/>
          <p:cNvSpPr txBox="1"/>
          <p:nvPr/>
        </p:nvSpPr>
        <p:spPr>
          <a:xfrm>
            <a:off x="3156279" y="5433412"/>
            <a:ext cx="5520178"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endParaRPr lang="nl-NL" sz="2000" i="1" dirty="0" smtClean="0">
              <a:solidFill>
                <a:srgbClr val="387038"/>
              </a:solidFill>
              <a:effectLst/>
              <a:latin typeface="Trebuchet MS"/>
              <a:ea typeface="Calibri"/>
              <a:cs typeface="Times New Roman"/>
            </a:endParaRPr>
          </a:p>
          <a:p>
            <a:pPr>
              <a:lnSpc>
                <a:spcPct val="107000"/>
              </a:lnSpc>
              <a:spcAft>
                <a:spcPts val="800"/>
              </a:spcAft>
            </a:pPr>
            <a:endParaRPr lang="nl-NL" sz="2000" i="1" dirty="0">
              <a:solidFill>
                <a:srgbClr val="387038"/>
              </a:solidFill>
              <a:latin typeface="Trebuchet MS"/>
              <a:ea typeface="Calibri"/>
              <a:cs typeface="Times New Roman"/>
            </a:endParaRPr>
          </a:p>
        </p:txBody>
      </p:sp>
      <p:sp>
        <p:nvSpPr>
          <p:cNvPr id="12" name="Text Box 14"/>
          <p:cNvSpPr txBox="1"/>
          <p:nvPr/>
        </p:nvSpPr>
        <p:spPr>
          <a:xfrm>
            <a:off x="3180350" y="5171457"/>
            <a:ext cx="2997166" cy="57499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3" name="Tekstvak 2"/>
          <p:cNvSpPr txBox="1">
            <a:spLocks noChangeArrowheads="1"/>
          </p:cNvSpPr>
          <p:nvPr/>
        </p:nvSpPr>
        <p:spPr bwMode="auto">
          <a:xfrm>
            <a:off x="3166094" y="5174671"/>
            <a:ext cx="3285198" cy="67246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smtClean="0">
                <a:latin typeface="Trebuchet MS"/>
                <a:ea typeface="Calibri"/>
                <a:cs typeface="Times New Roman"/>
              </a:rPr>
              <a:t>van dit moment</a:t>
            </a:r>
            <a:endParaRPr lang="nl-NL" sz="1100" dirty="0">
              <a:effectLst/>
              <a:latin typeface="Calibri"/>
              <a:ea typeface="Calibri"/>
              <a:cs typeface="Times New Roman"/>
            </a:endParaRPr>
          </a:p>
        </p:txBody>
      </p:sp>
      <p:sp>
        <p:nvSpPr>
          <p:cNvPr id="18" name="Tekstvak 17"/>
          <p:cNvSpPr txBox="1"/>
          <p:nvPr/>
        </p:nvSpPr>
        <p:spPr>
          <a:xfrm>
            <a:off x="1835696" y="764704"/>
            <a:ext cx="7650629" cy="461665"/>
          </a:xfrm>
          <a:prstGeom prst="rect">
            <a:avLst/>
          </a:prstGeom>
          <a:noFill/>
        </p:spPr>
        <p:txBody>
          <a:bodyPr wrap="square" rtlCol="0">
            <a:spAutoFit/>
          </a:bodyPr>
          <a:lstStyle/>
          <a:p>
            <a:r>
              <a:rPr lang="nl-NL" sz="2400" i="1" dirty="0" smtClean="0">
                <a:solidFill>
                  <a:srgbClr val="387038"/>
                </a:solidFill>
                <a:latin typeface="Trebuchet MS"/>
                <a:ea typeface="Calibri"/>
                <a:cs typeface="Times New Roman"/>
              </a:rPr>
              <a:t>Het </a:t>
            </a:r>
            <a:r>
              <a:rPr lang="nl-NL" sz="2400" i="1" u="sng" dirty="0" smtClean="0">
                <a:solidFill>
                  <a:srgbClr val="387038"/>
                </a:solidFill>
                <a:latin typeface="Trebuchet MS"/>
                <a:ea typeface="Calibri"/>
                <a:cs typeface="Times New Roman"/>
              </a:rPr>
              <a:t>huidige</a:t>
            </a:r>
            <a:r>
              <a:rPr lang="nl-NL" sz="2400" i="1" dirty="0" smtClean="0">
                <a:solidFill>
                  <a:srgbClr val="387038"/>
                </a:solidFill>
                <a:latin typeface="Trebuchet MS"/>
                <a:ea typeface="Calibri"/>
                <a:cs typeface="Times New Roman"/>
              </a:rPr>
              <a:t> weer is regenachtig.</a:t>
            </a:r>
            <a:endParaRPr lang="nl-NL" sz="2400" dirty="0"/>
          </a:p>
        </p:txBody>
      </p:sp>
      <p:pic>
        <p:nvPicPr>
          <p:cNvPr id="20" name="Picture 2" descr="C:\Users\dasg\Downloads\shutterstock_113116585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96928" y="2734046"/>
            <a:ext cx="2278787" cy="1522230"/>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C:\Users\dasg\Downloads\shutterstock_143212521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9552" y="3429000"/>
            <a:ext cx="2195736" cy="1463824"/>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dasg\Downloads\shutterstock_1311003269.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03924" y="1872048"/>
            <a:ext cx="2177169" cy="1637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0720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5575" y="312737"/>
            <a:ext cx="44164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700" b="1" dirty="0" smtClean="0">
                <a:solidFill>
                  <a:srgbClr val="387038"/>
                </a:solidFill>
                <a:latin typeface="Trebuchet MS"/>
                <a:ea typeface="Calibri"/>
                <a:cs typeface="Times New Roman"/>
              </a:rPr>
              <a:t>elders</a:t>
            </a:r>
            <a:endParaRPr lang="nl-NL" sz="5700" dirty="0">
              <a:effectLst/>
              <a:latin typeface="Calibri"/>
              <a:ea typeface="Calibri"/>
              <a:cs typeface="Times New Roman"/>
            </a:endParaRPr>
          </a:p>
        </p:txBody>
      </p:sp>
      <p:sp>
        <p:nvSpPr>
          <p:cNvPr id="13" name="Tekstvak 2"/>
          <p:cNvSpPr txBox="1">
            <a:spLocks noChangeArrowheads="1"/>
          </p:cNvSpPr>
          <p:nvPr/>
        </p:nvSpPr>
        <p:spPr bwMode="auto">
          <a:xfrm>
            <a:off x="4427984" y="4462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Trebuchet MS"/>
                <a:ea typeface="Calibri"/>
                <a:cs typeface="Times New Roman"/>
              </a:rPr>
              <a:t>o</a:t>
            </a:r>
            <a:r>
              <a:rPr lang="nl-NL" sz="5400" b="1" dirty="0" smtClean="0">
                <a:solidFill>
                  <a:srgbClr val="387038"/>
                </a:solidFill>
                <a:latin typeface="Trebuchet MS"/>
                <a:ea typeface="Calibri"/>
                <a:cs typeface="Times New Roman"/>
              </a:rPr>
              <a:t>p dezelfde</a:t>
            </a:r>
            <a:endParaRPr lang="nl-NL" sz="54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latin typeface="Trebuchet MS"/>
                <a:ea typeface="Calibri"/>
                <a:cs typeface="Times New Roman"/>
              </a:rPr>
              <a:t>= ergens anders</a:t>
            </a:r>
          </a:p>
          <a:p>
            <a:pPr>
              <a:lnSpc>
                <a:spcPct val="107000"/>
              </a:lnSpc>
              <a:spcAft>
                <a:spcPts val="0"/>
              </a:spcAft>
            </a:pP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endParaRPr lang="nl-NL" sz="2400" i="1" dirty="0" smtClean="0">
              <a:solidFill>
                <a:srgbClr val="387038"/>
              </a:solidFill>
              <a:latin typeface="Trebuchet MS"/>
              <a:ea typeface="Calibri"/>
              <a:cs typeface="Times New Roman"/>
            </a:endParaRPr>
          </a:p>
          <a:p>
            <a:pPr algn="ctr">
              <a:lnSpc>
                <a:spcPct val="107000"/>
              </a:lnSpc>
              <a:spcAft>
                <a:spcPts val="0"/>
              </a:spcAft>
            </a:pPr>
            <a:endParaRPr lang="nl-NL" sz="2400" i="1" dirty="0">
              <a:solidFill>
                <a:srgbClr val="387038"/>
              </a:solidFill>
              <a:latin typeface="Trebuchet MS"/>
              <a:ea typeface="Calibri"/>
              <a:cs typeface="Times New Roman"/>
            </a:endParaRPr>
          </a:p>
          <a:p>
            <a:pPr algn="ctr">
              <a:lnSpc>
                <a:spcPct val="107000"/>
              </a:lnSpc>
              <a:spcAft>
                <a:spcPts val="0"/>
              </a:spcAft>
            </a:pPr>
            <a:endParaRPr lang="nl-NL" sz="2400" i="1" dirty="0" smtClean="0">
              <a:solidFill>
                <a:srgbClr val="387038"/>
              </a:solidFill>
              <a:latin typeface="Trebuchet MS"/>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Ik wilde </a:t>
            </a:r>
            <a:r>
              <a:rPr lang="nl-NL" sz="2400" i="1" u="sng" dirty="0" smtClean="0">
                <a:solidFill>
                  <a:srgbClr val="387038"/>
                </a:solidFill>
                <a:latin typeface="Trebuchet MS"/>
                <a:ea typeface="Calibri"/>
                <a:cs typeface="Times New Roman"/>
              </a:rPr>
              <a:t>elders</a:t>
            </a:r>
            <a:r>
              <a:rPr lang="nl-NL" sz="2400" i="1" dirty="0" smtClean="0">
                <a:solidFill>
                  <a:srgbClr val="387038"/>
                </a:solidFill>
                <a:latin typeface="Trebuchet MS"/>
                <a:ea typeface="Calibri"/>
                <a:cs typeface="Times New Roman"/>
              </a:rPr>
              <a:t> gaan eten. </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effectLst/>
                <a:latin typeface="Trebuchet MS"/>
                <a:ea typeface="Calibri"/>
                <a:cs typeface="Times New Roman"/>
              </a:rPr>
              <a:t> </a:t>
            </a: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smtClean="0">
              <a:effectLst/>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smtClean="0">
              <a:effectLst/>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dirty="0" smtClean="0">
              <a:effectLst/>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Hij wilde </a:t>
            </a:r>
            <a:r>
              <a:rPr lang="nl-NL" sz="2400" i="1" u="sng" dirty="0" smtClean="0">
                <a:solidFill>
                  <a:srgbClr val="387038"/>
                </a:solidFill>
                <a:latin typeface="Trebuchet MS"/>
                <a:ea typeface="Calibri"/>
                <a:cs typeface="Times New Roman"/>
              </a:rPr>
              <a:t>op dezelfde plek </a:t>
            </a:r>
            <a:r>
              <a:rPr lang="nl-NL" sz="2400" i="1" dirty="0" smtClean="0">
                <a:solidFill>
                  <a:srgbClr val="387038"/>
                </a:solidFill>
                <a:latin typeface="Trebuchet MS"/>
                <a:ea typeface="Calibri"/>
                <a:cs typeface="Times New Roman"/>
              </a:rPr>
              <a:t>gaan eten. </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6" name="Tekstvak 2"/>
          <p:cNvSpPr txBox="1">
            <a:spLocks noChangeArrowheads="1"/>
          </p:cNvSpPr>
          <p:nvPr/>
        </p:nvSpPr>
        <p:spPr bwMode="auto">
          <a:xfrm>
            <a:off x="4644008" y="620688"/>
            <a:ext cx="44164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smtClean="0">
                <a:solidFill>
                  <a:srgbClr val="387038"/>
                </a:solidFill>
                <a:latin typeface="Trebuchet MS"/>
                <a:ea typeface="Calibri"/>
                <a:cs typeface="Times New Roman"/>
              </a:rPr>
              <a:t>plek</a:t>
            </a:r>
            <a:endParaRPr lang="nl-NL" sz="5400" dirty="0">
              <a:effectLst/>
              <a:latin typeface="Calibri"/>
              <a:ea typeface="Calibri"/>
              <a:cs typeface="Times New Roman"/>
            </a:endParaRPr>
          </a:p>
        </p:txBody>
      </p:sp>
      <p:grpSp>
        <p:nvGrpSpPr>
          <p:cNvPr id="8" name="Groep 7"/>
          <p:cNvGrpSpPr/>
          <p:nvPr/>
        </p:nvGrpSpPr>
        <p:grpSpPr>
          <a:xfrm>
            <a:off x="527917" y="2396952"/>
            <a:ext cx="3346634" cy="2289600"/>
            <a:chOff x="439707" y="822056"/>
            <a:chExt cx="8209637" cy="5616624"/>
          </a:xfrm>
        </p:grpSpPr>
        <p:pic>
          <p:nvPicPr>
            <p:cNvPr id="18" name="Picture 2" descr="C:\Users\dasg\Downloads\shutterstock_16502856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36096" y="1331376"/>
              <a:ext cx="2555869" cy="1704059"/>
            </a:xfrm>
            <a:prstGeom prst="rect">
              <a:avLst/>
            </a:prstGeom>
            <a:noFill/>
            <a:extLst>
              <a:ext uri="{909E8E84-426E-40DD-AFC4-6F175D3DCCD1}">
                <a14:hiddenFill xmlns:a14="http://schemas.microsoft.com/office/drawing/2010/main">
                  <a:solidFill>
                    <a:srgbClr val="FFFFFF"/>
                  </a:solidFill>
                </a14:hiddenFill>
              </a:ext>
            </a:extLst>
          </p:spPr>
        </p:pic>
        <p:sp>
          <p:nvSpPr>
            <p:cNvPr id="19" name="Ovaal 18"/>
            <p:cNvSpPr/>
            <p:nvPr/>
          </p:nvSpPr>
          <p:spPr>
            <a:xfrm>
              <a:off x="439707" y="3630368"/>
              <a:ext cx="3888432" cy="2808312"/>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 name="Picture 3" descr="C:\Users\dasg\Downloads\shutterstock_54063854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03784" y="4149080"/>
              <a:ext cx="2604120" cy="1781218"/>
            </a:xfrm>
            <a:prstGeom prst="rect">
              <a:avLst/>
            </a:prstGeom>
            <a:noFill/>
            <a:extLst>
              <a:ext uri="{909E8E84-426E-40DD-AFC4-6F175D3DCCD1}">
                <a14:hiddenFill xmlns:a14="http://schemas.microsoft.com/office/drawing/2010/main">
                  <a:solidFill>
                    <a:srgbClr val="FFFFFF"/>
                  </a:solidFill>
                </a14:hiddenFill>
              </a:ext>
            </a:extLst>
          </p:spPr>
        </p:pic>
        <p:sp>
          <p:nvSpPr>
            <p:cNvPr id="21" name="Ovaal 20"/>
            <p:cNvSpPr/>
            <p:nvPr/>
          </p:nvSpPr>
          <p:spPr>
            <a:xfrm>
              <a:off x="4760912" y="822056"/>
              <a:ext cx="3888432" cy="2808312"/>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9" name="Groep 8"/>
          <p:cNvGrpSpPr/>
          <p:nvPr/>
        </p:nvGrpSpPr>
        <p:grpSpPr>
          <a:xfrm>
            <a:off x="5125953" y="2149835"/>
            <a:ext cx="3428599" cy="2536717"/>
            <a:chOff x="3181117" y="894064"/>
            <a:chExt cx="5567347" cy="4119112"/>
          </a:xfrm>
        </p:grpSpPr>
        <p:pic>
          <p:nvPicPr>
            <p:cNvPr id="22" name="Picture 2" descr="C:\Users\dasg\Downloads\shutterstock_165028562.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b="-12145"/>
            <a:stretch/>
          </p:blipFill>
          <p:spPr bwMode="auto">
            <a:xfrm>
              <a:off x="3874551" y="1446985"/>
              <a:ext cx="2555869" cy="139030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dasg\Downloads\shutterstock_540638545.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292080" y="2837289"/>
              <a:ext cx="2604120" cy="1781218"/>
            </a:xfrm>
            <a:prstGeom prst="rect">
              <a:avLst/>
            </a:prstGeom>
            <a:noFill/>
            <a:extLst>
              <a:ext uri="{909E8E84-426E-40DD-AFC4-6F175D3DCCD1}">
                <a14:hiddenFill xmlns:a14="http://schemas.microsoft.com/office/drawing/2010/main">
                  <a:solidFill>
                    <a:srgbClr val="FFFFFF"/>
                  </a:solidFill>
                </a14:hiddenFill>
              </a:ext>
            </a:extLst>
          </p:spPr>
        </p:pic>
        <p:sp>
          <p:nvSpPr>
            <p:cNvPr id="25" name="Ovaal 24"/>
            <p:cNvSpPr/>
            <p:nvPr/>
          </p:nvSpPr>
          <p:spPr>
            <a:xfrm>
              <a:off x="3181117" y="894064"/>
              <a:ext cx="5567347" cy="4119112"/>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6851391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5575" y="312737"/>
            <a:ext cx="44164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700" b="1" dirty="0" smtClean="0">
                <a:solidFill>
                  <a:srgbClr val="387038"/>
                </a:solidFill>
                <a:latin typeface="Trebuchet MS"/>
                <a:ea typeface="Calibri"/>
                <a:cs typeface="Times New Roman"/>
              </a:rPr>
              <a:t>doorgaan</a:t>
            </a:r>
            <a:endParaRPr lang="nl-NL" sz="5700" dirty="0">
              <a:effectLst/>
              <a:latin typeface="Calibri"/>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smtClean="0">
                <a:solidFill>
                  <a:srgbClr val="387038"/>
                </a:solidFill>
                <a:latin typeface="Trebuchet MS"/>
                <a:ea typeface="Calibri"/>
                <a:cs typeface="Times New Roman"/>
              </a:rPr>
              <a:t>annuleren</a:t>
            </a:r>
            <a:endParaRPr lang="nl-NL" sz="6000" dirty="0">
              <a:effectLst/>
              <a:latin typeface="Calibri"/>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endParaRPr lang="nl-NL" sz="2800" dirty="0" smtClean="0">
              <a:effectLst/>
              <a:latin typeface="Calibri"/>
              <a:ea typeface="Calibri"/>
              <a:cs typeface="Times New Roman"/>
            </a:endParaRP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endParaRPr lang="nl-NL" sz="2400" i="1" dirty="0" smtClean="0">
              <a:solidFill>
                <a:srgbClr val="387038"/>
              </a:solidFill>
              <a:latin typeface="Trebuchet MS"/>
              <a:ea typeface="Calibri"/>
              <a:cs typeface="Times New Roman"/>
            </a:endParaRPr>
          </a:p>
          <a:p>
            <a:pPr algn="ctr">
              <a:lnSpc>
                <a:spcPct val="107000"/>
              </a:lnSpc>
              <a:spcAft>
                <a:spcPts val="0"/>
              </a:spcAft>
            </a:pPr>
            <a:endParaRPr lang="nl-NL" sz="2400" i="1" dirty="0" smtClean="0">
              <a:solidFill>
                <a:srgbClr val="387038"/>
              </a:solidFill>
              <a:latin typeface="Trebuchet MS"/>
              <a:ea typeface="Calibri"/>
              <a:cs typeface="Times New Roman"/>
            </a:endParaRPr>
          </a:p>
          <a:p>
            <a:pPr algn="ctr">
              <a:lnSpc>
                <a:spcPct val="107000"/>
              </a:lnSpc>
              <a:spcAft>
                <a:spcPts val="0"/>
              </a:spcAft>
            </a:pPr>
            <a:endParaRPr lang="nl-NL" sz="2400" i="1" dirty="0">
              <a:solidFill>
                <a:srgbClr val="387038"/>
              </a:solidFill>
              <a:latin typeface="Trebuchet MS"/>
              <a:ea typeface="Calibri"/>
              <a:cs typeface="Times New Roman"/>
            </a:endParaRPr>
          </a:p>
          <a:p>
            <a:pPr algn="ctr">
              <a:lnSpc>
                <a:spcPct val="107000"/>
              </a:lnSpc>
              <a:spcAft>
                <a:spcPts val="0"/>
              </a:spcAft>
            </a:pPr>
            <a:endParaRPr lang="nl-NL" sz="2400" i="1" dirty="0" smtClean="0">
              <a:solidFill>
                <a:srgbClr val="387038"/>
              </a:solidFill>
              <a:latin typeface="Trebuchet MS"/>
              <a:ea typeface="Calibri"/>
              <a:cs typeface="Times New Roman"/>
            </a:endParaRPr>
          </a:p>
          <a:p>
            <a:pPr algn="ctr">
              <a:lnSpc>
                <a:spcPct val="107000"/>
              </a:lnSpc>
              <a:spcAft>
                <a:spcPts val="0"/>
              </a:spcAft>
            </a:pPr>
            <a:r>
              <a:rPr lang="nl-NL" sz="2400" i="1" dirty="0" smtClean="0">
                <a:solidFill>
                  <a:srgbClr val="387038"/>
                </a:solidFill>
                <a:latin typeface="Trebuchet MS"/>
                <a:ea typeface="Calibri"/>
                <a:cs typeface="Times New Roman"/>
              </a:rPr>
              <a:t>Het regende. Ze lieten de voetbalwedstrijd </a:t>
            </a:r>
            <a:r>
              <a:rPr lang="nl-NL" sz="2400" i="1" u="sng" dirty="0" smtClean="0">
                <a:solidFill>
                  <a:srgbClr val="387038"/>
                </a:solidFill>
                <a:latin typeface="Trebuchet MS"/>
                <a:ea typeface="Calibri"/>
                <a:cs typeface="Times New Roman"/>
              </a:rPr>
              <a:t>doorgaan</a:t>
            </a:r>
            <a:r>
              <a:rPr lang="nl-NL" sz="2400" i="1" dirty="0" smtClean="0">
                <a:solidFill>
                  <a:srgbClr val="387038"/>
                </a:solidFill>
                <a:latin typeface="Trebuchet MS"/>
                <a:ea typeface="Calibri"/>
                <a:cs typeface="Times New Roman"/>
              </a:rPr>
              <a:t>.</a:t>
            </a:r>
            <a:endParaRPr lang="nl-NL" sz="1100" u="sng"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smtClean="0">
                <a:effectLst/>
                <a:latin typeface="Trebuchet MS"/>
                <a:ea typeface="Calibri"/>
                <a:cs typeface="Times New Roman"/>
              </a:rPr>
              <a:t> = niet door laten gaan</a:t>
            </a:r>
          </a:p>
          <a:p>
            <a:pPr>
              <a:lnSpc>
                <a:spcPct val="107000"/>
              </a:lnSpc>
              <a:spcAft>
                <a:spcPts val="0"/>
              </a:spcAft>
            </a:pPr>
            <a:r>
              <a:rPr lang="nl-NL" sz="2800" dirty="0" smtClean="0">
                <a:effectLst/>
                <a:latin typeface="Trebuchet MS"/>
                <a:ea typeface="Calibri"/>
                <a:cs typeface="Times New Roman"/>
              </a:rPr>
              <a:t> </a:t>
            </a:r>
            <a:endParaRPr lang="nl-NL" sz="1100" dirty="0" smtClean="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smtClean="0">
              <a:effectLst/>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2800" dirty="0" smtClean="0">
              <a:effectLst/>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dirty="0" smtClean="0">
              <a:effectLst/>
              <a:latin typeface="Trebuchet MS"/>
              <a:ea typeface="Calibri"/>
              <a:cs typeface="Times New Roman"/>
            </a:endParaRPr>
          </a:p>
          <a:p>
            <a:pPr>
              <a:lnSpc>
                <a:spcPct val="107000"/>
              </a:lnSpc>
              <a:spcAft>
                <a:spcPts val="0"/>
              </a:spcAft>
            </a:pPr>
            <a:endParaRPr lang="nl-NL" dirty="0" smtClean="0">
              <a:effectLst/>
              <a:latin typeface="Trebuchet MS"/>
              <a:ea typeface="Calibri"/>
              <a:cs typeface="Times New Roman"/>
            </a:endParaRPr>
          </a:p>
          <a:p>
            <a:pPr algn="ctr">
              <a:lnSpc>
                <a:spcPct val="107000"/>
              </a:lnSpc>
            </a:pPr>
            <a:r>
              <a:rPr lang="nl-NL" sz="2400" i="1" dirty="0" smtClean="0">
                <a:solidFill>
                  <a:srgbClr val="387038"/>
                </a:solidFill>
                <a:latin typeface="Trebuchet MS"/>
                <a:ea typeface="Calibri"/>
                <a:cs typeface="Times New Roman"/>
              </a:rPr>
              <a:t>Het regende. </a:t>
            </a:r>
          </a:p>
          <a:p>
            <a:pPr algn="ctr">
              <a:lnSpc>
                <a:spcPct val="107000"/>
              </a:lnSpc>
            </a:pPr>
            <a:r>
              <a:rPr lang="nl-NL" sz="2400" i="1" dirty="0" smtClean="0">
                <a:solidFill>
                  <a:srgbClr val="387038"/>
                </a:solidFill>
                <a:latin typeface="Trebuchet MS"/>
                <a:ea typeface="Calibri"/>
                <a:cs typeface="Times New Roman"/>
              </a:rPr>
              <a:t>De voetbalwedstrijd </a:t>
            </a:r>
          </a:p>
          <a:p>
            <a:pPr algn="ctr">
              <a:lnSpc>
                <a:spcPct val="107000"/>
              </a:lnSpc>
            </a:pPr>
            <a:r>
              <a:rPr lang="nl-NL" sz="2400" i="1" dirty="0" smtClean="0">
                <a:solidFill>
                  <a:srgbClr val="387038"/>
                </a:solidFill>
                <a:latin typeface="Trebuchet MS"/>
                <a:ea typeface="Calibri"/>
                <a:cs typeface="Times New Roman"/>
              </a:rPr>
              <a:t>werd </a:t>
            </a:r>
            <a:r>
              <a:rPr lang="nl-NL" sz="2400" i="1" u="sng" dirty="0" smtClean="0">
                <a:solidFill>
                  <a:srgbClr val="387038"/>
                </a:solidFill>
                <a:latin typeface="Trebuchet MS"/>
                <a:ea typeface="Calibri"/>
                <a:cs typeface="Times New Roman"/>
              </a:rPr>
              <a:t>geannuleerd</a:t>
            </a:r>
            <a:r>
              <a:rPr lang="nl-NL" sz="2400" i="1" dirty="0" smtClean="0">
                <a:solidFill>
                  <a:srgbClr val="387038"/>
                </a:solidFill>
                <a:latin typeface="Trebuchet MS"/>
                <a:ea typeface="Calibri"/>
                <a:cs typeface="Times New Roman"/>
              </a:rPr>
              <a:t>.</a:t>
            </a:r>
            <a:endParaRPr lang="nl-NL" sz="2400" dirty="0" smtClean="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3314" name="Picture 2" descr="C:\Users\dasg\Downloads\shutterstock_1034451070.jpg"/>
          <p:cNvPicPr>
            <a:picLocks noChangeAspect="1" noChangeArrowheads="1"/>
          </p:cNvPicPr>
          <p:nvPr/>
        </p:nvPicPr>
        <p:blipFill>
          <a:blip r:embed="rId4" cstate="email">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bwMode="auto">
          <a:xfrm>
            <a:off x="355028" y="2204864"/>
            <a:ext cx="3976350" cy="2242662"/>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dasg\Downloads\shutterstock_209654614 (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330586" y="2276872"/>
            <a:ext cx="2880320"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029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496" y="126507"/>
            <a:ext cx="9082451" cy="5906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771801" y="476672"/>
            <a:ext cx="3329280"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2771801" y="404664"/>
            <a:ext cx="345638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Trebuchet MS" panose="020B0603020202020204" pitchFamily="34" charset="0"/>
                <a:ea typeface="Calibri"/>
                <a:cs typeface="Times New Roman"/>
              </a:rPr>
              <a:t>h</a:t>
            </a:r>
            <a:r>
              <a:rPr lang="nl-NL" sz="4800" b="1" dirty="0" smtClean="0">
                <a:latin typeface="Trebuchet MS" panose="020B0603020202020204" pitchFamily="34" charset="0"/>
                <a:ea typeface="Calibri"/>
                <a:cs typeface="Times New Roman"/>
              </a:rPr>
              <a:t>et letsel</a:t>
            </a:r>
            <a:endParaRPr lang="nl-NL" sz="4800" b="1" dirty="0">
              <a:effectLst/>
              <a:latin typeface="Trebuchet MS" panose="020B0603020202020204" pitchFamily="34" charset="0"/>
              <a:ea typeface="Calibri"/>
              <a:cs typeface="Times New Roman"/>
            </a:endParaRPr>
          </a:p>
        </p:txBody>
      </p:sp>
      <p:sp>
        <p:nvSpPr>
          <p:cNvPr id="7" name="Text Box 14"/>
          <p:cNvSpPr txBox="1"/>
          <p:nvPr/>
        </p:nvSpPr>
        <p:spPr>
          <a:xfrm>
            <a:off x="416822" y="3861048"/>
            <a:ext cx="2787026" cy="93690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396384" y="4221088"/>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smtClean="0">
                <a:latin typeface="Trebuchet MS" panose="020B0603020202020204" pitchFamily="34" charset="0"/>
                <a:ea typeface="Calibri"/>
                <a:cs typeface="Times New Roman"/>
              </a:rPr>
              <a:t>beenletsel</a:t>
            </a:r>
            <a:endParaRPr lang="nl-NL" sz="3600" b="1" dirty="0">
              <a:effectLst/>
              <a:latin typeface="Trebuchet MS" panose="020B0603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93815" y="3203086"/>
            <a:ext cx="114876" cy="798141"/>
          </a:xfrm>
          <a:prstGeom prst="rect">
            <a:avLst/>
          </a:prstGeom>
        </p:spPr>
      </p:pic>
      <p:sp>
        <p:nvSpPr>
          <p:cNvPr id="13" name="Text Box 14"/>
          <p:cNvSpPr txBox="1"/>
          <p:nvPr/>
        </p:nvSpPr>
        <p:spPr>
          <a:xfrm>
            <a:off x="6228184" y="476672"/>
            <a:ext cx="2520280" cy="129614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228183" y="491188"/>
            <a:ext cx="3096345"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300" dirty="0">
                <a:effectLst/>
                <a:latin typeface="Trebuchet MS"/>
                <a:ea typeface="Calibri"/>
                <a:cs typeface="Times New Roman"/>
              </a:rPr>
              <a:t>= </a:t>
            </a:r>
            <a:r>
              <a:rPr lang="nl-NL" sz="2300" dirty="0" smtClean="0">
                <a:latin typeface="Trebuchet MS"/>
                <a:ea typeface="Calibri"/>
                <a:cs typeface="Times New Roman"/>
              </a:rPr>
              <a:t>de beschadiging </a:t>
            </a:r>
            <a:br>
              <a:rPr lang="nl-NL" sz="2300" dirty="0" smtClean="0">
                <a:latin typeface="Trebuchet MS"/>
                <a:ea typeface="Calibri"/>
                <a:cs typeface="Times New Roman"/>
              </a:rPr>
            </a:br>
            <a:r>
              <a:rPr lang="nl-NL" sz="2300" dirty="0" smtClean="0">
                <a:latin typeface="Trebuchet MS"/>
                <a:ea typeface="Calibri"/>
                <a:cs typeface="Times New Roman"/>
              </a:rPr>
              <a:t>in of aan </a:t>
            </a:r>
            <a:br>
              <a:rPr lang="nl-NL" sz="2300" dirty="0" smtClean="0">
                <a:latin typeface="Trebuchet MS"/>
                <a:ea typeface="Calibri"/>
                <a:cs typeface="Times New Roman"/>
              </a:rPr>
            </a:br>
            <a:r>
              <a:rPr lang="nl-NL" sz="2300" dirty="0" smtClean="0">
                <a:latin typeface="Trebuchet MS"/>
                <a:ea typeface="Calibri"/>
                <a:cs typeface="Times New Roman"/>
              </a:rPr>
              <a:t>het lichaam</a:t>
            </a:r>
            <a:endParaRPr lang="nl-NL" sz="2300" dirty="0">
              <a:effectLst/>
              <a:latin typeface="Calibri"/>
              <a:ea typeface="Calibri"/>
              <a:cs typeface="Times New Roman"/>
            </a:endParaRPr>
          </a:p>
        </p:txBody>
      </p:sp>
      <p:sp>
        <p:nvSpPr>
          <p:cNvPr id="17" name="Tekstvak 2"/>
          <p:cNvSpPr txBox="1">
            <a:spLocks noChangeArrowheads="1"/>
          </p:cNvSpPr>
          <p:nvPr/>
        </p:nvSpPr>
        <p:spPr bwMode="auto">
          <a:xfrm>
            <a:off x="395536" y="3773809"/>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smtClean="0">
                <a:latin typeface="Trebuchet MS" panose="020B0603020202020204" pitchFamily="34" charset="0"/>
                <a:ea typeface="Calibri"/>
                <a:cs typeface="Times New Roman"/>
              </a:rPr>
              <a:t>het</a:t>
            </a:r>
            <a:endParaRPr lang="nl-NL" sz="3600" b="1" dirty="0">
              <a:effectLst/>
              <a:latin typeface="Trebuchet MS" panose="020B0603020202020204" pitchFamily="34" charset="0"/>
              <a:ea typeface="Calibri"/>
              <a:cs typeface="Times New Roman"/>
            </a:endParaRPr>
          </a:p>
        </p:txBody>
      </p:sp>
      <p:sp>
        <p:nvSpPr>
          <p:cNvPr id="18" name="Text Box 14"/>
          <p:cNvSpPr txBox="1"/>
          <p:nvPr/>
        </p:nvSpPr>
        <p:spPr>
          <a:xfrm>
            <a:off x="3347864" y="3861048"/>
            <a:ext cx="2571002" cy="93690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9" name="Tekstvak 2"/>
          <p:cNvSpPr txBox="1">
            <a:spLocks noChangeArrowheads="1"/>
          </p:cNvSpPr>
          <p:nvPr/>
        </p:nvSpPr>
        <p:spPr bwMode="auto">
          <a:xfrm>
            <a:off x="3203848" y="4205857"/>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smtClean="0">
                <a:latin typeface="Trebuchet MS" panose="020B0603020202020204" pitchFamily="34" charset="0"/>
                <a:ea typeface="Calibri"/>
                <a:cs typeface="Times New Roman"/>
              </a:rPr>
              <a:t>armletsel</a:t>
            </a:r>
            <a:endParaRPr lang="nl-NL" sz="3600" b="1" dirty="0">
              <a:effectLst/>
              <a:latin typeface="Trebuchet MS" panose="020B0603020202020204" pitchFamily="34" charset="0"/>
              <a:ea typeface="Calibri"/>
              <a:cs typeface="Times New Roman"/>
            </a:endParaRPr>
          </a:p>
        </p:txBody>
      </p:sp>
      <p:sp>
        <p:nvSpPr>
          <p:cNvPr id="20" name="Tekstvak 2"/>
          <p:cNvSpPr txBox="1">
            <a:spLocks noChangeArrowheads="1"/>
          </p:cNvSpPr>
          <p:nvPr/>
        </p:nvSpPr>
        <p:spPr bwMode="auto">
          <a:xfrm>
            <a:off x="3419873" y="3773809"/>
            <a:ext cx="2448272"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smtClean="0">
                <a:latin typeface="Trebuchet MS" panose="020B0603020202020204" pitchFamily="34" charset="0"/>
                <a:ea typeface="Calibri"/>
                <a:cs typeface="Times New Roman"/>
              </a:rPr>
              <a:t>het</a:t>
            </a:r>
            <a:endParaRPr lang="nl-NL" sz="3600" b="1" dirty="0">
              <a:effectLst/>
              <a:latin typeface="Trebuchet MS" panose="020B0603020202020204" pitchFamily="34" charset="0"/>
              <a:ea typeface="Calibri"/>
              <a:cs typeface="Times New Roman"/>
            </a:endParaRPr>
          </a:p>
        </p:txBody>
      </p:sp>
      <p:sp>
        <p:nvSpPr>
          <p:cNvPr id="21" name="Text Box 14"/>
          <p:cNvSpPr txBox="1"/>
          <p:nvPr/>
        </p:nvSpPr>
        <p:spPr>
          <a:xfrm>
            <a:off x="6120605" y="3861048"/>
            <a:ext cx="2699867" cy="93690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22" name="Tekstvak 2"/>
          <p:cNvSpPr txBox="1">
            <a:spLocks noChangeArrowheads="1"/>
          </p:cNvSpPr>
          <p:nvPr/>
        </p:nvSpPr>
        <p:spPr bwMode="auto">
          <a:xfrm>
            <a:off x="6120604" y="4221088"/>
            <a:ext cx="2678581"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smtClean="0">
                <a:latin typeface="Trebuchet MS" panose="020B0603020202020204" pitchFamily="34" charset="0"/>
                <a:ea typeface="Calibri"/>
                <a:cs typeface="Times New Roman"/>
              </a:rPr>
              <a:t>nekletsel</a:t>
            </a:r>
            <a:endParaRPr lang="nl-NL" sz="3600" b="1" dirty="0">
              <a:effectLst/>
              <a:latin typeface="Trebuchet MS" panose="020B0603020202020204" pitchFamily="34" charset="0"/>
              <a:ea typeface="Calibri"/>
              <a:cs typeface="Times New Roman"/>
            </a:endParaRPr>
          </a:p>
        </p:txBody>
      </p:sp>
      <p:sp>
        <p:nvSpPr>
          <p:cNvPr id="23" name="Tekstvak 2"/>
          <p:cNvSpPr txBox="1">
            <a:spLocks noChangeArrowheads="1"/>
          </p:cNvSpPr>
          <p:nvPr/>
        </p:nvSpPr>
        <p:spPr bwMode="auto">
          <a:xfrm>
            <a:off x="6196120" y="3789040"/>
            <a:ext cx="2548835"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smtClean="0">
                <a:latin typeface="Trebuchet MS" panose="020B0603020202020204" pitchFamily="34" charset="0"/>
                <a:ea typeface="Calibri"/>
                <a:cs typeface="Times New Roman"/>
              </a:rPr>
              <a:t>het</a:t>
            </a:r>
            <a:endParaRPr lang="nl-NL" sz="3600" b="1" dirty="0">
              <a:effectLst/>
              <a:latin typeface="Trebuchet MS" panose="020B0603020202020204" pitchFamily="34" charset="0"/>
              <a:ea typeface="Calibri"/>
              <a:cs typeface="Times New Roman"/>
            </a:endParaRPr>
          </a:p>
        </p:txBody>
      </p:sp>
      <p:pic>
        <p:nvPicPr>
          <p:cNvPr id="14340" name="Picture 4" descr="C:\Users\dasg\Downloads\shutterstock_11686408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28384" y="1115157"/>
            <a:ext cx="545113" cy="570053"/>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dasg\Downloads\shutterstock_1368823949.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363875" y="4869160"/>
            <a:ext cx="580195" cy="112043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5" descr="C:\Users\dasg\Downloads\shutterstock_1368823949.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4597361" y="4869159"/>
            <a:ext cx="439948" cy="112043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descr="C:\Users\dasg\Downloads\shutterstock_1368823949.jpg"/>
          <p:cNvPicPr>
            <a:picLocks noChangeAspect="1" noChangeArrowheads="1"/>
          </p:cNvPicPr>
          <p:nvPr/>
        </p:nvPicPr>
        <p:blipFill rotWithShape="1">
          <a:blip r:embed="rId8"/>
          <a:srcRect/>
          <a:stretch/>
        </p:blipFill>
        <p:spPr bwMode="auto">
          <a:xfrm>
            <a:off x="2771801" y="4912139"/>
            <a:ext cx="945665" cy="224086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5" descr="C:\Users\dasg\Downloads\shutterstock_1368823949.jpg"/>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7371615" y="4869159"/>
            <a:ext cx="487049" cy="1120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653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smtClean="0">
                <a:solidFill>
                  <a:srgbClr val="C00000"/>
                </a:solidFill>
              </a:rPr>
              <a:t>Week 7 – 11 februari 2020</a:t>
            </a:r>
          </a:p>
          <a:p>
            <a:r>
              <a:rPr lang="nl-NL" dirty="0" smtClean="0">
                <a:solidFill>
                  <a:srgbClr val="C00000"/>
                </a:solidFill>
              </a:rPr>
              <a:t>Niveau B</a:t>
            </a:r>
            <a:endParaRPr lang="nl-NL" dirty="0">
              <a:solidFill>
                <a:srgbClr val="C00000"/>
              </a:solidFill>
            </a:endParaRP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rPr>
              <a:t>Gerarda Das</a:t>
            </a:r>
          </a:p>
          <a:p>
            <a:pPr algn="l"/>
            <a:r>
              <a:rPr lang="nl-NL" sz="1100" i="1" dirty="0" smtClean="0">
                <a:solidFill>
                  <a:srgbClr val="00B050"/>
                </a:solidFill>
              </a:rPr>
              <a:t>Mariët </a:t>
            </a:r>
            <a:r>
              <a:rPr lang="nl-NL" sz="1100" i="1" dirty="0">
                <a:solidFill>
                  <a:srgbClr val="00B050"/>
                </a:solidFill>
              </a:rPr>
              <a:t>Koster</a:t>
            </a:r>
          </a:p>
          <a:p>
            <a:pPr algn="l"/>
            <a:r>
              <a:rPr lang="en-US" sz="1100" i="1" dirty="0">
                <a:solidFill>
                  <a:srgbClr val="00B050"/>
                </a:solidFill>
              </a:rPr>
              <a:t>Mandy Routledge</a:t>
            </a:r>
            <a:endParaRPr lang="nl-NL" sz="1100" i="1" dirty="0">
              <a:solidFill>
                <a:srgbClr val="00B050"/>
              </a:solidFill>
            </a:endParaRPr>
          </a:p>
          <a:p>
            <a:pPr algn="l"/>
            <a:r>
              <a:rPr lang="en-US" sz="1100" i="1" dirty="0" smtClean="0">
                <a:solidFill>
                  <a:srgbClr val="00B050"/>
                </a:solidFill>
              </a:rPr>
              <a:t>Francis Vrielink</a:t>
            </a:r>
          </a:p>
        </p:txBody>
      </p:sp>
      <p:pic>
        <p:nvPicPr>
          <p:cNvPr id="1026" name="Picture 2" descr="http://www.ikenkentalis.nl/public/images/logo-22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12283" y="-99392"/>
            <a:ext cx="9264803" cy="3046988"/>
          </a:xfrm>
          <a:prstGeom prst="rect">
            <a:avLst/>
          </a:prstGeom>
          <a:noFill/>
        </p:spPr>
        <p:txBody>
          <a:bodyPr wrap="square" rtlCol="0">
            <a:spAutoFit/>
          </a:bodyPr>
          <a:lstStyle/>
          <a:p>
            <a:pPr fontAlgn="t"/>
            <a:r>
              <a:rPr lang="nl-NL" sz="6600" b="1" u="sng" dirty="0">
                <a:solidFill>
                  <a:prstClr val="black"/>
                </a:solidFill>
                <a:latin typeface="Trebuchet MS" panose="020B0603020202020204" pitchFamily="34" charset="0"/>
              </a:rPr>
              <a:t>i</a:t>
            </a:r>
            <a:r>
              <a:rPr lang="nl-NL" sz="6600" b="1" u="sng" dirty="0" smtClean="0">
                <a:solidFill>
                  <a:prstClr val="black"/>
                </a:solidFill>
                <a:latin typeface="Trebuchet MS" panose="020B0603020202020204" pitchFamily="34" charset="0"/>
              </a:rPr>
              <a:t>n de ban zijn van</a:t>
            </a:r>
            <a:endParaRPr lang="nl-NL" sz="8000" b="1" dirty="0" smtClean="0">
              <a:solidFill>
                <a:prstClr val="black"/>
              </a:solidFill>
              <a:latin typeface="Trebuchet MS" panose="020B0603020202020204" pitchFamily="34" charset="0"/>
            </a:endParaRPr>
          </a:p>
          <a:p>
            <a:pPr fontAlgn="t"/>
            <a:r>
              <a:rPr lang="nl-NL" sz="4800" dirty="0" smtClean="0">
                <a:solidFill>
                  <a:prstClr val="black"/>
                </a:solidFill>
                <a:latin typeface="Trebuchet MS" panose="020B0603020202020204" pitchFamily="34" charset="0"/>
              </a:rPr>
              <a:t>= alleen maar aandacht </a:t>
            </a:r>
          </a:p>
          <a:p>
            <a:pPr fontAlgn="t"/>
            <a:r>
              <a:rPr lang="nl-NL" sz="4800" dirty="0" smtClean="0">
                <a:solidFill>
                  <a:prstClr val="black"/>
                </a:solidFill>
                <a:latin typeface="Trebuchet MS" panose="020B0603020202020204" pitchFamily="34" charset="0"/>
              </a:rPr>
              <a:t>hebben voor</a:t>
            </a:r>
            <a:endParaRPr lang="nl-NL" sz="3200" i="1" dirty="0" smtClean="0">
              <a:solidFill>
                <a:srgbClr val="00B050"/>
              </a:solidFill>
              <a:latin typeface="Trebuchet MS" panose="020B0603020202020204" pitchFamily="34" charset="0"/>
            </a:endParaRPr>
          </a:p>
          <a:p>
            <a:pPr lvl="0"/>
            <a:r>
              <a:rPr lang="nl-NL" sz="3000" i="1" dirty="0" smtClean="0">
                <a:solidFill>
                  <a:srgbClr val="00B050"/>
                </a:solidFill>
                <a:latin typeface="Trebuchet MS" panose="020B0603020202020204" pitchFamily="34" charset="0"/>
              </a:rPr>
              <a:t>Mijn neefje </a:t>
            </a:r>
            <a:r>
              <a:rPr lang="nl-NL" sz="3000" i="1" u="sng" dirty="0" smtClean="0">
                <a:solidFill>
                  <a:srgbClr val="00B050"/>
                </a:solidFill>
                <a:latin typeface="Trebuchet MS" panose="020B0603020202020204" pitchFamily="34" charset="0"/>
              </a:rPr>
              <a:t>was helemaal in de ban van </a:t>
            </a:r>
            <a:r>
              <a:rPr lang="nl-NL" sz="3000" i="1" dirty="0" smtClean="0">
                <a:solidFill>
                  <a:srgbClr val="00B050"/>
                </a:solidFill>
                <a:latin typeface="Trebuchet MS" panose="020B0603020202020204" pitchFamily="34" charset="0"/>
              </a:rPr>
              <a:t>schaatsen</a:t>
            </a:r>
            <a:r>
              <a:rPr lang="nl-NL" sz="3000" i="1" dirty="0" smtClean="0">
                <a:solidFill>
                  <a:srgbClr val="00B050"/>
                </a:solidFill>
                <a:latin typeface="Trebuchet MS" panose="020B0603020202020204" pitchFamily="34" charset="0"/>
              </a:rPr>
              <a:t>. </a:t>
            </a:r>
            <a:endParaRPr lang="nl-NL" sz="3000" i="1" dirty="0">
              <a:solidFill>
                <a:prstClr val="black"/>
              </a:solidFill>
            </a:endParaRPr>
          </a:p>
        </p:txBody>
      </p:sp>
      <p:sp>
        <p:nvSpPr>
          <p:cNvPr id="6" name="Tekstvak 5"/>
          <p:cNvSpPr txBox="1"/>
          <p:nvPr/>
        </p:nvSpPr>
        <p:spPr>
          <a:xfrm>
            <a:off x="-9872" y="3764647"/>
            <a:ext cx="9264803" cy="2862322"/>
          </a:xfrm>
          <a:prstGeom prst="rect">
            <a:avLst/>
          </a:prstGeom>
          <a:noFill/>
        </p:spPr>
        <p:txBody>
          <a:bodyPr wrap="square" rtlCol="0">
            <a:spAutoFit/>
          </a:bodyPr>
          <a:lstStyle/>
          <a:p>
            <a:pPr fontAlgn="t"/>
            <a:r>
              <a:rPr lang="nl-NL" sz="7200" b="1" u="sng" dirty="0">
                <a:solidFill>
                  <a:prstClr val="black"/>
                </a:solidFill>
                <a:latin typeface="Trebuchet MS" panose="020B0603020202020204" pitchFamily="34" charset="0"/>
              </a:rPr>
              <a:t>m</a:t>
            </a:r>
            <a:r>
              <a:rPr lang="nl-NL" sz="7200" b="1" u="sng" dirty="0" smtClean="0">
                <a:solidFill>
                  <a:prstClr val="black"/>
                </a:solidFill>
                <a:latin typeface="Trebuchet MS" panose="020B0603020202020204" pitchFamily="34" charset="0"/>
              </a:rPr>
              <a:t>et het oog op</a:t>
            </a:r>
            <a:endParaRPr lang="nl-NL" sz="8000" b="1" dirty="0" smtClean="0">
              <a:solidFill>
                <a:prstClr val="black"/>
              </a:solidFill>
              <a:latin typeface="Trebuchet MS" panose="020B0603020202020204" pitchFamily="34" charset="0"/>
            </a:endParaRPr>
          </a:p>
          <a:p>
            <a:pPr fontAlgn="t"/>
            <a:r>
              <a:rPr lang="nl-NL" sz="4800" dirty="0" smtClean="0">
                <a:solidFill>
                  <a:prstClr val="black"/>
                </a:solidFill>
                <a:latin typeface="Trebuchet MS" panose="020B0603020202020204" pitchFamily="34" charset="0"/>
              </a:rPr>
              <a:t>= </a:t>
            </a:r>
            <a:r>
              <a:rPr lang="nl-NL" sz="4800" dirty="0" smtClean="0">
                <a:solidFill>
                  <a:prstClr val="black"/>
                </a:solidFill>
                <a:latin typeface="Trebuchet MS" panose="020B0603020202020204" pitchFamily="34" charset="0"/>
              </a:rPr>
              <a:t>rekening houdend met</a:t>
            </a:r>
            <a:r>
              <a:rPr lang="nl-NL" sz="4800" dirty="0" smtClean="0"/>
              <a:t> </a:t>
            </a:r>
            <a:r>
              <a:rPr lang="nl-NL" dirty="0" smtClean="0">
                <a:solidFill>
                  <a:prstClr val="black"/>
                </a:solidFill>
                <a:latin typeface="Trebuchet MS" panose="020B0603020202020204" pitchFamily="34" charset="0"/>
              </a:rPr>
              <a:t/>
            </a:r>
            <a:br>
              <a:rPr lang="nl-NL" dirty="0" smtClean="0">
                <a:solidFill>
                  <a:prstClr val="black"/>
                </a:solidFill>
                <a:latin typeface="Trebuchet MS" panose="020B0603020202020204" pitchFamily="34" charset="0"/>
              </a:rPr>
            </a:br>
            <a:r>
              <a:rPr lang="nl-NL" sz="3000" i="1" u="sng" dirty="0" err="1" smtClean="0">
                <a:solidFill>
                  <a:srgbClr val="00B050"/>
                </a:solidFill>
                <a:latin typeface="Trebuchet MS" panose="020B0603020202020204" pitchFamily="34" charset="0"/>
              </a:rPr>
              <a:t>Met</a:t>
            </a:r>
            <a:r>
              <a:rPr lang="nl-NL" sz="3000" i="1" u="sng" dirty="0" smtClean="0">
                <a:solidFill>
                  <a:srgbClr val="00B050"/>
                </a:solidFill>
                <a:latin typeface="Trebuchet MS" panose="020B0603020202020204" pitchFamily="34" charset="0"/>
              </a:rPr>
              <a:t> het oog op</a:t>
            </a:r>
            <a:r>
              <a:rPr lang="nl-NL" sz="3000" i="1" dirty="0" smtClean="0">
                <a:solidFill>
                  <a:srgbClr val="00B050"/>
                </a:solidFill>
                <a:latin typeface="Trebuchet MS" panose="020B0603020202020204" pitchFamily="34" charset="0"/>
              </a:rPr>
              <a:t> vallen, was een stoeltje een goed idee</a:t>
            </a:r>
            <a:r>
              <a:rPr lang="nl-NL" sz="3000" i="1" dirty="0" smtClean="0">
                <a:solidFill>
                  <a:srgbClr val="00B050"/>
                </a:solidFill>
                <a:latin typeface="Trebuchet MS" panose="020B0603020202020204" pitchFamily="34" charset="0"/>
              </a:rPr>
              <a:t>.</a:t>
            </a:r>
            <a:endParaRPr lang="nl-NL" sz="3000" i="1" dirty="0">
              <a:solidFill>
                <a:prstClr val="black"/>
              </a:solidFill>
            </a:endParaRPr>
          </a:p>
        </p:txBody>
      </p:sp>
      <p:grpSp>
        <p:nvGrpSpPr>
          <p:cNvPr id="9" name="Groep 8"/>
          <p:cNvGrpSpPr/>
          <p:nvPr/>
        </p:nvGrpSpPr>
        <p:grpSpPr>
          <a:xfrm>
            <a:off x="2690737" y="476672"/>
            <a:ext cx="5733536" cy="5408814"/>
            <a:chOff x="3194661" y="-14250513"/>
            <a:chExt cx="19693433" cy="18578087"/>
          </a:xfrm>
        </p:grpSpPr>
        <p:pic>
          <p:nvPicPr>
            <p:cNvPr id="10" name="Picture 2" descr="C:\Users\dasg\Downloads\shutterstock_6429727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213704" y="-14250513"/>
              <a:ext cx="3674390" cy="5193968"/>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p:cNvSpPr txBox="1"/>
            <p:nvPr/>
          </p:nvSpPr>
          <p:spPr>
            <a:xfrm>
              <a:off x="3194661" y="3429001"/>
              <a:ext cx="2627445" cy="898573"/>
            </a:xfrm>
            <a:prstGeom prst="rect">
              <a:avLst/>
            </a:prstGeom>
            <a:noFill/>
          </p:spPr>
          <p:txBody>
            <a:bodyPr wrap="none" rtlCol="0">
              <a:spAutoFit/>
            </a:bodyPr>
            <a:lstStyle/>
            <a:p>
              <a:r>
                <a:rPr lang="nl-NL" sz="1100" b="1" dirty="0" smtClean="0">
                  <a:solidFill>
                    <a:schemeClr val="bg1"/>
                  </a:solidFill>
                </a:rPr>
                <a:t>schaatsen</a:t>
              </a:r>
              <a:endParaRPr lang="nl-NL" b="1" dirty="0">
                <a:solidFill>
                  <a:schemeClr val="bg1"/>
                </a:solidFill>
              </a:endParaRPr>
            </a:p>
          </p:txBody>
        </p:sp>
      </p:grpSp>
      <p:pic>
        <p:nvPicPr>
          <p:cNvPr id="12" name="Picture 2" descr="C:\Users\dasg\Downloads\shutterstock_554499313.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935610" y="4149080"/>
            <a:ext cx="1907565" cy="1274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7688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12283" y="-99392"/>
            <a:ext cx="9264803" cy="2385268"/>
          </a:xfrm>
          <a:prstGeom prst="rect">
            <a:avLst/>
          </a:prstGeom>
          <a:noFill/>
        </p:spPr>
        <p:txBody>
          <a:bodyPr wrap="square" rtlCol="0">
            <a:spAutoFit/>
          </a:bodyPr>
          <a:lstStyle/>
          <a:p>
            <a:pPr fontAlgn="t"/>
            <a:r>
              <a:rPr lang="nl-NL" sz="6600" b="1" u="sng" dirty="0">
                <a:solidFill>
                  <a:prstClr val="black"/>
                </a:solidFill>
                <a:latin typeface="Trebuchet MS" panose="020B0603020202020204" pitchFamily="34" charset="0"/>
              </a:rPr>
              <a:t>u</a:t>
            </a:r>
            <a:r>
              <a:rPr lang="nl-NL" sz="6600" b="1" u="sng" dirty="0" smtClean="0">
                <a:solidFill>
                  <a:prstClr val="black"/>
                </a:solidFill>
                <a:latin typeface="Trebuchet MS" panose="020B0603020202020204" pitchFamily="34" charset="0"/>
              </a:rPr>
              <a:t>it voorzorg</a:t>
            </a:r>
            <a:endParaRPr lang="nl-NL" sz="8000" b="1" dirty="0" smtClean="0">
              <a:solidFill>
                <a:prstClr val="black"/>
              </a:solidFill>
              <a:latin typeface="Trebuchet MS" panose="020B0603020202020204" pitchFamily="34" charset="0"/>
            </a:endParaRPr>
          </a:p>
          <a:p>
            <a:pPr fontAlgn="t"/>
            <a:r>
              <a:rPr lang="nl-NL" sz="4800" dirty="0" smtClean="0">
                <a:solidFill>
                  <a:prstClr val="black"/>
                </a:solidFill>
                <a:latin typeface="Trebuchet MS" panose="020B0603020202020204" pitchFamily="34" charset="0"/>
              </a:rPr>
              <a:t>= om problemen te voorkomen</a:t>
            </a:r>
            <a:endParaRPr lang="nl-NL" sz="3200" i="1" dirty="0" smtClean="0">
              <a:solidFill>
                <a:srgbClr val="00B050"/>
              </a:solidFill>
              <a:latin typeface="Trebuchet MS" panose="020B0603020202020204" pitchFamily="34" charset="0"/>
            </a:endParaRPr>
          </a:p>
          <a:p>
            <a:pPr lvl="0"/>
            <a:r>
              <a:rPr lang="nl-NL" sz="600" i="1" u="sng" dirty="0" smtClean="0">
                <a:solidFill>
                  <a:srgbClr val="00B050"/>
                </a:solidFill>
                <a:latin typeface="Trebuchet MS" panose="020B0603020202020204" pitchFamily="34" charset="0"/>
              </a:rPr>
              <a:t>    </a:t>
            </a:r>
            <a:endParaRPr lang="nl-NL" sz="3000" i="1" u="sng" dirty="0" smtClean="0">
              <a:solidFill>
                <a:srgbClr val="00B050"/>
              </a:solidFill>
              <a:latin typeface="Trebuchet MS" panose="020B0603020202020204" pitchFamily="34" charset="0"/>
            </a:endParaRPr>
          </a:p>
          <a:p>
            <a:pPr lvl="0"/>
            <a:r>
              <a:rPr lang="nl-NL" sz="3000" i="1" u="sng" dirty="0" smtClean="0">
                <a:solidFill>
                  <a:srgbClr val="00B050"/>
                </a:solidFill>
                <a:latin typeface="Trebuchet MS" panose="020B0603020202020204" pitchFamily="34" charset="0"/>
              </a:rPr>
              <a:t>Uit voorzorg </a:t>
            </a:r>
            <a:r>
              <a:rPr lang="nl-NL" sz="3000" i="1" dirty="0" smtClean="0">
                <a:solidFill>
                  <a:srgbClr val="00B050"/>
                </a:solidFill>
                <a:latin typeface="Trebuchet MS" panose="020B0603020202020204" pitchFamily="34" charset="0"/>
              </a:rPr>
              <a:t>had ik een stoeltje meegenomen</a:t>
            </a:r>
            <a:r>
              <a:rPr lang="nl-NL" sz="3000" i="1" dirty="0" smtClean="0">
                <a:solidFill>
                  <a:srgbClr val="00B050"/>
                </a:solidFill>
                <a:latin typeface="Trebuchet MS" panose="020B0603020202020204" pitchFamily="34" charset="0"/>
              </a:rPr>
              <a:t>. </a:t>
            </a:r>
            <a:endParaRPr lang="nl-NL" sz="3000" i="1" dirty="0">
              <a:solidFill>
                <a:prstClr val="black"/>
              </a:solidFill>
            </a:endParaRPr>
          </a:p>
        </p:txBody>
      </p:sp>
      <p:sp>
        <p:nvSpPr>
          <p:cNvPr id="6" name="Tekstvak 5"/>
          <p:cNvSpPr txBox="1"/>
          <p:nvPr/>
        </p:nvSpPr>
        <p:spPr>
          <a:xfrm>
            <a:off x="-9872" y="3140968"/>
            <a:ext cx="9264803" cy="3139321"/>
          </a:xfrm>
          <a:prstGeom prst="rect">
            <a:avLst/>
          </a:prstGeom>
          <a:noFill/>
        </p:spPr>
        <p:txBody>
          <a:bodyPr wrap="square" rtlCol="0">
            <a:spAutoFit/>
          </a:bodyPr>
          <a:lstStyle/>
          <a:p>
            <a:pPr fontAlgn="t"/>
            <a:r>
              <a:rPr lang="nl-NL" sz="7200" b="1" u="sng" dirty="0" smtClean="0">
                <a:solidFill>
                  <a:prstClr val="black"/>
                </a:solidFill>
                <a:latin typeface="Trebuchet MS" panose="020B0603020202020204" pitchFamily="34" charset="0"/>
              </a:rPr>
              <a:t>ontruimen</a:t>
            </a:r>
            <a:endParaRPr lang="nl-NL" sz="8000" b="1" dirty="0" smtClean="0">
              <a:solidFill>
                <a:prstClr val="black"/>
              </a:solidFill>
              <a:latin typeface="Trebuchet MS" panose="020B0603020202020204" pitchFamily="34" charset="0"/>
            </a:endParaRPr>
          </a:p>
          <a:p>
            <a:pPr fontAlgn="t"/>
            <a:r>
              <a:rPr lang="nl-NL" sz="4800" dirty="0" smtClean="0">
                <a:solidFill>
                  <a:prstClr val="black"/>
                </a:solidFill>
                <a:latin typeface="Trebuchet MS" panose="020B0603020202020204" pitchFamily="34" charset="0"/>
              </a:rPr>
              <a:t>= een gebouw leegmaken</a:t>
            </a:r>
            <a:r>
              <a:rPr lang="nl-NL" dirty="0" smtClean="0">
                <a:solidFill>
                  <a:prstClr val="black"/>
                </a:solidFill>
                <a:latin typeface="Trebuchet MS" panose="020B0603020202020204" pitchFamily="34" charset="0"/>
              </a:rPr>
              <a:t/>
            </a:r>
            <a:br>
              <a:rPr lang="nl-NL" dirty="0" smtClean="0">
                <a:solidFill>
                  <a:prstClr val="black"/>
                </a:solidFill>
                <a:latin typeface="Trebuchet MS" panose="020B0603020202020204" pitchFamily="34" charset="0"/>
              </a:rPr>
            </a:br>
            <a:endParaRPr lang="nl-NL" dirty="0" smtClean="0">
              <a:solidFill>
                <a:prstClr val="black"/>
              </a:solidFill>
              <a:latin typeface="Trebuchet MS" panose="020B0603020202020204" pitchFamily="34" charset="0"/>
            </a:endParaRPr>
          </a:p>
          <a:p>
            <a:pPr fontAlgn="t"/>
            <a:r>
              <a:rPr lang="nl-NL" sz="3000" i="1" dirty="0" smtClean="0">
                <a:solidFill>
                  <a:srgbClr val="00B050"/>
                </a:solidFill>
                <a:latin typeface="Trebuchet MS" panose="020B0603020202020204" pitchFamily="34" charset="0"/>
              </a:rPr>
              <a:t>De schaatsbaan stond in brand. </a:t>
            </a:r>
          </a:p>
          <a:p>
            <a:pPr fontAlgn="t"/>
            <a:r>
              <a:rPr lang="nl-NL" sz="3000" i="1" dirty="0" smtClean="0">
                <a:solidFill>
                  <a:srgbClr val="00B050"/>
                </a:solidFill>
                <a:latin typeface="Trebuchet MS" panose="020B0603020202020204" pitchFamily="34" charset="0"/>
              </a:rPr>
              <a:t>Ze </a:t>
            </a:r>
            <a:r>
              <a:rPr lang="nl-NL" sz="3000" i="1" dirty="0" smtClean="0">
                <a:solidFill>
                  <a:srgbClr val="00B050"/>
                </a:solidFill>
                <a:latin typeface="Trebuchet MS" panose="020B0603020202020204" pitchFamily="34" charset="0"/>
              </a:rPr>
              <a:t>moesten het helemaal </a:t>
            </a:r>
            <a:r>
              <a:rPr lang="nl-NL" sz="3000" i="1" u="sng" dirty="0" smtClean="0">
                <a:solidFill>
                  <a:srgbClr val="00B050"/>
                </a:solidFill>
                <a:latin typeface="Trebuchet MS" panose="020B0603020202020204" pitchFamily="34" charset="0"/>
              </a:rPr>
              <a:t>ontruimen.</a:t>
            </a:r>
            <a:endParaRPr lang="nl-NL" sz="3000" i="1" dirty="0">
              <a:solidFill>
                <a:prstClr val="black"/>
              </a:solidFill>
            </a:endParaRPr>
          </a:p>
        </p:txBody>
      </p:sp>
      <p:pic>
        <p:nvPicPr>
          <p:cNvPr id="7" name="Picture 2" descr="C:\Users\dasg\Downloads\shutterstock_1497232085.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891457" y="2204864"/>
            <a:ext cx="1029495" cy="143417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ep 8"/>
          <p:cNvGrpSpPr/>
          <p:nvPr/>
        </p:nvGrpSpPr>
        <p:grpSpPr>
          <a:xfrm>
            <a:off x="6832720" y="4865881"/>
            <a:ext cx="2088232" cy="1368152"/>
            <a:chOff x="186909" y="1412776"/>
            <a:chExt cx="8902155" cy="5328592"/>
          </a:xfrm>
        </p:grpSpPr>
        <p:pic>
          <p:nvPicPr>
            <p:cNvPr id="10" name="Picture 2" descr="C:\Users\dasg\Downloads\shutterstock_26164721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6909" y="4854280"/>
              <a:ext cx="2824982" cy="18870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dasg\Downloads\shutterstock_522062614.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403648" y="1412776"/>
              <a:ext cx="7685416" cy="331732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81230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4" y="7937"/>
            <a:ext cx="9088561" cy="1323439"/>
          </a:xfrm>
          <a:prstGeom prst="rect">
            <a:avLst/>
          </a:prstGeom>
          <a:noFill/>
        </p:spPr>
        <p:txBody>
          <a:bodyPr wrap="square" rtlCol="0">
            <a:spAutoFit/>
          </a:bodyPr>
          <a:lstStyle/>
          <a:p>
            <a:r>
              <a:rPr lang="nl-NL" sz="8000" b="1" u="sng" dirty="0" smtClean="0"/>
              <a:t>huidige</a:t>
            </a:r>
            <a:endParaRPr lang="nl-NL" sz="8000" b="1" u="sng" dirty="0"/>
          </a:p>
        </p:txBody>
      </p:sp>
      <p:pic>
        <p:nvPicPr>
          <p:cNvPr id="1026" name="Picture 2" descr="C:\Users\dasg\Downloads\shutterstock_1131165857.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31515" y="1700808"/>
            <a:ext cx="6898968"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004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4" y="7937"/>
            <a:ext cx="9088561" cy="1323439"/>
          </a:xfrm>
          <a:prstGeom prst="rect">
            <a:avLst/>
          </a:prstGeom>
          <a:noFill/>
        </p:spPr>
        <p:txBody>
          <a:bodyPr wrap="square" rtlCol="0">
            <a:spAutoFit/>
          </a:bodyPr>
          <a:lstStyle/>
          <a:p>
            <a:r>
              <a:rPr lang="nl-NL" sz="8000" b="1" u="sng" dirty="0"/>
              <a:t>u</a:t>
            </a:r>
            <a:r>
              <a:rPr lang="nl-NL" sz="8000" b="1" u="sng" dirty="0" smtClean="0"/>
              <a:t>it voorzorg</a:t>
            </a:r>
            <a:endParaRPr lang="nl-NL" sz="8000" b="1" u="sng" dirty="0"/>
          </a:p>
        </p:txBody>
      </p:sp>
      <p:pic>
        <p:nvPicPr>
          <p:cNvPr id="3074" name="Picture 2" descr="C:\Users\dasg\Downloads\shutterstock_1497232085.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059832" y="1331376"/>
            <a:ext cx="3672408" cy="5115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647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4" y="7937"/>
            <a:ext cx="9088561" cy="1323439"/>
          </a:xfrm>
          <a:prstGeom prst="rect">
            <a:avLst/>
          </a:prstGeom>
          <a:noFill/>
        </p:spPr>
        <p:txBody>
          <a:bodyPr wrap="square" rtlCol="0">
            <a:spAutoFit/>
          </a:bodyPr>
          <a:lstStyle/>
          <a:p>
            <a:r>
              <a:rPr lang="nl-NL" sz="8000" b="1" u="sng" dirty="0"/>
              <a:t>m</a:t>
            </a:r>
            <a:r>
              <a:rPr lang="nl-NL" sz="8000" b="1" u="sng" dirty="0" smtClean="0"/>
              <a:t>et het oog op</a:t>
            </a:r>
            <a:endParaRPr lang="nl-NL" sz="8000" b="1" u="sng" dirty="0"/>
          </a:p>
        </p:txBody>
      </p:sp>
      <p:pic>
        <p:nvPicPr>
          <p:cNvPr id="4098" name="Picture 2" descr="C:\Users\dasg\Downloads\shutterstock_55449931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3568" y="1556792"/>
            <a:ext cx="7445377" cy="4973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6478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4" y="7937"/>
            <a:ext cx="9088561" cy="1323439"/>
          </a:xfrm>
          <a:prstGeom prst="rect">
            <a:avLst/>
          </a:prstGeom>
          <a:noFill/>
        </p:spPr>
        <p:txBody>
          <a:bodyPr wrap="square" rtlCol="0">
            <a:spAutoFit/>
          </a:bodyPr>
          <a:lstStyle/>
          <a:p>
            <a:r>
              <a:rPr lang="nl-NL" sz="8000" b="1" u="sng" dirty="0"/>
              <a:t>h</a:t>
            </a:r>
            <a:r>
              <a:rPr lang="nl-NL" sz="8000" b="1" u="sng" dirty="0" smtClean="0"/>
              <a:t>et letsel</a:t>
            </a:r>
            <a:endParaRPr lang="nl-NL" sz="8000" b="1" u="sng" dirty="0"/>
          </a:p>
        </p:txBody>
      </p:sp>
      <p:pic>
        <p:nvPicPr>
          <p:cNvPr id="5122" name="Picture 2" descr="C:\Users\dasg\Downloads\shutterstock_261689996.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0375" y="1453573"/>
            <a:ext cx="6861038" cy="50222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dasg\Downloads\shutterstock_116864080.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876256" y="476672"/>
            <a:ext cx="1868323" cy="1953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647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08520" y="7937"/>
            <a:ext cx="11305256" cy="1200329"/>
          </a:xfrm>
          <a:prstGeom prst="rect">
            <a:avLst/>
          </a:prstGeom>
          <a:noFill/>
        </p:spPr>
        <p:txBody>
          <a:bodyPr wrap="square" rtlCol="0">
            <a:spAutoFit/>
          </a:bodyPr>
          <a:lstStyle/>
          <a:p>
            <a:r>
              <a:rPr lang="nl-NL" sz="7200" b="1" u="sng" dirty="0"/>
              <a:t>i</a:t>
            </a:r>
            <a:r>
              <a:rPr lang="nl-NL" sz="7200" b="1" u="sng" dirty="0" smtClean="0"/>
              <a:t>ets ter harte aannemen</a:t>
            </a:r>
            <a:endParaRPr lang="nl-NL" sz="7200" b="1" u="sng" dirty="0"/>
          </a:p>
        </p:txBody>
      </p:sp>
      <p:pic>
        <p:nvPicPr>
          <p:cNvPr id="2050" name="Picture 2" descr="C:\Users\dasg\Downloads\shutterstock_458870734.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83768" y="1208266"/>
            <a:ext cx="3600788" cy="5439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6478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4" y="7937"/>
            <a:ext cx="9088561" cy="1323439"/>
          </a:xfrm>
          <a:prstGeom prst="rect">
            <a:avLst/>
          </a:prstGeom>
          <a:noFill/>
        </p:spPr>
        <p:txBody>
          <a:bodyPr wrap="square" rtlCol="0">
            <a:spAutoFit/>
          </a:bodyPr>
          <a:lstStyle/>
          <a:p>
            <a:r>
              <a:rPr lang="nl-NL" sz="8000" b="1" u="sng" dirty="0" smtClean="0"/>
              <a:t>onstuimig</a:t>
            </a:r>
            <a:endParaRPr lang="nl-NL" sz="8000" b="1" u="sng" dirty="0"/>
          </a:p>
        </p:txBody>
      </p:sp>
      <p:pic>
        <p:nvPicPr>
          <p:cNvPr id="4" name="Afbeelding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47664" y="1331375"/>
            <a:ext cx="4896544" cy="5445133"/>
          </a:xfrm>
          <a:prstGeom prst="rect">
            <a:avLst/>
          </a:prstGeom>
        </p:spPr>
      </p:pic>
    </p:spTree>
    <p:extLst>
      <p:ext uri="{BB962C8B-B14F-4D97-AF65-F5344CB8AC3E}">
        <p14:creationId xmlns:p14="http://schemas.microsoft.com/office/powerpoint/2010/main" val="3814647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07974" y="7937"/>
            <a:ext cx="9088561" cy="1323439"/>
          </a:xfrm>
          <a:prstGeom prst="rect">
            <a:avLst/>
          </a:prstGeom>
          <a:noFill/>
        </p:spPr>
        <p:txBody>
          <a:bodyPr wrap="square" rtlCol="0">
            <a:spAutoFit/>
          </a:bodyPr>
          <a:lstStyle/>
          <a:p>
            <a:r>
              <a:rPr lang="nl-NL" sz="8000" b="1" u="sng" dirty="0" smtClean="0"/>
              <a:t>elders</a:t>
            </a:r>
            <a:endParaRPr lang="nl-NL" sz="8000" b="1" u="sng" dirty="0"/>
          </a:p>
        </p:txBody>
      </p:sp>
      <p:pic>
        <p:nvPicPr>
          <p:cNvPr id="7170" name="Picture 2" descr="C:\Users\dasg\Downloads\shutterstock_16502856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36096" y="1331376"/>
            <a:ext cx="2555869" cy="1704059"/>
          </a:xfrm>
          <a:prstGeom prst="rect">
            <a:avLst/>
          </a:prstGeom>
          <a:noFill/>
          <a:extLst>
            <a:ext uri="{909E8E84-426E-40DD-AFC4-6F175D3DCCD1}">
              <a14:hiddenFill xmlns:a14="http://schemas.microsoft.com/office/drawing/2010/main">
                <a:solidFill>
                  <a:srgbClr val="FFFFFF"/>
                </a:solidFill>
              </a14:hiddenFill>
            </a:ext>
          </a:extLst>
        </p:spPr>
      </p:pic>
      <p:sp>
        <p:nvSpPr>
          <p:cNvPr id="3" name="Ovaal 2"/>
          <p:cNvSpPr/>
          <p:nvPr/>
        </p:nvSpPr>
        <p:spPr>
          <a:xfrm>
            <a:off x="439707" y="3630368"/>
            <a:ext cx="3888432" cy="2808312"/>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171" name="Picture 3" descr="C:\Users\dasg\Downloads\shutterstock_54063854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3784" y="4149080"/>
            <a:ext cx="2604120" cy="1781218"/>
          </a:xfrm>
          <a:prstGeom prst="rect">
            <a:avLst/>
          </a:prstGeom>
          <a:noFill/>
          <a:extLst>
            <a:ext uri="{909E8E84-426E-40DD-AFC4-6F175D3DCCD1}">
              <a14:hiddenFill xmlns:a14="http://schemas.microsoft.com/office/drawing/2010/main">
                <a:solidFill>
                  <a:srgbClr val="FFFFFF"/>
                </a:solidFill>
              </a14:hiddenFill>
            </a:ext>
          </a:extLst>
        </p:spPr>
      </p:pic>
      <p:sp>
        <p:nvSpPr>
          <p:cNvPr id="8" name="Ovaal 7"/>
          <p:cNvSpPr/>
          <p:nvPr/>
        </p:nvSpPr>
        <p:spPr>
          <a:xfrm>
            <a:off x="4760912" y="822056"/>
            <a:ext cx="3888432" cy="2808312"/>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14647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20117</TotalTime>
  <Words>189</Words>
  <Application>Microsoft Office PowerPoint</Application>
  <PresentationFormat>Diavoorstelling (4:3)</PresentationFormat>
  <Paragraphs>189</Paragraphs>
  <Slides>21</Slides>
  <Notes>11</Notes>
  <HiddenSlides>0</HiddenSlides>
  <MMClips>0</MMClips>
  <ScaleCrop>false</ScaleCrop>
  <HeadingPairs>
    <vt:vector size="4" baseType="variant">
      <vt:variant>
        <vt:lpstr>Thema</vt:lpstr>
      </vt:variant>
      <vt:variant>
        <vt:i4>1</vt:i4>
      </vt:variant>
      <vt:variant>
        <vt:lpstr>Diatitels</vt:lpstr>
      </vt:variant>
      <vt:variant>
        <vt:i4>21</vt:i4>
      </vt:variant>
    </vt:vector>
  </HeadingPairs>
  <TitlesOfParts>
    <vt:vector size="22"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Nieuwsbegrip</dc:title>
  <dc:creator>van der Plas</dc:creator>
  <cp:lastModifiedBy>Plas - Das, Gerarda van der</cp:lastModifiedBy>
  <cp:revision>3611</cp:revision>
  <cp:lastPrinted>2019-12-03T10:56:39Z</cp:lastPrinted>
  <dcterms:created xsi:type="dcterms:W3CDTF">2014-06-10T08:03:16Z</dcterms:created>
  <dcterms:modified xsi:type="dcterms:W3CDTF">2020-02-11T09:38:59Z</dcterms:modified>
</cp:coreProperties>
</file>