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931" r:id="rId2"/>
    <p:sldId id="548" r:id="rId3"/>
    <p:sldId id="885" r:id="rId4"/>
    <p:sldId id="793" r:id="rId5"/>
    <p:sldId id="698" r:id="rId6"/>
    <p:sldId id="865" r:id="rId7"/>
    <p:sldId id="874" r:id="rId8"/>
    <p:sldId id="966" r:id="rId9"/>
    <p:sldId id="967" r:id="rId10"/>
    <p:sldId id="968" r:id="rId11"/>
    <p:sldId id="952" r:id="rId12"/>
    <p:sldId id="977" r:id="rId13"/>
    <p:sldId id="934" r:id="rId14"/>
    <p:sldId id="964" r:id="rId15"/>
    <p:sldId id="973" r:id="rId16"/>
    <p:sldId id="974" r:id="rId17"/>
    <p:sldId id="975" r:id="rId18"/>
    <p:sldId id="976" r:id="rId19"/>
    <p:sldId id="972" r:id="rId20"/>
    <p:sldId id="965" r:id="rId21"/>
    <p:sldId id="969" r:id="rId22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11DA999-E7D2-4F2D-9803-822E117D492D}">
          <p14:sldIdLst>
            <p14:sldId id="931"/>
            <p14:sldId id="548"/>
            <p14:sldId id="885"/>
            <p14:sldId id="793"/>
            <p14:sldId id="698"/>
            <p14:sldId id="865"/>
            <p14:sldId id="874"/>
            <p14:sldId id="966"/>
            <p14:sldId id="967"/>
            <p14:sldId id="968"/>
            <p14:sldId id="952"/>
            <p14:sldId id="977"/>
            <p14:sldId id="934"/>
            <p14:sldId id="964"/>
            <p14:sldId id="973"/>
            <p14:sldId id="974"/>
            <p14:sldId id="975"/>
            <p14:sldId id="976"/>
            <p14:sldId id="972"/>
            <p14:sldId id="965"/>
            <p14:sldId id="9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038"/>
    <a:srgbClr val="CCCCFF"/>
    <a:srgbClr val="CCFFCC"/>
    <a:srgbClr val="FDEADA"/>
    <a:srgbClr val="DBEDDB"/>
    <a:srgbClr val="F4FAF4"/>
    <a:srgbClr val="EEF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044" autoAdjust="0"/>
    <p:restoredTop sz="98983" autoAdjust="0"/>
  </p:normalViewPr>
  <p:slideViewPr>
    <p:cSldViewPr>
      <p:cViewPr>
        <p:scale>
          <a:sx n="80" d="100"/>
          <a:sy n="80" d="100"/>
        </p:scale>
        <p:origin x="-1573" y="-3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9525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9072A-D64F-4BD7-8E3D-8268BB93A7ED}" type="datetimeFigureOut">
              <a:rPr lang="nl-NL" smtClean="0"/>
              <a:pPr/>
              <a:t>4-2-2020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01AE0-AD1A-4608-AACD-4A44537BCCC3}" type="datetimeFigureOut">
              <a:rPr lang="nl-NL" smtClean="0"/>
              <a:pPr/>
              <a:t>4-2-2020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3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3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4-2-2020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4-2-2020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4-2-2020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4-2-2020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4-2-2020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4-2-2020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4-2-2020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-44624"/>
            <a:ext cx="9144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850" u="sng" dirty="0" smtClean="0">
                <a:latin typeface="+mj-lt"/>
              </a:rPr>
              <a:t>Semantisatieverhaal:</a:t>
            </a:r>
            <a:br>
              <a:rPr lang="nl-NL" sz="1850" u="sng" dirty="0" smtClean="0">
                <a:latin typeface="+mj-lt"/>
              </a:rPr>
            </a:br>
            <a:r>
              <a:rPr lang="nl-NL" sz="2000" dirty="0"/>
              <a:t>Mijn buurmeisje is weer eens verliefd hoor. Het kwam </a:t>
            </a:r>
            <a:r>
              <a:rPr lang="nl-NL" sz="2000" dirty="0" smtClean="0"/>
              <a:t>deze week weer </a:t>
            </a:r>
            <a:r>
              <a:rPr lang="nl-NL" sz="2000" b="1" u="sng" dirty="0"/>
              <a:t>de kop </a:t>
            </a:r>
            <a:r>
              <a:rPr lang="nl-NL" sz="2000" b="1" u="sng" dirty="0" smtClean="0"/>
              <a:t>opsteken</a:t>
            </a:r>
            <a:r>
              <a:rPr lang="nl-NL" sz="2000" b="1" dirty="0" smtClean="0"/>
              <a:t>. </a:t>
            </a:r>
            <a:r>
              <a:rPr lang="nl-NL" sz="2000" dirty="0" smtClean="0"/>
              <a:t>De kop opsteken betekent </a:t>
            </a:r>
            <a:r>
              <a:rPr lang="nl-NL" sz="2000" b="1" i="1" dirty="0" smtClean="0"/>
              <a:t>weer voorkomen, zich weer laten zien</a:t>
            </a:r>
            <a:r>
              <a:rPr lang="nl-NL" sz="2000" dirty="0" smtClean="0"/>
              <a:t>. Ze </a:t>
            </a:r>
            <a:r>
              <a:rPr lang="nl-NL" sz="2000" dirty="0"/>
              <a:t>is nogal vaak verliefd. Echt ont-zet-</a:t>
            </a:r>
            <a:r>
              <a:rPr lang="nl-NL" sz="2000" dirty="0" err="1"/>
              <a:t>tend</a:t>
            </a:r>
            <a:r>
              <a:rPr lang="nl-NL" sz="2000" dirty="0"/>
              <a:t> verliefd. Mijn buurvrouw kwam het me </a:t>
            </a:r>
            <a:r>
              <a:rPr lang="nl-NL" sz="2000" b="1" u="sng" dirty="0"/>
              <a:t>melden</a:t>
            </a:r>
            <a:r>
              <a:rPr lang="nl-NL" sz="2000" dirty="0"/>
              <a:t>. </a:t>
            </a:r>
            <a:r>
              <a:rPr lang="nl-NL" sz="2000" dirty="0" smtClean="0"/>
              <a:t>Dat betekent</a:t>
            </a:r>
            <a:r>
              <a:rPr lang="nl-NL" sz="2000" i="1" dirty="0" smtClean="0"/>
              <a:t>: </a:t>
            </a:r>
            <a:r>
              <a:rPr lang="nl-NL" sz="2000" b="1" i="1" dirty="0" smtClean="0"/>
              <a:t>laten weten, bekend maken</a:t>
            </a:r>
            <a:r>
              <a:rPr lang="nl-NL" sz="2000" dirty="0" smtClean="0"/>
              <a:t>. Ze </a:t>
            </a:r>
            <a:r>
              <a:rPr lang="nl-NL" sz="2000" dirty="0"/>
              <a:t>dacht eerst dat haar dochter ziek was. Mijn buurmeisje at </a:t>
            </a:r>
            <a:r>
              <a:rPr lang="nl-NL" sz="2000" dirty="0" smtClean="0"/>
              <a:t>namelijk bijna </a:t>
            </a:r>
            <a:r>
              <a:rPr lang="nl-NL" sz="2000" dirty="0"/>
              <a:t>niks, ze </a:t>
            </a:r>
            <a:r>
              <a:rPr lang="nl-NL" sz="2000" b="1" u="sng" dirty="0"/>
              <a:t>isoleerde</a:t>
            </a:r>
            <a:r>
              <a:rPr lang="nl-NL" sz="2000" dirty="0"/>
              <a:t> zich op haar </a:t>
            </a:r>
            <a:r>
              <a:rPr lang="nl-NL" sz="2000" dirty="0" smtClean="0"/>
              <a:t>kamer, ze </a:t>
            </a:r>
            <a:r>
              <a:rPr lang="nl-NL" sz="2000" b="1" i="1" dirty="0" smtClean="0"/>
              <a:t>sloot zich af van haar omgeving </a:t>
            </a:r>
            <a:r>
              <a:rPr lang="nl-NL" sz="2000" dirty="0"/>
              <a:t>en lag in bed </a:t>
            </a:r>
            <a:r>
              <a:rPr lang="nl-NL" sz="2000" b="1" u="sng" dirty="0" smtClean="0"/>
              <a:t>gedurende</a:t>
            </a:r>
            <a:r>
              <a:rPr lang="nl-NL" sz="2000" dirty="0" smtClean="0"/>
              <a:t>, </a:t>
            </a:r>
            <a:r>
              <a:rPr lang="nl-NL" sz="2000" b="1" i="1" dirty="0" smtClean="0"/>
              <a:t>tijdens, voor de duur van </a:t>
            </a:r>
            <a:r>
              <a:rPr lang="nl-NL" sz="2000" dirty="0" smtClean="0"/>
              <a:t>de</a:t>
            </a:r>
            <a:r>
              <a:rPr lang="nl-NL" sz="2000" b="1" i="1" dirty="0" smtClean="0"/>
              <a:t> </a:t>
            </a:r>
            <a:r>
              <a:rPr lang="nl-NL" sz="2000" dirty="0"/>
              <a:t>hele dag. Bijna niks eten en uren in bed liggen zijn </a:t>
            </a:r>
            <a:r>
              <a:rPr lang="nl-NL" sz="2000" b="1" u="sng" dirty="0"/>
              <a:t>symptomen</a:t>
            </a:r>
            <a:r>
              <a:rPr lang="nl-NL" sz="2000" dirty="0"/>
              <a:t> van griep. </a:t>
            </a:r>
            <a:r>
              <a:rPr lang="nl-NL" sz="2000" dirty="0" smtClean="0"/>
              <a:t>Het symptoom is </a:t>
            </a:r>
            <a:r>
              <a:rPr lang="nl-NL" sz="2000" b="1" i="1" dirty="0" smtClean="0"/>
              <a:t>iets waaraan je een ziekte herkent</a:t>
            </a:r>
            <a:r>
              <a:rPr lang="nl-NL" sz="2000" dirty="0" smtClean="0"/>
              <a:t>. </a:t>
            </a:r>
            <a:r>
              <a:rPr lang="nl-NL" sz="2000" dirty="0" smtClean="0"/>
              <a:t>Gelukkig </a:t>
            </a:r>
            <a:r>
              <a:rPr lang="nl-NL" sz="2000" dirty="0"/>
              <a:t>heeft mijn buurmeisje geen griep, maar is ze gewoon hartstikke verliefd! Mijn buurvrouw vond dat </a:t>
            </a:r>
            <a:r>
              <a:rPr lang="nl-NL" sz="2000" dirty="0" smtClean="0"/>
              <a:t>haar dochter gewoon </a:t>
            </a:r>
            <a:r>
              <a:rPr lang="nl-NL" sz="2000" dirty="0"/>
              <a:t>moest eten en niet uren in bed moest liggen. “Dat verliefde gedoe moest ik even </a:t>
            </a:r>
            <a:r>
              <a:rPr lang="nl-NL" sz="2000" b="1" u="sng" dirty="0"/>
              <a:t>indammen</a:t>
            </a:r>
            <a:r>
              <a:rPr lang="nl-NL" sz="2000" dirty="0"/>
              <a:t>”, zei ze. </a:t>
            </a:r>
            <a:r>
              <a:rPr lang="nl-NL" sz="2000" dirty="0" smtClean="0"/>
              <a:t>Indammen is </a:t>
            </a:r>
            <a:r>
              <a:rPr lang="nl-NL" sz="2000" b="1" i="1" dirty="0" smtClean="0"/>
              <a:t>beperken, begrenzen</a:t>
            </a:r>
            <a:r>
              <a:rPr lang="nl-NL" sz="2000" dirty="0" smtClean="0"/>
              <a:t>. Een dag later </a:t>
            </a:r>
            <a:r>
              <a:rPr lang="nl-NL" sz="2000" b="1" u="sng" dirty="0" smtClean="0"/>
              <a:t>staakte</a:t>
            </a:r>
            <a:r>
              <a:rPr lang="nl-NL" sz="2000" dirty="0" smtClean="0"/>
              <a:t> </a:t>
            </a:r>
            <a:r>
              <a:rPr lang="nl-NL" sz="2000" dirty="0"/>
              <a:t>mijn buurmeisje het bijna niks meer eten, en at weer gewoon 3 maaltijden. </a:t>
            </a:r>
            <a:r>
              <a:rPr lang="nl-NL" sz="2000" dirty="0" smtClean="0"/>
              <a:t>Staken is </a:t>
            </a:r>
            <a:r>
              <a:rPr lang="nl-NL" sz="2000" b="1" i="1" dirty="0" smtClean="0"/>
              <a:t>beëindigen, stoppen</a:t>
            </a:r>
            <a:r>
              <a:rPr lang="nl-NL" sz="2000" dirty="0" smtClean="0"/>
              <a:t>. Nu </a:t>
            </a:r>
            <a:r>
              <a:rPr lang="nl-NL" sz="2000" dirty="0"/>
              <a:t>is de verliefdheid nog </a:t>
            </a:r>
            <a:r>
              <a:rPr lang="nl-NL" sz="2000" b="1" u="sng" dirty="0"/>
              <a:t>steeds van </a:t>
            </a:r>
            <a:r>
              <a:rPr lang="nl-NL" sz="2000" b="1" u="sng" dirty="0" smtClean="0"/>
              <a:t>kracht</a:t>
            </a:r>
            <a:r>
              <a:rPr lang="nl-NL" sz="2000" dirty="0" smtClean="0"/>
              <a:t> natuurlijk</a:t>
            </a:r>
            <a:r>
              <a:rPr lang="nl-NL" sz="2000" b="1" i="1" dirty="0" smtClean="0"/>
              <a:t>. </a:t>
            </a:r>
            <a:r>
              <a:rPr lang="nl-NL" sz="2000" dirty="0" smtClean="0"/>
              <a:t>Van kracht zijn betekent: </a:t>
            </a:r>
            <a:r>
              <a:rPr lang="nl-NL" sz="2000" b="1" i="1" dirty="0" smtClean="0"/>
              <a:t>nog steeds zo zijn, nog steeds gelden. </a:t>
            </a:r>
            <a:r>
              <a:rPr lang="nl-NL" sz="2000" dirty="0" smtClean="0"/>
              <a:t>Verliefdheid </a:t>
            </a:r>
            <a:r>
              <a:rPr lang="nl-NL" sz="2000" dirty="0"/>
              <a:t>kun je niet zomaar indammen. Maar ik vind het wel goed dat mijn buurmeisje weer wat meer eet. Als je weinig eet word </a:t>
            </a:r>
            <a:r>
              <a:rPr lang="nl-NL" sz="2000" dirty="0" smtClean="0"/>
              <a:t>je namelijk </a:t>
            </a:r>
            <a:r>
              <a:rPr lang="nl-NL" sz="2000" b="1" u="sng" dirty="0" smtClean="0"/>
              <a:t>kwetsbaar</a:t>
            </a:r>
            <a:r>
              <a:rPr lang="nl-NL" sz="2000" b="1" i="1" dirty="0" smtClean="0"/>
              <a:t>, snel ziek of stuk</a:t>
            </a:r>
            <a:r>
              <a:rPr lang="nl-NL" sz="2000" dirty="0" smtClean="0"/>
              <a:t>. En </a:t>
            </a:r>
            <a:r>
              <a:rPr lang="nl-NL" sz="2000" dirty="0"/>
              <a:t>dan kun je ook anderen aansteken met je ziek zijn. Je kunt het </a:t>
            </a:r>
            <a:r>
              <a:rPr lang="nl-NL" sz="2000" b="1" u="sng" dirty="0" smtClean="0"/>
              <a:t>overdragen</a:t>
            </a:r>
            <a:r>
              <a:rPr lang="nl-NL" sz="2000" dirty="0" smtClean="0"/>
              <a:t>, </a:t>
            </a:r>
            <a:r>
              <a:rPr lang="nl-NL" sz="2000" b="1" i="1" dirty="0" smtClean="0"/>
              <a:t>aan iemand doorgeven</a:t>
            </a:r>
            <a:r>
              <a:rPr lang="nl-NL" sz="2000" dirty="0" smtClean="0"/>
              <a:t>.  </a:t>
            </a:r>
            <a:r>
              <a:rPr lang="nl-NL" sz="2000" dirty="0"/>
              <a:t>Wie van jullie is ook wel eens zo ont-zet-</a:t>
            </a:r>
            <a:r>
              <a:rPr lang="nl-NL" sz="2000" dirty="0" err="1"/>
              <a:t>tend</a:t>
            </a:r>
            <a:r>
              <a:rPr lang="nl-NL" sz="2000" dirty="0"/>
              <a:t> verliefd geweest dat ie er niet van kon eten?</a:t>
            </a:r>
          </a:p>
          <a:p>
            <a:pPr marL="0" indent="0">
              <a:buNone/>
            </a:pPr>
            <a:endParaRPr lang="nl-NL" sz="1850" b="1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14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07504" y="25814"/>
            <a:ext cx="1047307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u="sng" dirty="0"/>
              <a:t>v</a:t>
            </a:r>
            <a:r>
              <a:rPr lang="en-US" sz="7500" b="1" u="sng" dirty="0" smtClean="0"/>
              <a:t>an </a:t>
            </a:r>
            <a:r>
              <a:rPr lang="en-US" sz="7500" b="1" u="sng" dirty="0" err="1" smtClean="0"/>
              <a:t>kracht</a:t>
            </a:r>
            <a:r>
              <a:rPr lang="en-US" sz="7500" b="1" u="sng" dirty="0" smtClean="0"/>
              <a:t> </a:t>
            </a:r>
            <a:r>
              <a:rPr lang="en-US" sz="7500" b="1" u="sng" dirty="0" err="1" smtClean="0"/>
              <a:t>blijven</a:t>
            </a:r>
            <a:endParaRPr lang="nl-NL" sz="7500" b="1" u="sng" dirty="0"/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522751"/>
            <a:ext cx="4774582" cy="38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747760"/>
              </p:ext>
            </p:extLst>
          </p:nvPr>
        </p:nvGraphicFramePr>
        <p:xfrm>
          <a:off x="60003" y="1412776"/>
          <a:ext cx="89884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216"/>
                <a:gridCol w="1106389"/>
                <a:gridCol w="981216"/>
                <a:gridCol w="684032"/>
                <a:gridCol w="624223"/>
                <a:gridCol w="721880"/>
                <a:gridCol w="587430"/>
                <a:gridCol w="1076974"/>
                <a:gridCol w="1227650"/>
                <a:gridCol w="99741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januari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februari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maart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april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mei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juni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juli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augustus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september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oktober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Linkeraccolade 3"/>
          <p:cNvSpPr/>
          <p:nvPr/>
        </p:nvSpPr>
        <p:spPr>
          <a:xfrm rot="16200000">
            <a:off x="4269432" y="-2230450"/>
            <a:ext cx="655241" cy="8584506"/>
          </a:xfrm>
          <a:prstGeom prst="leftBrace">
            <a:avLst>
              <a:gd name="adj1" fmla="val 0"/>
              <a:gd name="adj2" fmla="val 506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4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4" y="7937"/>
            <a:ext cx="9088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kwetsbaar</a:t>
            </a:r>
            <a:endParaRPr lang="nl-NL" sz="8000" b="1" u="sng" dirty="0"/>
          </a:p>
        </p:txBody>
      </p:sp>
      <p:sp>
        <p:nvSpPr>
          <p:cNvPr id="4" name="Tekstvak 3"/>
          <p:cNvSpPr txBox="1"/>
          <p:nvPr/>
        </p:nvSpPr>
        <p:spPr>
          <a:xfrm>
            <a:off x="4283968" y="4941168"/>
            <a:ext cx="3074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 smtClean="0"/>
              <a:t> </a:t>
            </a:r>
            <a:endParaRPr lang="nl-NL" sz="7200" dirty="0"/>
          </a:p>
        </p:txBody>
      </p:sp>
      <p:pic>
        <p:nvPicPr>
          <p:cNvPr id="4098" name="Picture 2" descr="C:\Users\vrielinf\AppData\Local\Microsoft\Windows\Temporary Internet Files\Content.IE5\N0DE5L25\shutterstock_15694836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204" y="2241301"/>
            <a:ext cx="3726231" cy="248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400" y="2241301"/>
            <a:ext cx="3986661" cy="248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IJL-RECHTS 2"/>
          <p:cNvSpPr/>
          <p:nvPr/>
        </p:nvSpPr>
        <p:spPr>
          <a:xfrm>
            <a:off x="3635896" y="3485863"/>
            <a:ext cx="1440160" cy="1591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778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26303" y="25814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 err="1" smtClean="0"/>
              <a:t>overdragen</a:t>
            </a:r>
            <a:endParaRPr lang="nl-NL" sz="8000" b="1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723" y="1212530"/>
            <a:ext cx="7353216" cy="48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08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182910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</a:t>
            </a:r>
            <a:r>
              <a:rPr lang="nl-NL" sz="48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e kop </a:t>
            </a:r>
            <a:endParaRPr lang="nl-NL" sz="4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26926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indammen</a:t>
            </a:r>
            <a:endParaRPr lang="nl-NL" sz="4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1520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latin typeface="Trebuchet MS"/>
                <a:ea typeface="Calibri"/>
                <a:cs typeface="Times New Roman"/>
              </a:rPr>
              <a:t> = weer voorkomen, zich weer laten zien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200" dirty="0" smtClean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Deze week kwam de verliefdheid weer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kop opsteken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88024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200" dirty="0" smtClean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tegengaan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buurvrouw moet het verliefde gedoe wel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indammen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</a:t>
            </a:r>
            <a:endParaRPr lang="nl-NL" sz="2400" u="sng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304801" y="686966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opsteken </a:t>
            </a:r>
            <a:endParaRPr lang="nl-NL" sz="4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801" y="2564904"/>
            <a:ext cx="3326131" cy="23627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0154" y="2218554"/>
            <a:ext cx="3762390" cy="266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6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24408" y="326926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kwetsbaar</a:t>
            </a:r>
            <a:endParaRPr lang="nl-NL" sz="4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26926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sterk</a:t>
            </a:r>
            <a:endParaRPr lang="nl-NL" sz="4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1520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latin typeface="Trebuchet MS"/>
                <a:ea typeface="Calibri"/>
                <a:cs typeface="Times New Roman"/>
              </a:rPr>
              <a:t> = snel ziek of stuk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200" dirty="0" smtClean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100" i="1" dirty="0">
              <a:solidFill>
                <a:srgbClr val="387038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100" i="1" dirty="0" smtClean="0">
              <a:solidFill>
                <a:srgbClr val="387038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100" i="1" dirty="0">
              <a:solidFill>
                <a:srgbClr val="387038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100" i="1" dirty="0" smtClean="0">
              <a:solidFill>
                <a:srgbClr val="387038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Als je weinig eet word je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kwetsbaar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88024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200" dirty="0" smtClean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stevig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Als je goed eet blijf je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sterk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en energiek.</a:t>
            </a:r>
            <a:endParaRPr lang="nl-NL" sz="2400" u="sng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779" y="2996952"/>
            <a:ext cx="4013698" cy="145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4890" y="3067190"/>
            <a:ext cx="1963885" cy="13101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2260" y="3067190"/>
            <a:ext cx="1861624" cy="13015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IJL-RECHTS 7"/>
          <p:cNvSpPr/>
          <p:nvPr/>
        </p:nvSpPr>
        <p:spPr>
          <a:xfrm>
            <a:off x="6444208" y="3429000"/>
            <a:ext cx="864096" cy="160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831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24408" y="326926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b</a:t>
            </a:r>
            <a:r>
              <a:rPr lang="nl-NL" sz="48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ij je dragen</a:t>
            </a:r>
            <a:endParaRPr lang="nl-NL" sz="4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26926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overdragen</a:t>
            </a:r>
            <a:endParaRPr lang="nl-NL" sz="4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1520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latin typeface="Trebuchet MS"/>
                <a:ea typeface="Calibri"/>
                <a:cs typeface="Times New Roman"/>
              </a:rPr>
              <a:t> = met je meenemen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200" dirty="0" smtClean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100" i="1" dirty="0">
              <a:solidFill>
                <a:srgbClr val="387038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100" i="1" dirty="0" smtClean="0">
              <a:solidFill>
                <a:srgbClr val="387038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100" i="1" dirty="0">
              <a:solidFill>
                <a:srgbClr val="387038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100" i="1" dirty="0" smtClean="0">
              <a:solidFill>
                <a:srgbClr val="387038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Hij denkt dat hij het virus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bij zich draagt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88024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200" dirty="0" smtClean="0">
                <a:effectLst/>
                <a:latin typeface="Trebuchet MS"/>
                <a:ea typeface="Calibri"/>
                <a:cs typeface="Times New Roman"/>
              </a:rPr>
              <a:t>= aan een ander doorgeven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Je kan een ziekte gemakkelijk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overdragen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</a:t>
            </a:r>
            <a:endParaRPr lang="nl-NL" sz="2400" u="sng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6382" y="2710781"/>
            <a:ext cx="3459192" cy="2202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531" y="2465290"/>
            <a:ext cx="2605338" cy="238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17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24408" y="326926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melden</a:t>
            </a:r>
            <a:endParaRPr lang="nl-NL" sz="4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26926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stilhouden</a:t>
            </a:r>
            <a:endParaRPr lang="nl-NL" sz="4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1520" y="1556792"/>
            <a:ext cx="407295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latin typeface="Trebuchet MS"/>
                <a:ea typeface="Calibri"/>
                <a:cs typeface="Times New Roman"/>
              </a:rPr>
              <a:t> = laten weten, bekend maken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200" dirty="0" smtClean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100" i="1" dirty="0" smtClean="0">
              <a:solidFill>
                <a:srgbClr val="387038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Mijn buurvrouw kwam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melden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dat haar dochter verliefd is.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88024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200" dirty="0" smtClean="0">
                <a:effectLst/>
                <a:latin typeface="Trebuchet MS"/>
                <a:ea typeface="Calibri"/>
                <a:cs typeface="Times New Roman"/>
              </a:rPr>
              <a:t>= verzwijgen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Mijn buurvrouw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houdt stil 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dat haar dochter ziek is.</a:t>
            </a:r>
            <a:endParaRPr lang="nl-NL" sz="2400" u="sng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887" y="2564904"/>
            <a:ext cx="3612774" cy="233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4627" y="2568351"/>
            <a:ext cx="3614737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6186197" y="2568351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>
                <a:solidFill>
                  <a:srgbClr val="FF0000"/>
                </a:solidFill>
              </a:rPr>
              <a:t>x</a:t>
            </a:r>
            <a:endParaRPr lang="nl-NL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7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613" y="106678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619672" y="476672"/>
            <a:ext cx="4481409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167216" y="361856"/>
            <a:ext cx="5565024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Trebuchet MS" panose="020B0603020202020204" pitchFamily="34" charset="0"/>
                <a:ea typeface="Calibri"/>
                <a:cs typeface="Times New Roman"/>
              </a:rPr>
              <a:t>h</a:t>
            </a:r>
            <a:r>
              <a:rPr lang="nl-NL" sz="48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et symptoom</a:t>
            </a:r>
            <a:endParaRPr lang="nl-NL" sz="48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861049"/>
            <a:ext cx="228297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157613" y="3881821"/>
            <a:ext cx="2542179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 de koorts</a:t>
            </a:r>
            <a:endParaRPr lang="nl-NL" sz="36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843808" y="3861048"/>
            <a:ext cx="2760223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2531858" y="3861985"/>
            <a:ext cx="3264278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 overgeven</a:t>
            </a:r>
            <a:endParaRPr lang="nl-NL" sz="36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101080" y="3861048"/>
            <a:ext cx="2806552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5940152" y="3861049"/>
            <a:ext cx="3096343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Trebuchet MS" panose="020B0603020202020204" pitchFamily="34" charset="0"/>
                <a:ea typeface="Calibri"/>
                <a:cs typeface="Times New Roman"/>
              </a:rPr>
              <a:t>d</a:t>
            </a:r>
            <a:r>
              <a:rPr lang="nl-NL" sz="36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e hoofdpijn</a:t>
            </a:r>
            <a:endParaRPr lang="nl-NL" sz="36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151216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400" dirty="0" smtClean="0">
                <a:effectLst/>
                <a:latin typeface="Trebuchet MS"/>
                <a:ea typeface="Calibri"/>
                <a:cs typeface="Times New Roman"/>
              </a:rPr>
              <a:t>iets waaraan je een ziekte herkent </a:t>
            </a:r>
            <a:endParaRPr lang="nl-NL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765" y="4611959"/>
            <a:ext cx="1439084" cy="21486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7928" y="4601145"/>
            <a:ext cx="1791981" cy="20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738" y="4687204"/>
            <a:ext cx="1685434" cy="19981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25691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339752" y="2504861"/>
            <a:ext cx="4320479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411760" y="2348880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latin typeface="Trebuchet MS"/>
                <a:ea typeface="Calibri"/>
                <a:cs typeface="Times New Roman"/>
              </a:rPr>
              <a:t>isoleren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7792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1179721" cy="18722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971600" y="3212976"/>
            <a:ext cx="6768752" cy="58860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971600" y="3245634"/>
            <a:ext cx="6768752" cy="55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= </a:t>
            </a:r>
            <a:r>
              <a:rPr lang="nl-NL" sz="2600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iemand of iets afsluiten van de omgeving</a:t>
            </a:r>
            <a:endParaRPr lang="nl-NL" sz="2600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cxnSp>
        <p:nvCxnSpPr>
          <p:cNvPr id="25" name="Rechte verbindingslijn 24"/>
          <p:cNvCxnSpPr/>
          <p:nvPr/>
        </p:nvCxnSpPr>
        <p:spPr>
          <a:xfrm>
            <a:off x="2627784" y="2054782"/>
            <a:ext cx="392679" cy="4500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441" y="308758"/>
            <a:ext cx="2351959" cy="21083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9061" y="4560092"/>
            <a:ext cx="2429066" cy="1812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404" y="4775143"/>
            <a:ext cx="2483316" cy="15973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6534" y="398439"/>
            <a:ext cx="2366436" cy="19289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7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Week B – 4 februari 2020</a:t>
            </a:r>
          </a:p>
          <a:p>
            <a:r>
              <a:rPr lang="nl-NL" dirty="0" smtClean="0">
                <a:solidFill>
                  <a:srgbClr val="C00000"/>
                </a:solidFill>
              </a:rPr>
              <a:t>Niveau B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</a:rPr>
              <a:t>Gerarda Das</a:t>
            </a:r>
          </a:p>
          <a:p>
            <a:pPr algn="l"/>
            <a:r>
              <a:rPr lang="nl-NL" sz="1100" i="1" dirty="0" smtClean="0">
                <a:solidFill>
                  <a:srgbClr val="00B050"/>
                </a:solidFill>
              </a:rPr>
              <a:t>Mariët </a:t>
            </a:r>
            <a:r>
              <a:rPr lang="nl-NL" sz="1100" i="1" dirty="0">
                <a:solidFill>
                  <a:srgbClr val="00B050"/>
                </a:solidFill>
              </a:rPr>
              <a:t>Koster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</a:rPr>
              <a:t>Mandy Routledge</a:t>
            </a:r>
            <a:endParaRPr lang="nl-NL" sz="1100" i="1" dirty="0">
              <a:solidFill>
                <a:srgbClr val="00B050"/>
              </a:solidFill>
            </a:endParaRPr>
          </a:p>
          <a:p>
            <a:pPr algn="l"/>
            <a:r>
              <a:rPr lang="en-US" sz="1100" i="1" dirty="0" smtClean="0">
                <a:solidFill>
                  <a:srgbClr val="00B050"/>
                </a:solidFill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-12283" y="-99392"/>
            <a:ext cx="9264803" cy="333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2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staken</a:t>
            </a:r>
            <a:r>
              <a:rPr lang="nl-NL" sz="80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</a:p>
          <a:p>
            <a:pPr fontAlgn="t"/>
            <a:r>
              <a:rPr lang="nl-NL" sz="6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beëindigen, stoppen </a:t>
            </a:r>
            <a:r>
              <a:rPr lang="nl-NL" sz="5400" dirty="0" smtClean="0"/>
              <a:t> </a:t>
            </a:r>
            <a:endParaRPr lang="nl-NL" sz="5400" dirty="0"/>
          </a:p>
          <a:p>
            <a:pPr fontAlgn="t"/>
            <a:r>
              <a:rPr lang="nl-NL" sz="105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105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  </a:t>
            </a:r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0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Mijn buurmeisje </a:t>
            </a:r>
            <a:r>
              <a:rPr lang="nl-NL" sz="30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staakte</a:t>
            </a:r>
            <a:r>
              <a:rPr lang="nl-NL" sz="30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haar</a:t>
            </a:r>
          </a:p>
          <a:p>
            <a:pPr lvl="0"/>
            <a:r>
              <a:rPr lang="nl-NL" sz="3000" i="1" dirty="0">
                <a:solidFill>
                  <a:srgbClr val="00B050"/>
                </a:solidFill>
                <a:latin typeface="Trebuchet MS" panose="020B0603020202020204" pitchFamily="34" charset="0"/>
              </a:rPr>
              <a:t>t</a:t>
            </a:r>
            <a:r>
              <a:rPr lang="nl-NL" sz="30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ijdje van niet eten.</a:t>
            </a:r>
            <a:endParaRPr lang="nl-NL" sz="3000" i="1" dirty="0">
              <a:solidFill>
                <a:prstClr val="black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0" y="3068960"/>
            <a:ext cx="926480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2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gedurende</a:t>
            </a:r>
            <a:endParaRPr lang="nl-NL" sz="8000" b="1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fontAlgn="t"/>
            <a:r>
              <a:rPr lang="nl-NL" sz="6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tijdens, voor de duur van</a:t>
            </a:r>
          </a:p>
          <a:p>
            <a:pPr fontAlgn="t"/>
            <a:r>
              <a:rPr lang="nl-NL" sz="30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Mijn buurmeisje lag </a:t>
            </a:r>
            <a:r>
              <a:rPr lang="nl-NL" sz="30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gedurende</a:t>
            </a:r>
            <a:r>
              <a:rPr lang="nl-NL" sz="30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</a:p>
          <a:p>
            <a:pPr fontAlgn="t"/>
            <a:r>
              <a:rPr lang="nl-NL" sz="30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24 uur, een hele dag, in bed.</a:t>
            </a:r>
          </a:p>
          <a:p>
            <a:pPr fontAlgn="t"/>
            <a:endParaRPr lang="nl-NL" sz="3000" i="1" dirty="0">
              <a:solidFill>
                <a:prstClr val="black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7879" y="1916832"/>
            <a:ext cx="3027809" cy="21912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978" y="4941168"/>
            <a:ext cx="3351288" cy="170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78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-12283" y="-99392"/>
            <a:ext cx="9264803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200" b="1" u="sng" dirty="0">
                <a:solidFill>
                  <a:prstClr val="black"/>
                </a:solidFill>
                <a:latin typeface="Trebuchet MS" panose="020B0603020202020204" pitchFamily="34" charset="0"/>
              </a:rPr>
              <a:t>v</a:t>
            </a:r>
            <a:r>
              <a:rPr lang="nl-NL" sz="72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an kracht blijven</a:t>
            </a:r>
            <a:endParaRPr lang="nl-NL" sz="8000" b="1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fontAlgn="t"/>
            <a:r>
              <a:rPr lang="nl-NL" sz="6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nog steeds zo zijn, nog steeds gelden </a:t>
            </a:r>
            <a:r>
              <a:rPr lang="nl-NL" sz="6000" dirty="0" smtClean="0"/>
              <a:t> </a:t>
            </a:r>
            <a:endParaRPr lang="nl-NL" sz="6000" dirty="0"/>
          </a:p>
          <a:p>
            <a:pPr fontAlgn="t"/>
            <a:r>
              <a:rPr lang="nl-NL" sz="105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105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  </a:t>
            </a:r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000" i="1" dirty="0">
                <a:solidFill>
                  <a:srgbClr val="00B050"/>
                </a:solidFill>
                <a:latin typeface="Trebuchet MS" panose="020B0603020202020204" pitchFamily="34" charset="0"/>
              </a:rPr>
              <a:t>V</a:t>
            </a:r>
            <a:r>
              <a:rPr lang="nl-NL" sz="30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erliefdheid kan na al die maanden nog steeds </a:t>
            </a:r>
            <a:r>
              <a:rPr lang="nl-NL" sz="30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van kracht blijven</a:t>
            </a:r>
            <a:r>
              <a:rPr lang="nl-NL" sz="30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.</a:t>
            </a:r>
            <a:endParaRPr lang="nl-NL" sz="3000" i="1" dirty="0">
              <a:solidFill>
                <a:prstClr val="black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7773" y="3861048"/>
            <a:ext cx="3888432" cy="216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1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26303" y="25814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/>
              <a:t>d</a:t>
            </a:r>
            <a:r>
              <a:rPr lang="en-US" sz="8000" b="1" u="sng" dirty="0" smtClean="0"/>
              <a:t>e kop </a:t>
            </a:r>
            <a:r>
              <a:rPr lang="en-US" sz="8000" b="1" u="sng" dirty="0" err="1" smtClean="0"/>
              <a:t>opsteken</a:t>
            </a:r>
            <a:endParaRPr lang="nl-NL" sz="8000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605874"/>
            <a:ext cx="6509098" cy="461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0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88872" y="73201"/>
            <a:ext cx="8822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 err="1" smtClean="0"/>
              <a:t>melden</a:t>
            </a:r>
            <a:endParaRPr lang="nl-NL" sz="8000" b="1" u="sng" dirty="0"/>
          </a:p>
        </p:txBody>
      </p:sp>
      <p:pic>
        <p:nvPicPr>
          <p:cNvPr id="4098" name="Picture 2" descr="C:\Users\vrielinf\AppData\Local\Microsoft\Windows\Temporary Internet Files\Content.IE5\JEBT5MUV\shutterstock_1202627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895" y="1556792"/>
            <a:ext cx="7552647" cy="488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4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0" y="0"/>
            <a:ext cx="9088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isoleren</a:t>
            </a:r>
            <a:endParaRPr lang="nl-NL" sz="8000" b="1" u="sng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9307" y="1916832"/>
            <a:ext cx="5394746" cy="416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 rot="21204197">
            <a:off x="3923929" y="3140968"/>
            <a:ext cx="129614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l-NL" b="1" dirty="0" smtClean="0"/>
              <a:t>  gesloten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0882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4" y="0"/>
            <a:ext cx="9088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gedurende</a:t>
            </a:r>
            <a:endParaRPr lang="nl-NL" sz="8000" b="1" u="sng" dirty="0"/>
          </a:p>
        </p:txBody>
      </p:sp>
      <p:pic>
        <p:nvPicPr>
          <p:cNvPr id="1027" name="Picture 3" descr="C:\Users\vrielinf\AppData\Local\Microsoft\Windows\Temporary Internet Files\Content.IE5\495ZXJW2\shutterstock_3900134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1502320"/>
            <a:ext cx="2434580" cy="243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vrielinf\AppData\Local\Microsoft\Windows\Temporary Internet Files\Content.IE5\GMQXL1AG\shutterstock_14442219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6041772" cy="40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87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/>
              <a:t>d</a:t>
            </a:r>
            <a:r>
              <a:rPr lang="en-US" sz="8000" b="1" u="sng" dirty="0" smtClean="0"/>
              <a:t>e </a:t>
            </a:r>
            <a:r>
              <a:rPr lang="en-US" sz="8000" b="1" u="sng" dirty="0" err="1" smtClean="0"/>
              <a:t>symptomen</a:t>
            </a:r>
            <a:endParaRPr lang="nl-NL" sz="8800" b="1" u="sng" dirty="0"/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582280"/>
            <a:ext cx="4466034" cy="267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vrielinf\AppData\Local\Microsoft\Windows\Temporary Internet Files\Content.IE5\9JTDTNE5\shutterstock_7387339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868" y="2767338"/>
            <a:ext cx="4858263" cy="324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ermenigvuldigen 2"/>
          <p:cNvSpPr/>
          <p:nvPr/>
        </p:nvSpPr>
        <p:spPr>
          <a:xfrm>
            <a:off x="827584" y="1582280"/>
            <a:ext cx="4106507" cy="5760640"/>
          </a:xfrm>
          <a:prstGeom prst="mathMultiply">
            <a:avLst>
              <a:gd name="adj1" fmla="val 343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540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 err="1" smtClean="0"/>
              <a:t>indammen</a:t>
            </a:r>
            <a:endParaRPr lang="nl-NL" sz="80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2955259"/>
            <a:ext cx="4111625" cy="335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7312" y="2955259"/>
            <a:ext cx="4165873" cy="335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e toelichting 2"/>
          <p:cNvSpPr/>
          <p:nvPr/>
        </p:nvSpPr>
        <p:spPr>
          <a:xfrm>
            <a:off x="4823470" y="548680"/>
            <a:ext cx="3351957" cy="2044526"/>
          </a:xfrm>
          <a:prstGeom prst="wedgeEllipseCallout">
            <a:avLst>
              <a:gd name="adj1" fmla="val -92398"/>
              <a:gd name="adj2" fmla="val 1147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5292080" y="764704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accent1"/>
                </a:solidFill>
              </a:rPr>
              <a:t>Hou op met dat verliefde gedoe!</a:t>
            </a:r>
            <a:endParaRPr lang="nl-NL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 err="1" smtClean="0"/>
              <a:t>staken</a:t>
            </a:r>
            <a:endParaRPr lang="nl-NL" sz="8000" b="1" u="sng" dirty="0"/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2051" name="Picture 3" descr="C:\Users\vrielinf\AppData\Local\Microsoft\Windows\Temporary Internet Files\Content.IE5\4E00RALO\shutterstock_6044364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908720"/>
            <a:ext cx="4146376" cy="276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vrielinf\AppData\Local\Microsoft\Windows\Temporary Internet Files\Content.IE5\JEBT5MUV\shutterstock_12390075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80" y="3114470"/>
            <a:ext cx="4795272" cy="320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4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19980</TotalTime>
  <Words>207</Words>
  <Application>Microsoft Office PowerPoint</Application>
  <PresentationFormat>Diavoorstelling (4:3)</PresentationFormat>
  <Paragraphs>204</Paragraphs>
  <Slides>21</Slides>
  <Notes>11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Nieuwsbegrip</dc:title>
  <dc:creator>van der Plas</dc:creator>
  <cp:lastModifiedBy>Routledge, Mandy</cp:lastModifiedBy>
  <cp:revision>3585</cp:revision>
  <cp:lastPrinted>2019-12-03T10:56:39Z</cp:lastPrinted>
  <dcterms:created xsi:type="dcterms:W3CDTF">2014-06-10T08:03:16Z</dcterms:created>
  <dcterms:modified xsi:type="dcterms:W3CDTF">2020-02-04T11:42:45Z</dcterms:modified>
</cp:coreProperties>
</file>