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931" r:id="rId2"/>
    <p:sldId id="548" r:id="rId3"/>
    <p:sldId id="865" r:id="rId4"/>
    <p:sldId id="917" r:id="rId5"/>
    <p:sldId id="874" r:id="rId6"/>
    <p:sldId id="885" r:id="rId7"/>
    <p:sldId id="698" r:id="rId8"/>
    <p:sldId id="952" r:id="rId9"/>
    <p:sldId id="793" r:id="rId10"/>
    <p:sldId id="934" r:id="rId11"/>
    <p:sldId id="966" r:id="rId12"/>
    <p:sldId id="967" r:id="rId13"/>
    <p:sldId id="971" r:id="rId14"/>
    <p:sldId id="968" r:id="rId15"/>
    <p:sldId id="970" r:id="rId16"/>
    <p:sldId id="969" r:id="rId17"/>
    <p:sldId id="965" r:id="rId18"/>
  </p:sldIdLst>
  <p:sldSz cx="9144000" cy="6858000" type="screen4x3"/>
  <p:notesSz cx="6742113"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11DA999-E7D2-4F2D-9803-822E117D492D}">
          <p14:sldIdLst>
            <p14:sldId id="931"/>
            <p14:sldId id="548"/>
            <p14:sldId id="865"/>
            <p14:sldId id="917"/>
            <p14:sldId id="874"/>
            <p14:sldId id="885"/>
            <p14:sldId id="698"/>
            <p14:sldId id="952"/>
            <p14:sldId id="793"/>
            <p14:sldId id="934"/>
            <p14:sldId id="966"/>
            <p14:sldId id="967"/>
            <p14:sldId id="971"/>
            <p14:sldId id="968"/>
            <p14:sldId id="970"/>
            <p14:sldId id="969"/>
            <p14:sldId id="96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DBEDDB"/>
    <a:srgbClr val="EEF6EE"/>
    <a:srgbClr val="F4FA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9044" autoAdjust="0"/>
    <p:restoredTop sz="93525" autoAdjust="0"/>
  </p:normalViewPr>
  <p:slideViewPr>
    <p:cSldViewPr>
      <p:cViewPr>
        <p:scale>
          <a:sx n="70" d="100"/>
          <a:sy n="70" d="100"/>
        </p:scale>
        <p:origin x="-1848" y="-441"/>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2"/>
            <a:ext cx="2921000" cy="493713"/>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19525" y="2"/>
            <a:ext cx="2921000" cy="493713"/>
          </a:xfrm>
          <a:prstGeom prst="rect">
            <a:avLst/>
          </a:prstGeom>
        </p:spPr>
        <p:txBody>
          <a:bodyPr vert="horz" lIns="91440" tIns="45720" rIns="91440" bIns="45720" rtlCol="0"/>
          <a:lstStyle>
            <a:lvl1pPr algn="r">
              <a:defRPr sz="1200"/>
            </a:lvl1pPr>
          </a:lstStyle>
          <a:p>
            <a:fld id="{EB39072A-D64F-4BD7-8E3D-8268BB93A7ED}" type="datetimeFigureOut">
              <a:rPr lang="nl-NL" smtClean="0"/>
              <a:pPr/>
              <a:t>4-2-2020</a:t>
            </a:fld>
            <a:endParaRPr lang="nl-NL" dirty="0"/>
          </a:p>
        </p:txBody>
      </p:sp>
      <p:sp>
        <p:nvSpPr>
          <p:cNvPr id="4" name="Tijdelijke aanduiding voor voettekst 3"/>
          <p:cNvSpPr>
            <a:spLocks noGrp="1"/>
          </p:cNvSpPr>
          <p:nvPr>
            <p:ph type="ftr" sz="quarter" idx="2"/>
          </p:nvPr>
        </p:nvSpPr>
        <p:spPr>
          <a:xfrm>
            <a:off x="0" y="9377363"/>
            <a:ext cx="2921000" cy="493712"/>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19525" y="9377363"/>
            <a:ext cx="2921000" cy="493712"/>
          </a:xfrm>
          <a:prstGeom prst="rect">
            <a:avLst/>
          </a:prstGeom>
        </p:spPr>
        <p:txBody>
          <a:bodyPr vert="horz" lIns="91440" tIns="45720" rIns="91440" bIns="45720" rtlCol="0" anchor="b"/>
          <a:lstStyle>
            <a:lvl1pPr algn="r">
              <a:defRPr sz="12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8"/>
            <a:ext cx="2921582" cy="493633"/>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18971" y="8"/>
            <a:ext cx="2921582" cy="493633"/>
          </a:xfrm>
          <a:prstGeom prst="rect">
            <a:avLst/>
          </a:prstGeom>
        </p:spPr>
        <p:txBody>
          <a:bodyPr vert="horz" lIns="91440" tIns="45720" rIns="91440" bIns="45720" rtlCol="0"/>
          <a:lstStyle>
            <a:lvl1pPr algn="r">
              <a:defRPr sz="1200"/>
            </a:lvl1pPr>
          </a:lstStyle>
          <a:p>
            <a:fld id="{46A01AE0-AD1A-4608-AACD-4A44537BCCC3}" type="datetimeFigureOut">
              <a:rPr lang="nl-NL" smtClean="0"/>
              <a:pPr/>
              <a:t>4-2-2020</a:t>
            </a:fld>
            <a:endParaRPr lang="nl-NL" dirty="0"/>
          </a:p>
        </p:txBody>
      </p:sp>
      <p:sp>
        <p:nvSpPr>
          <p:cNvPr id="4" name="Tijdelijke aanduiding voor dia-afbeelding 3"/>
          <p:cNvSpPr>
            <a:spLocks noGrp="1" noRot="1" noChangeAspect="1"/>
          </p:cNvSpPr>
          <p:nvPr>
            <p:ph type="sldImg" idx="2"/>
          </p:nvPr>
        </p:nvSpPr>
        <p:spPr>
          <a:xfrm>
            <a:off x="901700" y="739775"/>
            <a:ext cx="4938713" cy="3703638"/>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74212" y="4689515"/>
            <a:ext cx="5393690" cy="4442698"/>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377337"/>
            <a:ext cx="2921582" cy="493633"/>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18971" y="9377337"/>
            <a:ext cx="2921582" cy="493633"/>
          </a:xfrm>
          <a:prstGeom prst="rect">
            <a:avLst/>
          </a:prstGeom>
        </p:spPr>
        <p:txBody>
          <a:bodyPr vert="horz" lIns="91440" tIns="45720" rIns="91440" bIns="45720" rtlCol="0" anchor="b"/>
          <a:lstStyle>
            <a:lvl1pPr algn="r">
              <a:defRPr sz="12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462372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462372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462372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438952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4-2-2020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4-2-2020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4-2-2020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4-2-2020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4-2-2020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4-2-2020</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4-2-2020</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4-2-2020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4-2-2020</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4-2-2020</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4-2-2020</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4-2-2020</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1.jpe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5.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0"/>
            <a:ext cx="9144000" cy="6858000"/>
          </a:xfrm>
        </p:spPr>
        <p:txBody>
          <a:bodyPr>
            <a:noAutofit/>
          </a:bodyPr>
          <a:lstStyle/>
          <a:p>
            <a:pPr marL="0" indent="0">
              <a:buNone/>
            </a:pPr>
            <a:r>
              <a:rPr lang="nl-NL" sz="2000" u="sng" dirty="0" err="1" smtClean="0">
                <a:latin typeface="+mj-lt"/>
              </a:rPr>
              <a:t>Semantisatieverhaal</a:t>
            </a:r>
            <a:r>
              <a:rPr lang="nl-NL" sz="2000" u="sng" dirty="0" smtClean="0">
                <a:latin typeface="+mj-lt"/>
              </a:rPr>
              <a:t>:</a:t>
            </a:r>
            <a:br>
              <a:rPr lang="nl-NL" sz="2000" u="sng" dirty="0" smtClean="0">
                <a:latin typeface="+mj-lt"/>
              </a:rPr>
            </a:br>
            <a:r>
              <a:rPr lang="nl-NL" sz="2000" dirty="0" smtClean="0">
                <a:latin typeface="+mj-lt"/>
              </a:rPr>
              <a:t>Vorige week kwam mijn dochter ziek thuis van school. Zij moest vreselijk hoesten en had heel erge hoofdpijn. Ook voelde </a:t>
            </a:r>
            <a:r>
              <a:rPr lang="nl-NL" sz="2000" dirty="0">
                <a:latin typeface="+mj-lt"/>
              </a:rPr>
              <a:t>z</a:t>
            </a:r>
            <a:r>
              <a:rPr lang="nl-NL" sz="2000" dirty="0" smtClean="0">
                <a:latin typeface="+mj-lt"/>
              </a:rPr>
              <a:t>ij heel warm aan. Ik heb direct haar temperatuur gemeten. En ja hoor. 39,7 graden! Zij had hoge koorts. Ik begreep direct: mijn dochter heeft de griep. Zij </a:t>
            </a:r>
            <a:r>
              <a:rPr lang="nl-NL" sz="2000" b="1" u="sng" dirty="0" smtClean="0">
                <a:latin typeface="+mj-lt"/>
              </a:rPr>
              <a:t>is besmet </a:t>
            </a:r>
            <a:r>
              <a:rPr lang="nl-NL" sz="2000" dirty="0" smtClean="0">
                <a:latin typeface="+mj-lt"/>
              </a:rPr>
              <a:t>met het griepvirus. Besmet zijn betekent </a:t>
            </a:r>
            <a:r>
              <a:rPr lang="nl-NL" sz="2000" b="1" i="1" dirty="0" smtClean="0">
                <a:latin typeface="+mj-lt"/>
              </a:rPr>
              <a:t>een ziekte van iemand hebben gekregen. </a:t>
            </a:r>
            <a:r>
              <a:rPr lang="nl-NL" sz="2000" dirty="0" smtClean="0">
                <a:latin typeface="+mj-lt"/>
              </a:rPr>
              <a:t>Misschien heeft zij het griepvirus wel gekregen van een klasgenootje</a:t>
            </a:r>
            <a:r>
              <a:rPr lang="nl-NL" sz="2000" i="1" dirty="0" smtClean="0">
                <a:latin typeface="+mj-lt"/>
              </a:rPr>
              <a:t>. </a:t>
            </a:r>
            <a:r>
              <a:rPr lang="nl-NL" sz="2000" b="1" u="sng" dirty="0" smtClean="0">
                <a:latin typeface="+mj-lt"/>
              </a:rPr>
              <a:t>Het virus</a:t>
            </a:r>
            <a:r>
              <a:rPr lang="nl-NL" sz="2000" b="1" dirty="0" smtClean="0">
                <a:latin typeface="+mj-lt"/>
              </a:rPr>
              <a:t> </a:t>
            </a:r>
            <a:r>
              <a:rPr lang="nl-NL" sz="2000" dirty="0" smtClean="0">
                <a:latin typeface="+mj-lt"/>
              </a:rPr>
              <a:t>is </a:t>
            </a:r>
            <a:r>
              <a:rPr lang="nl-NL" sz="2000" b="1" i="1" dirty="0" smtClean="0">
                <a:latin typeface="+mj-lt"/>
              </a:rPr>
              <a:t>iets dat in je lichaam komt en waar je ziek van kunt worden. </a:t>
            </a:r>
            <a:r>
              <a:rPr lang="nl-NL" sz="2000" dirty="0" smtClean="0">
                <a:latin typeface="+mj-lt"/>
              </a:rPr>
              <a:t>Ik heb haar direct in bed gestopt en ik hoopte dat zij zich snel beter zou voelen. Maar dat gebeurde </a:t>
            </a:r>
            <a:r>
              <a:rPr lang="nl-NL" sz="2000" b="1" u="sng" dirty="0" smtClean="0">
                <a:latin typeface="+mj-lt"/>
              </a:rPr>
              <a:t>helaas</a:t>
            </a:r>
            <a:r>
              <a:rPr lang="nl-NL" sz="2000" dirty="0" smtClean="0">
                <a:latin typeface="+mj-lt"/>
              </a:rPr>
              <a:t>, </a:t>
            </a:r>
            <a:r>
              <a:rPr lang="nl-NL" sz="2000" b="1" i="1" dirty="0" smtClean="0">
                <a:latin typeface="+mj-lt"/>
              </a:rPr>
              <a:t>jammer genoeg </a:t>
            </a:r>
            <a:r>
              <a:rPr lang="nl-NL" sz="2000" dirty="0" smtClean="0">
                <a:latin typeface="+mj-lt"/>
              </a:rPr>
              <a:t>niet. Zij voelde zich de volgende dag nog steeds ziek en zij moest zoveel hoesten dat zij zelfs </a:t>
            </a:r>
            <a:r>
              <a:rPr lang="nl-NL" sz="2000" b="1" u="sng" dirty="0" smtClean="0">
                <a:latin typeface="+mj-lt"/>
              </a:rPr>
              <a:t>benauwd</a:t>
            </a:r>
            <a:r>
              <a:rPr lang="nl-NL" sz="2000" dirty="0" smtClean="0">
                <a:latin typeface="+mj-lt"/>
              </a:rPr>
              <a:t> werd. Benauwd betekent </a:t>
            </a:r>
            <a:r>
              <a:rPr lang="nl-NL" sz="2000" b="1" i="1" dirty="0" smtClean="0">
                <a:latin typeface="+mj-lt"/>
              </a:rPr>
              <a:t>moeite hebben met ademhalen</a:t>
            </a:r>
            <a:r>
              <a:rPr lang="nl-NL" sz="2000" i="1" dirty="0" smtClean="0">
                <a:latin typeface="+mj-lt"/>
              </a:rPr>
              <a:t>.</a:t>
            </a:r>
            <a:r>
              <a:rPr lang="nl-NL" sz="2000" b="1" i="1" dirty="0" smtClean="0">
                <a:latin typeface="+mj-lt"/>
              </a:rPr>
              <a:t> </a:t>
            </a:r>
            <a:r>
              <a:rPr lang="nl-NL" sz="2000" dirty="0" smtClean="0">
                <a:latin typeface="+mj-lt"/>
              </a:rPr>
              <a:t>Ik heb natuurlijk  de huisarts gebeld. Ik vroeg of zij mijn dochter kon </a:t>
            </a:r>
            <a:r>
              <a:rPr lang="nl-NL" sz="2000" b="1" u="sng" dirty="0" smtClean="0">
                <a:latin typeface="+mj-lt"/>
              </a:rPr>
              <a:t>genezen</a:t>
            </a:r>
            <a:r>
              <a:rPr lang="nl-NL" sz="2000" dirty="0" smtClean="0">
                <a:latin typeface="+mj-lt"/>
              </a:rPr>
              <a:t>, </a:t>
            </a:r>
            <a:r>
              <a:rPr lang="nl-NL" sz="2000" b="1" i="1" dirty="0" smtClean="0">
                <a:latin typeface="+mj-lt"/>
              </a:rPr>
              <a:t>beter maken. </a:t>
            </a:r>
            <a:r>
              <a:rPr lang="nl-NL" sz="2000" dirty="0" smtClean="0">
                <a:latin typeface="+mj-lt"/>
              </a:rPr>
              <a:t>Maar dat kon ze niet. Ze vertelde dat er geen medicijnen bestaan die haar beter kunnen maken. Wel mogen we paracetamol geven voor de hoofdpijn en een hoestdrankje voor haar zere keel.</a:t>
            </a:r>
            <a:br>
              <a:rPr lang="nl-NL" sz="2000" dirty="0" smtClean="0">
                <a:latin typeface="+mj-lt"/>
              </a:rPr>
            </a:br>
            <a:r>
              <a:rPr lang="nl-NL" sz="2000" dirty="0" smtClean="0">
                <a:latin typeface="+mj-lt"/>
              </a:rPr>
              <a:t>Daarom is het belangrijk dat we </a:t>
            </a:r>
            <a:r>
              <a:rPr lang="nl-NL" sz="2000" b="1" u="sng" dirty="0" smtClean="0">
                <a:latin typeface="+mj-lt"/>
              </a:rPr>
              <a:t>voorkomen</a:t>
            </a:r>
            <a:r>
              <a:rPr lang="nl-NL" sz="2000" b="1" dirty="0" smtClean="0">
                <a:latin typeface="+mj-lt"/>
              </a:rPr>
              <a:t>, </a:t>
            </a:r>
            <a:r>
              <a:rPr lang="nl-NL" sz="2000" b="1" i="1" dirty="0" smtClean="0">
                <a:latin typeface="+mj-lt"/>
              </a:rPr>
              <a:t>zorgen dat iets niet gebeurt</a:t>
            </a:r>
            <a:r>
              <a:rPr lang="nl-NL" sz="2000" b="1" dirty="0" smtClean="0">
                <a:latin typeface="+mj-lt"/>
              </a:rPr>
              <a:t>, </a:t>
            </a:r>
            <a:r>
              <a:rPr lang="nl-NL" sz="2000" dirty="0" smtClean="0">
                <a:latin typeface="+mj-lt"/>
              </a:rPr>
              <a:t>dat het griepvirus zich verspreidt. </a:t>
            </a:r>
            <a:r>
              <a:rPr lang="nl-NL" sz="2000" b="1" u="sng" dirty="0" smtClean="0">
                <a:latin typeface="+mj-lt"/>
              </a:rPr>
              <a:t>Verspreiden</a:t>
            </a:r>
            <a:r>
              <a:rPr lang="nl-NL" sz="2000" dirty="0" smtClean="0">
                <a:latin typeface="+mj-lt"/>
              </a:rPr>
              <a:t> betekent </a:t>
            </a:r>
            <a:r>
              <a:rPr lang="nl-NL" sz="2000" b="1" i="1" dirty="0" smtClean="0">
                <a:latin typeface="+mj-lt"/>
              </a:rPr>
              <a:t>zorgen dat iets op meer plekken komt. </a:t>
            </a:r>
            <a:r>
              <a:rPr lang="nl-NL" sz="2000" dirty="0" smtClean="0">
                <a:latin typeface="+mj-lt"/>
              </a:rPr>
              <a:t>Dit kunnen we doen door te hoesten in de </a:t>
            </a:r>
            <a:r>
              <a:rPr lang="nl-NL" sz="2000" dirty="0" err="1" smtClean="0">
                <a:latin typeface="+mj-lt"/>
              </a:rPr>
              <a:t>elleboog</a:t>
            </a:r>
            <a:r>
              <a:rPr lang="nl-NL" sz="2000" dirty="0" smtClean="0">
                <a:latin typeface="+mj-lt"/>
              </a:rPr>
              <a:t>, door je handen vaak te wassen en door papieren zakdoekjes te gebruiken. Oudere en zieke mensen kunnen ook ingeënt worden, zodat zij de griep niet krijgen. Want zij worden vaak heel erg ziek.</a:t>
            </a:r>
            <a:br>
              <a:rPr lang="nl-NL" sz="2000" dirty="0" smtClean="0">
                <a:latin typeface="+mj-lt"/>
              </a:rPr>
            </a:br>
            <a:r>
              <a:rPr lang="nl-NL" sz="2000" dirty="0" smtClean="0">
                <a:latin typeface="+mj-lt"/>
              </a:rPr>
              <a:t>Met mijn dochter gaat het ondertussen gelukkig weer wat beter. </a:t>
            </a:r>
            <a:br>
              <a:rPr lang="nl-NL" sz="2000" dirty="0" smtClean="0">
                <a:latin typeface="+mj-lt"/>
              </a:rPr>
            </a:br>
            <a:r>
              <a:rPr lang="nl-NL" sz="2000" dirty="0" smtClean="0">
                <a:latin typeface="+mj-lt"/>
              </a:rPr>
              <a:t>Wie van jullie </a:t>
            </a:r>
            <a:r>
              <a:rPr lang="nl-NL" sz="2000" smtClean="0">
                <a:latin typeface="+mj-lt"/>
              </a:rPr>
              <a:t>heeft ook wel </a:t>
            </a:r>
            <a:r>
              <a:rPr lang="nl-NL" sz="2000" dirty="0" smtClean="0">
                <a:latin typeface="+mj-lt"/>
              </a:rPr>
              <a:t>eens griep gehad?</a:t>
            </a:r>
            <a:endParaRPr lang="nl-NL" sz="2000" b="1" i="1" dirty="0">
              <a:latin typeface="+mj-lt"/>
            </a:endParaRPr>
          </a:p>
        </p:txBody>
      </p:sp>
    </p:spTree>
    <p:extLst>
      <p:ext uri="{BB962C8B-B14F-4D97-AF65-F5344CB8AC3E}">
        <p14:creationId xmlns:p14="http://schemas.microsoft.com/office/powerpoint/2010/main" val="31314844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smtClean="0">
                <a:solidFill>
                  <a:srgbClr val="387038"/>
                </a:solidFill>
                <a:latin typeface="Trebuchet MS"/>
                <a:ea typeface="Calibri"/>
                <a:cs typeface="Times New Roman"/>
              </a:rPr>
              <a:t>genezen</a:t>
            </a:r>
            <a:endParaRPr lang="nl-NL" sz="6000" dirty="0">
              <a:effectLst/>
              <a:latin typeface="Calibri"/>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smtClean="0">
                <a:solidFill>
                  <a:srgbClr val="387038"/>
                </a:solidFill>
                <a:latin typeface="Trebuchet MS"/>
                <a:ea typeface="Calibri"/>
                <a:cs typeface="Times New Roman"/>
              </a:rPr>
              <a:t>uitzieken</a:t>
            </a:r>
            <a:endParaRPr lang="nl-NL" sz="6000" dirty="0">
              <a:effectLst/>
              <a:latin typeface="Calibri"/>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smtClean="0">
                <a:latin typeface="Trebuchet MS"/>
                <a:ea typeface="Calibri"/>
                <a:cs typeface="Times New Roman"/>
              </a:rPr>
              <a:t>= beter maken</a:t>
            </a:r>
          </a:p>
          <a:p>
            <a:pPr>
              <a:lnSpc>
                <a:spcPct val="107000"/>
              </a:lnSpc>
              <a:spcAft>
                <a:spcPts val="0"/>
              </a:spcAft>
            </a:pPr>
            <a:endParaRPr lang="nl-NL" sz="2800" dirty="0" smtClean="0">
              <a:effectLst/>
              <a:latin typeface="Calibri"/>
              <a:ea typeface="Calibri"/>
              <a:cs typeface="Times New Roman"/>
            </a:endParaRP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smtClean="0">
              <a:effectLst/>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spcAft>
                <a:spcPts val="0"/>
              </a:spcAft>
            </a:pPr>
            <a:r>
              <a:rPr lang="nl-NL" sz="2400" i="1" dirty="0" smtClean="0">
                <a:solidFill>
                  <a:srgbClr val="387038"/>
                </a:solidFill>
                <a:latin typeface="Trebuchet MS"/>
                <a:ea typeface="Calibri"/>
                <a:cs typeface="Times New Roman"/>
              </a:rPr>
              <a:t>De dokter kan mijn oma gelukkig wel </a:t>
            </a:r>
            <a:r>
              <a:rPr lang="nl-NL" sz="2400" i="1" u="sng" dirty="0" smtClean="0">
                <a:solidFill>
                  <a:srgbClr val="387038"/>
                </a:solidFill>
                <a:latin typeface="Trebuchet MS"/>
                <a:ea typeface="Calibri"/>
                <a:cs typeface="Times New Roman"/>
              </a:rPr>
              <a:t>genezen</a:t>
            </a:r>
            <a:r>
              <a:rPr lang="nl-NL" sz="2400" i="1" dirty="0" smtClean="0">
                <a:solidFill>
                  <a:srgbClr val="387038"/>
                </a:solidFill>
                <a:latin typeface="Trebuchet MS"/>
                <a:ea typeface="Calibri"/>
                <a:cs typeface="Times New Roman"/>
              </a:rPr>
              <a:t>.</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smtClean="0">
                <a:effectLst/>
                <a:latin typeface="Trebuchet MS"/>
                <a:ea typeface="Calibri"/>
                <a:cs typeface="Times New Roman"/>
              </a:rPr>
              <a:t>= lang genoeg rusten tot je beter wordt</a:t>
            </a: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endParaRPr lang="nl-NL" dirty="0" smtClean="0">
              <a:effectLst/>
              <a:latin typeface="Trebuchet MS"/>
              <a:ea typeface="Calibri"/>
              <a:cs typeface="Times New Roman"/>
            </a:endParaRP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pPr>
            <a:r>
              <a:rPr lang="nl-NL" sz="2400" i="1" dirty="0" smtClean="0">
                <a:solidFill>
                  <a:srgbClr val="387038"/>
                </a:solidFill>
                <a:latin typeface="Trebuchet MS"/>
                <a:ea typeface="Calibri"/>
                <a:cs typeface="Times New Roman"/>
              </a:rPr>
              <a:t>Er bestaan geen griepmedicijnen. De dokter zegt dat zij moet </a:t>
            </a:r>
            <a:r>
              <a:rPr lang="nl-NL" sz="2400" i="1" u="sng" dirty="0" smtClean="0">
                <a:solidFill>
                  <a:srgbClr val="387038"/>
                </a:solidFill>
                <a:latin typeface="Trebuchet MS"/>
                <a:ea typeface="Calibri"/>
                <a:cs typeface="Times New Roman"/>
              </a:rPr>
              <a:t>uitzieken</a:t>
            </a:r>
            <a:r>
              <a:rPr lang="nl-NL" sz="2400" i="1" dirty="0" smtClean="0">
                <a:solidFill>
                  <a:srgbClr val="387038"/>
                </a:solidFill>
                <a:latin typeface="Trebuchet MS"/>
                <a:ea typeface="Calibri"/>
                <a:cs typeface="Times New Roman"/>
              </a:rPr>
              <a:t>.</a:t>
            </a:r>
            <a:endParaRPr lang="nl-NL" sz="2400" dirty="0" smtClean="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6"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259908" y="2636912"/>
            <a:ext cx="3124175" cy="2303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2412" y="2517372"/>
            <a:ext cx="3535561" cy="2354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80829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smtClean="0">
                <a:solidFill>
                  <a:srgbClr val="387038"/>
                </a:solidFill>
                <a:latin typeface="Trebuchet MS"/>
                <a:ea typeface="Calibri"/>
                <a:cs typeface="Times New Roman"/>
              </a:rPr>
              <a:t>voorkomen</a:t>
            </a:r>
            <a:endParaRPr lang="nl-NL" sz="5400" dirty="0">
              <a:effectLst/>
              <a:latin typeface="Calibri"/>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Trebuchet MS"/>
                <a:ea typeface="Calibri"/>
                <a:cs typeface="Times New Roman"/>
              </a:rPr>
              <a:t>d</a:t>
            </a:r>
            <a:r>
              <a:rPr lang="nl-NL" sz="5400" b="1" dirty="0" smtClean="0">
                <a:solidFill>
                  <a:srgbClr val="387038"/>
                </a:solidFill>
                <a:effectLst/>
                <a:latin typeface="Trebuchet MS"/>
                <a:ea typeface="Calibri"/>
                <a:cs typeface="Times New Roman"/>
              </a:rPr>
              <a:t>e preventie</a:t>
            </a:r>
            <a:endParaRPr lang="nl-NL" sz="5400" dirty="0">
              <a:effectLst/>
              <a:latin typeface="Calibri"/>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smtClean="0">
                <a:latin typeface="Trebuchet MS"/>
                <a:ea typeface="Calibri"/>
                <a:cs typeface="Times New Roman"/>
              </a:rPr>
              <a:t>= zorgen dat iets niet gebeurt</a:t>
            </a:r>
          </a:p>
          <a:p>
            <a:pPr>
              <a:lnSpc>
                <a:spcPct val="107000"/>
              </a:lnSpc>
              <a:spcAft>
                <a:spcPts val="0"/>
              </a:spcAft>
            </a:pPr>
            <a:endParaRPr lang="nl-NL" sz="2800" dirty="0" smtClean="0">
              <a:effectLst/>
              <a:latin typeface="Calibri"/>
              <a:ea typeface="Calibri"/>
              <a:cs typeface="Times New Roman"/>
            </a:endParaRP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spcAft>
                <a:spcPts val="0"/>
              </a:spcAft>
            </a:pPr>
            <a:r>
              <a:rPr lang="nl-NL" sz="2400" i="1" dirty="0" smtClean="0">
                <a:solidFill>
                  <a:srgbClr val="387038"/>
                </a:solidFill>
                <a:latin typeface="Trebuchet MS"/>
                <a:ea typeface="Calibri"/>
                <a:cs typeface="Times New Roman"/>
              </a:rPr>
              <a:t>Door een inenting kun je </a:t>
            </a:r>
            <a:r>
              <a:rPr lang="nl-NL" sz="2400" i="1" u="sng" dirty="0" smtClean="0">
                <a:solidFill>
                  <a:srgbClr val="387038"/>
                </a:solidFill>
                <a:latin typeface="Trebuchet MS"/>
                <a:ea typeface="Calibri"/>
                <a:cs typeface="Times New Roman"/>
              </a:rPr>
              <a:t>voorkomen</a:t>
            </a:r>
            <a:r>
              <a:rPr lang="nl-NL" sz="2400" i="1" dirty="0" smtClean="0">
                <a:solidFill>
                  <a:srgbClr val="387038"/>
                </a:solidFill>
                <a:latin typeface="Trebuchet MS"/>
                <a:ea typeface="Calibri"/>
                <a:cs typeface="Times New Roman"/>
              </a:rPr>
              <a:t> dat je ziek wordt.</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smtClean="0">
                <a:effectLst/>
                <a:latin typeface="Trebuchet MS"/>
                <a:ea typeface="Calibri"/>
                <a:cs typeface="Times New Roman"/>
              </a:rPr>
              <a:t>= maatregelen om iets te voorkomen</a:t>
            </a: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endParaRPr lang="nl-NL" dirty="0" smtClean="0">
              <a:effectLst/>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pPr>
            <a:r>
              <a:rPr lang="nl-NL" sz="2400" i="1" u="sng" dirty="0" smtClean="0">
                <a:solidFill>
                  <a:srgbClr val="387038"/>
                </a:solidFill>
                <a:latin typeface="Trebuchet MS"/>
                <a:ea typeface="Calibri"/>
                <a:cs typeface="Times New Roman"/>
              </a:rPr>
              <a:t>De preventie</a:t>
            </a:r>
            <a:r>
              <a:rPr lang="nl-NL" sz="2400" i="1" dirty="0" smtClean="0">
                <a:solidFill>
                  <a:srgbClr val="387038"/>
                </a:solidFill>
                <a:latin typeface="Trebuchet MS"/>
                <a:ea typeface="Calibri"/>
                <a:cs typeface="Times New Roman"/>
              </a:rPr>
              <a:t> bestaat uit inenten en mondkapjes gebruiken.</a:t>
            </a: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2774" y="2703941"/>
            <a:ext cx="3561593" cy="2237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99311" y="2823654"/>
            <a:ext cx="1583880" cy="164772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821996" y="2823654"/>
            <a:ext cx="1800200" cy="164772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208770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5575" y="312737"/>
            <a:ext cx="44164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700" b="1" dirty="0" smtClean="0">
                <a:solidFill>
                  <a:srgbClr val="387038"/>
                </a:solidFill>
                <a:latin typeface="Trebuchet MS"/>
                <a:ea typeface="Calibri"/>
                <a:cs typeface="Times New Roman"/>
              </a:rPr>
              <a:t>verspreiden</a:t>
            </a:r>
            <a:endParaRPr lang="nl-NL" sz="5700" dirty="0">
              <a:effectLst/>
              <a:latin typeface="Calibri"/>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smtClean="0">
                <a:solidFill>
                  <a:srgbClr val="387038"/>
                </a:solidFill>
                <a:effectLst/>
                <a:latin typeface="Trebuchet MS"/>
                <a:ea typeface="Calibri"/>
                <a:cs typeface="Times New Roman"/>
              </a:rPr>
              <a:t>isoleren</a:t>
            </a:r>
            <a:endParaRPr lang="nl-NL" sz="6000" dirty="0">
              <a:effectLst/>
              <a:latin typeface="Calibri"/>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smtClean="0">
                <a:latin typeface="Trebuchet MS"/>
                <a:ea typeface="Calibri"/>
                <a:cs typeface="Times New Roman"/>
              </a:rPr>
              <a:t>= zorgen dat iets op meer plekken komt</a:t>
            </a:r>
          </a:p>
          <a:p>
            <a:pPr>
              <a:lnSpc>
                <a:spcPct val="107000"/>
              </a:lnSpc>
              <a:spcAft>
                <a:spcPts val="0"/>
              </a:spcAft>
            </a:pPr>
            <a:endParaRPr lang="nl-NL" sz="2800" dirty="0" smtClean="0">
              <a:effectLst/>
              <a:latin typeface="Calibri"/>
              <a:ea typeface="Calibri"/>
              <a:cs typeface="Times New Roman"/>
            </a:endParaRP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spcAft>
                <a:spcPts val="0"/>
              </a:spcAft>
            </a:pPr>
            <a:r>
              <a:rPr lang="nl-NL" sz="2400" i="1" dirty="0" smtClean="0">
                <a:solidFill>
                  <a:srgbClr val="387038"/>
                </a:solidFill>
                <a:latin typeface="Trebuchet MS"/>
                <a:ea typeface="Calibri"/>
                <a:cs typeface="Times New Roman"/>
              </a:rPr>
              <a:t>Het griepvirus zal zich over heel Nederland </a:t>
            </a:r>
            <a:r>
              <a:rPr lang="nl-NL" sz="2400" i="1" u="sng" dirty="0" smtClean="0">
                <a:solidFill>
                  <a:srgbClr val="387038"/>
                </a:solidFill>
                <a:latin typeface="Trebuchet MS"/>
                <a:ea typeface="Calibri"/>
                <a:cs typeface="Times New Roman"/>
              </a:rPr>
              <a:t>verspreiden</a:t>
            </a:r>
            <a:r>
              <a:rPr lang="nl-NL" sz="2400" i="1" dirty="0" smtClean="0">
                <a:solidFill>
                  <a:srgbClr val="387038"/>
                </a:solidFill>
                <a:latin typeface="Trebuchet MS"/>
                <a:ea typeface="Calibri"/>
                <a:cs typeface="Times New Roman"/>
              </a:rPr>
              <a:t>.</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smtClean="0">
                <a:effectLst/>
                <a:latin typeface="Trebuchet MS"/>
                <a:ea typeface="Calibri"/>
                <a:cs typeface="Times New Roman"/>
              </a:rPr>
              <a:t>= zorgen dat iets op één plek blijft</a:t>
            </a: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endParaRPr lang="nl-NL" sz="2800" dirty="0">
              <a:latin typeface="Trebuchet MS"/>
              <a:ea typeface="Calibri"/>
              <a:cs typeface="Times New Roman"/>
            </a:endParaRPr>
          </a:p>
          <a:p>
            <a:pPr algn="ctr">
              <a:lnSpc>
                <a:spcPct val="107000"/>
              </a:lnSpc>
            </a:pPr>
            <a:endParaRPr lang="nl-NL" sz="1000" i="1" dirty="0" smtClean="0">
              <a:solidFill>
                <a:srgbClr val="387038"/>
              </a:solidFill>
              <a:latin typeface="Trebuchet MS"/>
              <a:ea typeface="Calibri"/>
              <a:cs typeface="Times New Roman"/>
            </a:endParaRPr>
          </a:p>
          <a:p>
            <a:pPr algn="ctr">
              <a:lnSpc>
                <a:spcPct val="107000"/>
              </a:lnSpc>
            </a:pPr>
            <a:r>
              <a:rPr lang="nl-NL" sz="2400" i="1" dirty="0" smtClean="0">
                <a:solidFill>
                  <a:srgbClr val="387038"/>
                </a:solidFill>
                <a:latin typeface="Trebuchet MS"/>
                <a:ea typeface="Calibri"/>
                <a:cs typeface="Times New Roman"/>
              </a:rPr>
              <a:t>Je kunt het griepvirus </a:t>
            </a:r>
            <a:r>
              <a:rPr lang="nl-NL" sz="2400" i="1" u="sng" dirty="0" smtClean="0">
                <a:solidFill>
                  <a:srgbClr val="387038"/>
                </a:solidFill>
                <a:latin typeface="Trebuchet MS"/>
                <a:ea typeface="Calibri"/>
                <a:cs typeface="Times New Roman"/>
              </a:rPr>
              <a:t>isoleren</a:t>
            </a:r>
            <a:r>
              <a:rPr lang="nl-NL" sz="2400" i="1" dirty="0" smtClean="0">
                <a:solidFill>
                  <a:srgbClr val="387038"/>
                </a:solidFill>
                <a:latin typeface="Trebuchet MS"/>
                <a:ea typeface="Calibri"/>
                <a:cs typeface="Times New Roman"/>
              </a:rPr>
              <a:t> door de zieken even apart te houden.</a:t>
            </a:r>
            <a:endParaRPr lang="nl-NL" sz="2400" dirty="0" smtClean="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0679" y="2663530"/>
            <a:ext cx="3306216" cy="2058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80112" y="2532774"/>
            <a:ext cx="2379898" cy="2320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37885" y="3068960"/>
            <a:ext cx="768221" cy="1512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92316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160" y="171897"/>
            <a:ext cx="9144000" cy="6364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581128"/>
            <a:ext cx="2808311"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6" name="Text Box 14"/>
          <p:cNvSpPr txBox="1"/>
          <p:nvPr/>
        </p:nvSpPr>
        <p:spPr>
          <a:xfrm>
            <a:off x="3131841" y="4005064"/>
            <a:ext cx="2448271"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7" name="Text Box 14"/>
          <p:cNvSpPr txBox="1"/>
          <p:nvPr/>
        </p:nvSpPr>
        <p:spPr>
          <a:xfrm>
            <a:off x="5677470" y="3448040"/>
            <a:ext cx="3185464"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xt Box 14"/>
          <p:cNvSpPr txBox="1"/>
          <p:nvPr/>
        </p:nvSpPr>
        <p:spPr>
          <a:xfrm>
            <a:off x="86272" y="4527788"/>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Trebuchet MS"/>
                <a:ea typeface="Calibri"/>
                <a:cs typeface="Times New Roman"/>
              </a:rPr>
              <a:t>b</a:t>
            </a:r>
            <a:r>
              <a:rPr lang="nl-NL" sz="4000" dirty="0" smtClean="0">
                <a:latin typeface="Trebuchet MS"/>
                <a:ea typeface="Calibri"/>
                <a:cs typeface="Times New Roman"/>
              </a:rPr>
              <a:t>esmet zijn</a:t>
            </a:r>
            <a:endParaRPr lang="nl-NL" sz="4000" dirty="0">
              <a:effectLst/>
              <a:ea typeface="Calibri"/>
              <a:cs typeface="Times New Roman"/>
            </a:endParaRPr>
          </a:p>
        </p:txBody>
      </p:sp>
      <p:sp>
        <p:nvSpPr>
          <p:cNvPr id="9" name="Text Box 14"/>
          <p:cNvSpPr txBox="1"/>
          <p:nvPr/>
        </p:nvSpPr>
        <p:spPr>
          <a:xfrm>
            <a:off x="2966595" y="3898384"/>
            <a:ext cx="2757534"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Trebuchet MS"/>
                <a:ea typeface="Calibri"/>
                <a:cs typeface="Times New Roman"/>
              </a:rPr>
              <a:t>z</a:t>
            </a:r>
            <a:r>
              <a:rPr lang="nl-NL" sz="4000" dirty="0" smtClean="0">
                <a:effectLst/>
                <a:latin typeface="Trebuchet MS"/>
                <a:ea typeface="Calibri"/>
                <a:cs typeface="Times New Roman"/>
              </a:rPr>
              <a:t>iek zijn</a:t>
            </a:r>
            <a:endParaRPr lang="nl-NL" sz="4000" dirty="0">
              <a:effectLst/>
              <a:ea typeface="Calibri"/>
              <a:cs typeface="Times New Roman"/>
            </a:endParaRPr>
          </a:p>
        </p:txBody>
      </p:sp>
      <p:sp>
        <p:nvSpPr>
          <p:cNvPr id="10" name="Text Box 14"/>
          <p:cNvSpPr txBox="1"/>
          <p:nvPr/>
        </p:nvSpPr>
        <p:spPr>
          <a:xfrm>
            <a:off x="5580113" y="3413368"/>
            <a:ext cx="3456384"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smtClean="0">
                <a:latin typeface="Trebuchet MS"/>
                <a:ea typeface="Calibri"/>
                <a:cs typeface="Times New Roman"/>
              </a:rPr>
              <a:t>beter worden </a:t>
            </a:r>
            <a:endParaRPr lang="nl-NL" sz="4000" dirty="0">
              <a:effectLst/>
              <a:ea typeface="Calibri"/>
              <a:cs typeface="Times New Roman"/>
            </a:endParaRPr>
          </a:p>
        </p:txBody>
      </p:sp>
      <p:sp>
        <p:nvSpPr>
          <p:cNvPr id="11" name="Text Box 14"/>
          <p:cNvSpPr txBox="1"/>
          <p:nvPr/>
        </p:nvSpPr>
        <p:spPr>
          <a:xfrm>
            <a:off x="3156279" y="5433412"/>
            <a:ext cx="5520178"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endParaRPr lang="nl-NL" sz="2000" i="1" dirty="0" smtClean="0">
              <a:solidFill>
                <a:srgbClr val="387038"/>
              </a:solidFill>
              <a:effectLst/>
              <a:latin typeface="Trebuchet MS"/>
              <a:ea typeface="Calibri"/>
              <a:cs typeface="Times New Roman"/>
            </a:endParaRPr>
          </a:p>
          <a:p>
            <a:pPr>
              <a:lnSpc>
                <a:spcPct val="107000"/>
              </a:lnSpc>
              <a:spcAft>
                <a:spcPts val="800"/>
              </a:spcAft>
            </a:pPr>
            <a:endParaRPr lang="nl-NL" sz="2000" i="1" dirty="0">
              <a:solidFill>
                <a:srgbClr val="387038"/>
              </a:solidFill>
              <a:latin typeface="Trebuchet MS"/>
              <a:ea typeface="Calibri"/>
              <a:cs typeface="Times New Roman"/>
            </a:endParaRPr>
          </a:p>
        </p:txBody>
      </p:sp>
      <p:sp>
        <p:nvSpPr>
          <p:cNvPr id="12" name="Text Box 14"/>
          <p:cNvSpPr txBox="1"/>
          <p:nvPr/>
        </p:nvSpPr>
        <p:spPr>
          <a:xfrm>
            <a:off x="415810" y="5440480"/>
            <a:ext cx="4524680" cy="94515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3" name="Tekstvak 2"/>
          <p:cNvSpPr txBox="1">
            <a:spLocks noChangeArrowheads="1"/>
          </p:cNvSpPr>
          <p:nvPr/>
        </p:nvSpPr>
        <p:spPr bwMode="auto">
          <a:xfrm>
            <a:off x="491984" y="5441418"/>
            <a:ext cx="4448506" cy="94421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a:t>
            </a:r>
            <a:r>
              <a:rPr lang="nl-NL" sz="2800" dirty="0" smtClean="0">
                <a:latin typeface="Trebuchet MS"/>
                <a:ea typeface="Calibri"/>
                <a:cs typeface="Times New Roman"/>
              </a:rPr>
              <a:t>een ziekte van iemand hebben gekregen</a:t>
            </a:r>
            <a:endParaRPr lang="nl-NL" sz="1100" dirty="0">
              <a:effectLst/>
              <a:latin typeface="Calibri"/>
              <a:ea typeface="Calibri"/>
              <a:cs typeface="Times New Roman"/>
            </a:endParaRPr>
          </a:p>
        </p:txBody>
      </p:sp>
      <p:sp>
        <p:nvSpPr>
          <p:cNvPr id="18" name="Tekstvak 17"/>
          <p:cNvSpPr txBox="1"/>
          <p:nvPr/>
        </p:nvSpPr>
        <p:spPr>
          <a:xfrm>
            <a:off x="755576" y="620688"/>
            <a:ext cx="7650629" cy="830997"/>
          </a:xfrm>
          <a:prstGeom prst="rect">
            <a:avLst/>
          </a:prstGeom>
          <a:noFill/>
        </p:spPr>
        <p:txBody>
          <a:bodyPr wrap="square" rtlCol="0">
            <a:spAutoFit/>
          </a:bodyPr>
          <a:lstStyle/>
          <a:p>
            <a:r>
              <a:rPr lang="nl-NL" sz="2400" i="1" dirty="0" smtClean="0">
                <a:solidFill>
                  <a:srgbClr val="387038"/>
                </a:solidFill>
                <a:latin typeface="Trebuchet MS"/>
                <a:ea typeface="Calibri"/>
                <a:cs typeface="Times New Roman"/>
              </a:rPr>
              <a:t>Mijn dochter </a:t>
            </a:r>
            <a:r>
              <a:rPr lang="nl-NL" sz="2400" i="1" u="sng" dirty="0" smtClean="0">
                <a:solidFill>
                  <a:srgbClr val="387038"/>
                </a:solidFill>
                <a:latin typeface="Trebuchet MS"/>
                <a:ea typeface="Calibri"/>
                <a:cs typeface="Times New Roman"/>
              </a:rPr>
              <a:t>is</a:t>
            </a:r>
            <a:r>
              <a:rPr lang="nl-NL" sz="2400" i="1" dirty="0" smtClean="0">
                <a:solidFill>
                  <a:srgbClr val="387038"/>
                </a:solidFill>
                <a:latin typeface="Trebuchet MS"/>
                <a:ea typeface="Calibri"/>
                <a:cs typeface="Times New Roman"/>
              </a:rPr>
              <a:t> </a:t>
            </a:r>
            <a:r>
              <a:rPr lang="nl-NL" sz="2400" i="1" dirty="0" smtClean="0">
                <a:solidFill>
                  <a:srgbClr val="387038"/>
                </a:solidFill>
                <a:latin typeface="Trebuchet MS"/>
                <a:ea typeface="Calibri"/>
                <a:cs typeface="Times New Roman"/>
              </a:rPr>
              <a:t>vorige week </a:t>
            </a:r>
            <a:r>
              <a:rPr lang="nl-NL" sz="2400" i="1" u="sng" dirty="0" smtClean="0">
                <a:solidFill>
                  <a:srgbClr val="387038"/>
                </a:solidFill>
                <a:latin typeface="Trebuchet MS"/>
                <a:ea typeface="Calibri"/>
                <a:cs typeface="Times New Roman"/>
              </a:rPr>
              <a:t>besmet</a:t>
            </a:r>
            <a:r>
              <a:rPr lang="nl-NL" sz="2400" i="1" dirty="0" smtClean="0">
                <a:solidFill>
                  <a:srgbClr val="387038"/>
                </a:solidFill>
                <a:latin typeface="Trebuchet MS"/>
                <a:ea typeface="Calibri"/>
                <a:cs typeface="Times New Roman"/>
              </a:rPr>
              <a:t> met het griepvirus.</a:t>
            </a:r>
            <a:endParaRPr lang="nl-NL" sz="2400" dirty="0"/>
          </a:p>
        </p:txBody>
      </p:sp>
      <p:pic>
        <p:nvPicPr>
          <p:cNvPr id="4098"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56279" y="1867248"/>
            <a:ext cx="2438536" cy="18009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8304" y="2596301"/>
            <a:ext cx="2534741" cy="175928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075160" y="1440717"/>
            <a:ext cx="2589043" cy="172418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0451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287" y="58738"/>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3029803" y="2504861"/>
            <a:ext cx="2977506"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7" name="Text Box 14"/>
          <p:cNvSpPr txBox="1"/>
          <p:nvPr/>
        </p:nvSpPr>
        <p:spPr>
          <a:xfrm>
            <a:off x="2411760" y="2544386"/>
            <a:ext cx="4101173"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b="1" dirty="0">
                <a:latin typeface="Trebuchet MS"/>
                <a:ea typeface="Calibri"/>
                <a:cs typeface="Times New Roman"/>
              </a:rPr>
              <a:t>het virus</a:t>
            </a:r>
            <a:endParaRPr lang="nl-NL" sz="4400" b="1" dirty="0">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H="1">
            <a:off x="4713813" y="1432346"/>
            <a:ext cx="1132205" cy="10725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049672" y="4308978"/>
            <a:ext cx="3548418" cy="6386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2" name="Text Box 14"/>
          <p:cNvSpPr txBox="1"/>
          <p:nvPr/>
        </p:nvSpPr>
        <p:spPr>
          <a:xfrm>
            <a:off x="4781265" y="4293096"/>
            <a:ext cx="3871416"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Trebuchet MS"/>
                <a:ea typeface="Calibri"/>
                <a:cs typeface="Times New Roman"/>
              </a:rPr>
              <a:t>d</a:t>
            </a:r>
            <a:r>
              <a:rPr lang="nl-NL" sz="3600" dirty="0" smtClean="0">
                <a:effectLst/>
                <a:latin typeface="Trebuchet MS"/>
                <a:ea typeface="Calibri"/>
                <a:cs typeface="Times New Roman"/>
              </a:rPr>
              <a:t>e behandeling</a:t>
            </a:r>
            <a:endParaRPr lang="nl-NL" sz="1050" dirty="0">
              <a:effectLst/>
              <a:ea typeface="Calibri"/>
              <a:cs typeface="Times New Roman"/>
            </a:endParaRPr>
          </a:p>
        </p:txBody>
      </p:sp>
      <p:sp>
        <p:nvSpPr>
          <p:cNvPr id="13" name="Text Box 14"/>
          <p:cNvSpPr txBox="1"/>
          <p:nvPr/>
        </p:nvSpPr>
        <p:spPr>
          <a:xfrm>
            <a:off x="3371940" y="819114"/>
            <a:ext cx="3924209"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4" name="Text Box 14"/>
          <p:cNvSpPr txBox="1"/>
          <p:nvPr/>
        </p:nvSpPr>
        <p:spPr>
          <a:xfrm>
            <a:off x="3371940" y="692697"/>
            <a:ext cx="4008371" cy="733328"/>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dirty="0">
                <a:ea typeface="Calibri"/>
                <a:cs typeface="Times New Roman"/>
              </a:rPr>
              <a:t>d</a:t>
            </a:r>
            <a:r>
              <a:rPr lang="nl-NL" sz="4400" dirty="0" smtClean="0">
                <a:effectLst/>
                <a:ea typeface="Calibri"/>
                <a:cs typeface="Times New Roman"/>
              </a:rPr>
              <a:t>e  kinderziekte</a:t>
            </a:r>
            <a:endParaRPr lang="nl-NL" sz="4400" dirty="0">
              <a:effectLst/>
              <a:ea typeface="Calibri"/>
              <a:cs typeface="Times New Roman"/>
            </a:endParaRPr>
          </a:p>
        </p:txBody>
      </p:sp>
      <p:sp>
        <p:nvSpPr>
          <p:cNvPr id="15" name="Text Box 14"/>
          <p:cNvSpPr txBox="1"/>
          <p:nvPr/>
        </p:nvSpPr>
        <p:spPr>
          <a:xfrm>
            <a:off x="683568" y="4354063"/>
            <a:ext cx="2888307"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6" name="Text Box 14"/>
          <p:cNvSpPr txBox="1"/>
          <p:nvPr/>
        </p:nvSpPr>
        <p:spPr>
          <a:xfrm>
            <a:off x="611560" y="4293096"/>
            <a:ext cx="2997056"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Trebuchet MS"/>
                <a:ea typeface="Calibri"/>
                <a:cs typeface="Times New Roman"/>
              </a:rPr>
              <a:t>d</a:t>
            </a:r>
            <a:r>
              <a:rPr lang="nl-NL" sz="3600" dirty="0" smtClean="0">
                <a:latin typeface="Trebuchet MS"/>
                <a:ea typeface="Calibri"/>
                <a:cs typeface="Times New Roman"/>
              </a:rPr>
              <a:t>e vaccinatie</a:t>
            </a:r>
            <a:endParaRPr lang="nl-NL" sz="1050" dirty="0">
              <a:effectLst/>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2292824" y="3212976"/>
            <a:ext cx="5472752" cy="93610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8" name="Tekstvak 2"/>
          <p:cNvSpPr txBox="1">
            <a:spLocks noChangeArrowheads="1"/>
          </p:cNvSpPr>
          <p:nvPr/>
        </p:nvSpPr>
        <p:spPr bwMode="auto">
          <a:xfrm>
            <a:off x="2415923" y="3212976"/>
            <a:ext cx="5396437" cy="5132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a:t>
            </a:r>
            <a:r>
              <a:rPr lang="nl-NL" sz="2800" dirty="0" smtClean="0">
                <a:latin typeface="Trebuchet MS"/>
                <a:ea typeface="Calibri"/>
                <a:cs typeface="Times New Roman"/>
              </a:rPr>
              <a:t>iets wat in je lichaam komt en waar je ziek van kunt worden</a:t>
            </a:r>
            <a:endParaRPr lang="nl-NL" sz="1100" dirty="0">
              <a:effectLst/>
              <a:latin typeface="Calibri"/>
              <a:ea typeface="Calibri"/>
              <a:cs typeface="Times New Roman"/>
            </a:endParaRPr>
          </a:p>
        </p:txBody>
      </p:sp>
      <p:cxnSp>
        <p:nvCxnSpPr>
          <p:cNvPr id="19" name="Rechte verbindingslijn 18"/>
          <p:cNvCxnSpPr/>
          <p:nvPr/>
        </p:nvCxnSpPr>
        <p:spPr>
          <a:xfrm flipH="1" flipV="1">
            <a:off x="7765576" y="3861048"/>
            <a:ext cx="463042" cy="4620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18148" y="5085184"/>
            <a:ext cx="1583880" cy="164772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0"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56412" y="1700808"/>
            <a:ext cx="2051384" cy="13166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27584" y="427125"/>
            <a:ext cx="2328863" cy="193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376125" y="5098256"/>
            <a:ext cx="2619375" cy="155777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023415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69268"/>
            <a:ext cx="9128770" cy="6247456"/>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5" name="Text Box 14"/>
          <p:cNvSpPr txBox="1"/>
          <p:nvPr/>
        </p:nvSpPr>
        <p:spPr>
          <a:xfrm>
            <a:off x="2339752" y="2504861"/>
            <a:ext cx="4320479"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7" name="Text Box 14"/>
          <p:cNvSpPr txBox="1"/>
          <p:nvPr/>
        </p:nvSpPr>
        <p:spPr>
          <a:xfrm>
            <a:off x="2411760" y="2544386"/>
            <a:ext cx="4101173"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b="1" dirty="0" smtClean="0">
                <a:effectLst/>
                <a:latin typeface="Trebuchet MS"/>
                <a:ea typeface="Calibri"/>
                <a:cs typeface="Times New Roman"/>
              </a:rPr>
              <a:t>benauwd</a:t>
            </a:r>
            <a:endParaRPr lang="nl-NL" sz="900" dirty="0">
              <a:effectLst/>
              <a:ea typeface="Calibri"/>
              <a:cs typeface="Times New Roman"/>
            </a:endParaRPr>
          </a:p>
        </p:txBody>
      </p:sp>
      <p:cxnSp>
        <p:nvCxnSpPr>
          <p:cNvPr id="8" name="Rechte verbindingslijn 7"/>
          <p:cNvCxnSpPr/>
          <p:nvPr/>
        </p:nvCxnSpPr>
        <p:spPr>
          <a:xfrm flipH="1">
            <a:off x="1189172" y="3234519"/>
            <a:ext cx="1253777" cy="10776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445457" y="4596551"/>
            <a:ext cx="2726943" cy="56064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2" name="Text Box 14"/>
          <p:cNvSpPr txBox="1"/>
          <p:nvPr/>
        </p:nvSpPr>
        <p:spPr>
          <a:xfrm>
            <a:off x="5008728" y="4596550"/>
            <a:ext cx="3698544" cy="56064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smtClean="0">
                <a:effectLst/>
                <a:latin typeface="Trebuchet MS"/>
                <a:ea typeface="Calibri"/>
                <a:cs typeface="Times New Roman"/>
              </a:rPr>
              <a:t>kortademig</a:t>
            </a:r>
            <a:endParaRPr lang="nl-NL" sz="1050" dirty="0">
              <a:effectLst/>
              <a:ea typeface="Calibri"/>
              <a:cs typeface="Times New Roman"/>
            </a:endParaRPr>
          </a:p>
        </p:txBody>
      </p:sp>
      <p:sp>
        <p:nvSpPr>
          <p:cNvPr id="13" name="Text Box 14"/>
          <p:cNvSpPr txBox="1"/>
          <p:nvPr/>
        </p:nvSpPr>
        <p:spPr>
          <a:xfrm>
            <a:off x="4201624" y="825813"/>
            <a:ext cx="281864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4" name="Text Box 14"/>
          <p:cNvSpPr txBox="1"/>
          <p:nvPr/>
        </p:nvSpPr>
        <p:spPr>
          <a:xfrm>
            <a:off x="4296931" y="819113"/>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smtClean="0">
                <a:effectLst/>
                <a:latin typeface="Trebuchet MS"/>
                <a:ea typeface="Calibri"/>
                <a:cs typeface="Times New Roman"/>
              </a:rPr>
              <a:t>stikken</a:t>
            </a:r>
            <a:endParaRPr lang="nl-NL" sz="1050" dirty="0">
              <a:effectLst/>
              <a:ea typeface="Calibri"/>
              <a:cs typeface="Times New Roman"/>
            </a:endParaRPr>
          </a:p>
        </p:txBody>
      </p:sp>
      <p:sp>
        <p:nvSpPr>
          <p:cNvPr id="15" name="Text Box 14"/>
          <p:cNvSpPr txBox="1"/>
          <p:nvPr/>
        </p:nvSpPr>
        <p:spPr>
          <a:xfrm>
            <a:off x="779156" y="4324861"/>
            <a:ext cx="2628033"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6" name="Text Box 14"/>
          <p:cNvSpPr txBox="1"/>
          <p:nvPr/>
        </p:nvSpPr>
        <p:spPr>
          <a:xfrm>
            <a:off x="761615" y="4293096"/>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smtClean="0">
                <a:effectLst/>
                <a:latin typeface="Trebuchet MS"/>
                <a:ea typeface="Calibri"/>
                <a:cs typeface="Times New Roman"/>
              </a:rPr>
              <a:t>hoesten</a:t>
            </a:r>
            <a:endParaRPr lang="nl-NL" sz="1050" dirty="0">
              <a:effectLst/>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2627784" y="3212975"/>
            <a:ext cx="3747739" cy="97726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8" name="Tekstvak 2"/>
          <p:cNvSpPr txBox="1">
            <a:spLocks noChangeArrowheads="1"/>
          </p:cNvSpPr>
          <p:nvPr/>
        </p:nvSpPr>
        <p:spPr bwMode="auto">
          <a:xfrm>
            <a:off x="2654451" y="3188321"/>
            <a:ext cx="3675662" cy="97424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smtClean="0">
                <a:effectLst/>
                <a:latin typeface="Calibri"/>
                <a:ea typeface="Calibri"/>
                <a:cs typeface="Times New Roman"/>
              </a:rPr>
              <a:t>= moeite hebben met ademhalen</a:t>
            </a:r>
            <a:endParaRPr lang="nl-NL" sz="2800" dirty="0">
              <a:effectLst/>
              <a:latin typeface="Calibri"/>
              <a:ea typeface="Calibri"/>
              <a:cs typeface="Times New Roman"/>
            </a:endParaRPr>
          </a:p>
        </p:txBody>
      </p:sp>
      <p:cxnSp>
        <p:nvCxnSpPr>
          <p:cNvPr id="19" name="Rechte verbindingslijn 18"/>
          <p:cNvCxnSpPr/>
          <p:nvPr/>
        </p:nvCxnSpPr>
        <p:spPr>
          <a:xfrm flipH="1" flipV="1">
            <a:off x="6482687" y="3220872"/>
            <a:ext cx="753610" cy="13756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kstvak 2"/>
          <p:cNvSpPr txBox="1">
            <a:spLocks noChangeArrowheads="1"/>
          </p:cNvSpPr>
          <p:nvPr/>
        </p:nvSpPr>
        <p:spPr bwMode="auto">
          <a:xfrm>
            <a:off x="2806850" y="1432725"/>
            <a:ext cx="4726713" cy="556115"/>
          </a:xfrm>
          <a:prstGeom prst="rect">
            <a:avLst/>
          </a:prstGeom>
          <a:noFill/>
          <a:ln>
            <a:solidFill>
              <a:schemeClr val="accent3">
                <a:lumMod val="50000"/>
              </a:schemeClr>
            </a:solidFill>
            <a:headEnd/>
            <a:tailEnd/>
          </a:ln>
        </p:spPr>
        <p:style>
          <a:lnRef idx="2">
            <a:schemeClr val="accent3"/>
          </a:lnRef>
          <a:fillRef idx="1">
            <a:schemeClr val="lt1"/>
          </a:fillRef>
          <a:effectRef idx="0">
            <a:schemeClr val="accent3"/>
          </a:effectRef>
          <a:fontRef idx="minor">
            <a:schemeClr val="dk1"/>
          </a:fontRef>
        </p:style>
        <p:txBody>
          <a:bodyPr rot="0" vert="horz" wrap="square" lIns="91440" tIns="45720" rIns="91440" bIns="45720" anchor="t" anchorCtr="0">
            <a:noAutofit/>
          </a:bodyPr>
          <a:lstStyle/>
          <a:p>
            <a:pPr>
              <a:lnSpc>
                <a:spcPct val="107000"/>
              </a:lnSpc>
              <a:spcAft>
                <a:spcPts val="800"/>
              </a:spcAft>
            </a:pPr>
            <a:endParaRPr lang="nl-NL" sz="1100" dirty="0">
              <a:ln w="28575">
                <a:solidFill>
                  <a:schemeClr val="accent3">
                    <a:lumMod val="75000"/>
                  </a:schemeClr>
                </a:solidFill>
              </a:ln>
              <a:solidFill>
                <a:schemeClr val="accent3">
                  <a:lumMod val="20000"/>
                  <a:lumOff val="80000"/>
                </a:schemeClr>
              </a:solidFill>
              <a:effectLst/>
              <a:latin typeface="Calibri"/>
              <a:ea typeface="Calibri"/>
              <a:cs typeface="Times New Roman"/>
            </a:endParaRPr>
          </a:p>
        </p:txBody>
      </p:sp>
      <p:sp>
        <p:nvSpPr>
          <p:cNvPr id="22" name="Tekstvak 21"/>
          <p:cNvSpPr txBox="1"/>
          <p:nvPr/>
        </p:nvSpPr>
        <p:spPr>
          <a:xfrm>
            <a:off x="2806849" y="1347780"/>
            <a:ext cx="4726713" cy="523220"/>
          </a:xfrm>
          <a:prstGeom prst="rect">
            <a:avLst/>
          </a:prstGeom>
          <a:noFill/>
        </p:spPr>
        <p:txBody>
          <a:bodyPr wrap="square" rtlCol="0">
            <a:spAutoFit/>
          </a:bodyPr>
          <a:lstStyle/>
          <a:p>
            <a:r>
              <a:rPr lang="nl-NL" sz="2800" dirty="0" smtClean="0"/>
              <a:t>= sterven door ademgebrek</a:t>
            </a:r>
            <a:endParaRPr lang="nl-NL" sz="2800" dirty="0"/>
          </a:p>
        </p:txBody>
      </p:sp>
      <p:cxnSp>
        <p:nvCxnSpPr>
          <p:cNvPr id="27" name="Rechte verbindingslijn 26"/>
          <p:cNvCxnSpPr/>
          <p:nvPr/>
        </p:nvCxnSpPr>
        <p:spPr>
          <a:xfrm flipV="1">
            <a:off x="5610947" y="1939612"/>
            <a:ext cx="175872" cy="5652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kstvak 29"/>
          <p:cNvSpPr txBox="1"/>
          <p:nvPr/>
        </p:nvSpPr>
        <p:spPr>
          <a:xfrm>
            <a:off x="5610948" y="5157192"/>
            <a:ext cx="3096324" cy="954107"/>
          </a:xfrm>
          <a:prstGeom prst="rect">
            <a:avLst/>
          </a:prstGeom>
          <a:noFill/>
          <a:ln w="28575">
            <a:solidFill>
              <a:schemeClr val="accent3">
                <a:lumMod val="50000"/>
              </a:schemeClr>
            </a:solidFill>
          </a:ln>
        </p:spPr>
        <p:txBody>
          <a:bodyPr wrap="square" rtlCol="0">
            <a:spAutoFit/>
          </a:bodyPr>
          <a:lstStyle/>
          <a:p>
            <a:r>
              <a:rPr lang="nl-NL" sz="2800" dirty="0" smtClean="0"/>
              <a:t>= snel buiten adem zijn</a:t>
            </a:r>
            <a:endParaRPr lang="nl-NL" sz="2800" dirty="0"/>
          </a:p>
        </p:txBody>
      </p:sp>
      <p:pic>
        <p:nvPicPr>
          <p:cNvPr id="307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24964" y="2144894"/>
            <a:ext cx="1651380" cy="204534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05073" y="455627"/>
            <a:ext cx="1341115" cy="195419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6"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61916" y="5019088"/>
            <a:ext cx="1915028" cy="176232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7" name="Picture 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549008" y="4797152"/>
            <a:ext cx="1816292" cy="175706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183190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vak 4"/>
          <p:cNvSpPr txBox="1"/>
          <p:nvPr/>
        </p:nvSpPr>
        <p:spPr>
          <a:xfrm>
            <a:off x="-12283" y="-99392"/>
            <a:ext cx="9264803" cy="6817251"/>
          </a:xfrm>
          <a:prstGeom prst="rect">
            <a:avLst/>
          </a:prstGeom>
          <a:noFill/>
        </p:spPr>
        <p:txBody>
          <a:bodyPr wrap="square" rtlCol="0">
            <a:spAutoFit/>
          </a:bodyPr>
          <a:lstStyle/>
          <a:p>
            <a:pPr fontAlgn="t"/>
            <a:r>
              <a:rPr lang="nl-NL" sz="7200" b="1" u="sng" dirty="0" smtClean="0">
                <a:solidFill>
                  <a:prstClr val="black"/>
                </a:solidFill>
              </a:rPr>
              <a:t>helaas</a:t>
            </a:r>
            <a:r>
              <a:rPr lang="nl-NL" sz="8000" b="1" u="sng" dirty="0" smtClean="0">
                <a:solidFill>
                  <a:prstClr val="black"/>
                </a:solidFill>
              </a:rPr>
              <a:t/>
            </a:r>
            <a:br>
              <a:rPr lang="nl-NL" sz="8000" b="1" u="sng" dirty="0" smtClean="0">
                <a:solidFill>
                  <a:prstClr val="black"/>
                </a:solidFill>
              </a:rPr>
            </a:br>
            <a:r>
              <a:rPr lang="nl-NL" sz="4800" dirty="0" smtClean="0">
                <a:solidFill>
                  <a:prstClr val="black"/>
                </a:solidFill>
              </a:rPr>
              <a:t>= </a:t>
            </a:r>
            <a:r>
              <a:rPr lang="nl-NL" sz="4800" dirty="0" smtClean="0"/>
              <a:t>jammer genoeg</a:t>
            </a:r>
            <a:endParaRPr lang="nl-NL" sz="4800" dirty="0"/>
          </a:p>
          <a:p>
            <a:pPr fontAlgn="t"/>
            <a:r>
              <a:rPr lang="nl-NL" dirty="0" smtClean="0">
                <a:solidFill>
                  <a:prstClr val="black"/>
                </a:solidFill>
                <a:latin typeface="Trebuchet MS" panose="020B0603020202020204" pitchFamily="34" charset="0"/>
              </a:rPr>
              <a:t/>
            </a:r>
            <a:br>
              <a:rPr lang="nl-NL" dirty="0" smtClean="0">
                <a:solidFill>
                  <a:prstClr val="black"/>
                </a:solidFill>
                <a:latin typeface="Trebuchet MS" panose="020B0603020202020204" pitchFamily="34" charset="0"/>
              </a:rPr>
            </a:br>
            <a:r>
              <a:rPr lang="nl-NL" sz="1100" dirty="0" smtClean="0">
                <a:solidFill>
                  <a:prstClr val="black"/>
                </a:solidFill>
                <a:latin typeface="Trebuchet MS" panose="020B0603020202020204" pitchFamily="34" charset="0"/>
              </a:rPr>
              <a:t> </a:t>
            </a:r>
            <a:endParaRPr lang="nl-NL" sz="3200" i="1" dirty="0" smtClean="0">
              <a:solidFill>
                <a:srgbClr val="00B050"/>
              </a:solidFill>
              <a:latin typeface="Trebuchet MS" panose="020B0603020202020204" pitchFamily="34" charset="0"/>
            </a:endParaRPr>
          </a:p>
          <a:p>
            <a:pPr lvl="0"/>
            <a:endParaRPr lang="nl-NL" sz="3200" i="1" dirty="0" smtClean="0">
              <a:solidFill>
                <a:srgbClr val="00B050"/>
              </a:solidFill>
              <a:latin typeface="Trebuchet MS" panose="020B0603020202020204" pitchFamily="34" charset="0"/>
            </a:endParaRPr>
          </a:p>
          <a:p>
            <a:pPr lvl="0"/>
            <a:endParaRPr lang="nl-NL" sz="3200" i="1" dirty="0">
              <a:solidFill>
                <a:srgbClr val="00B050"/>
              </a:solidFill>
              <a:latin typeface="Trebuchet MS" panose="020B0603020202020204" pitchFamily="34" charset="0"/>
            </a:endParaRPr>
          </a:p>
          <a:p>
            <a:pPr lvl="0"/>
            <a:endParaRPr lang="nl-NL" sz="3200" i="1" dirty="0" smtClean="0">
              <a:solidFill>
                <a:srgbClr val="00B050"/>
              </a:solidFill>
              <a:latin typeface="Trebuchet MS" panose="020B0603020202020204" pitchFamily="34" charset="0"/>
            </a:endParaRPr>
          </a:p>
          <a:p>
            <a:pPr lvl="0"/>
            <a:endParaRPr lang="nl-NL" sz="3200" i="1" dirty="0">
              <a:solidFill>
                <a:srgbClr val="00B050"/>
              </a:solidFill>
              <a:latin typeface="Trebuchet MS" panose="020B0603020202020204" pitchFamily="34" charset="0"/>
            </a:endParaRPr>
          </a:p>
          <a:p>
            <a:pPr lvl="0"/>
            <a:endParaRPr lang="nl-NL" sz="3200" i="1" dirty="0" smtClean="0">
              <a:solidFill>
                <a:srgbClr val="00B050"/>
              </a:solidFill>
              <a:latin typeface="Trebuchet MS" panose="020B0603020202020204" pitchFamily="34" charset="0"/>
            </a:endParaRPr>
          </a:p>
          <a:p>
            <a:pPr lvl="0"/>
            <a:r>
              <a:rPr lang="nl-NL" sz="3200" i="1" dirty="0" smtClean="0">
                <a:solidFill>
                  <a:srgbClr val="00B050"/>
                </a:solidFill>
                <a:latin typeface="Trebuchet MS" panose="020B0603020202020204" pitchFamily="34" charset="0"/>
              </a:rPr>
              <a:t>   </a:t>
            </a:r>
          </a:p>
          <a:p>
            <a:pPr lvl="0"/>
            <a:endParaRPr lang="nl-NL" sz="3200" i="1" dirty="0">
              <a:solidFill>
                <a:srgbClr val="00B050"/>
              </a:solidFill>
              <a:latin typeface="Trebuchet MS" panose="020B0603020202020204" pitchFamily="34" charset="0"/>
            </a:endParaRPr>
          </a:p>
          <a:p>
            <a:pPr lvl="0"/>
            <a:r>
              <a:rPr lang="nl-NL" sz="3200" i="1" dirty="0" smtClean="0">
                <a:solidFill>
                  <a:srgbClr val="00B050"/>
                </a:solidFill>
                <a:latin typeface="Trebuchet MS" panose="020B0603020202020204" pitchFamily="34" charset="0"/>
              </a:rPr>
              <a:t>Mijn dochter </a:t>
            </a:r>
            <a:r>
              <a:rPr lang="nl-NL" sz="3200" i="1" dirty="0" smtClean="0">
                <a:solidFill>
                  <a:srgbClr val="00B050"/>
                </a:solidFill>
                <a:latin typeface="Trebuchet MS" panose="020B0603020202020204" pitchFamily="34" charset="0"/>
              </a:rPr>
              <a:t>voelde </a:t>
            </a:r>
            <a:r>
              <a:rPr lang="nl-NL" sz="3200" i="1" dirty="0" smtClean="0">
                <a:solidFill>
                  <a:srgbClr val="00B050"/>
                </a:solidFill>
                <a:latin typeface="Trebuchet MS" panose="020B0603020202020204" pitchFamily="34" charset="0"/>
              </a:rPr>
              <a:t>zich </a:t>
            </a:r>
            <a:r>
              <a:rPr lang="nl-NL" sz="3200" i="1" u="sng" dirty="0" smtClean="0">
                <a:solidFill>
                  <a:srgbClr val="00B050"/>
                </a:solidFill>
                <a:latin typeface="Trebuchet MS" panose="020B0603020202020204" pitchFamily="34" charset="0"/>
              </a:rPr>
              <a:t>helaas</a:t>
            </a:r>
            <a:r>
              <a:rPr lang="nl-NL" sz="3200" i="1" dirty="0" smtClean="0">
                <a:solidFill>
                  <a:srgbClr val="00B050"/>
                </a:solidFill>
                <a:latin typeface="Trebuchet MS" panose="020B0603020202020204" pitchFamily="34" charset="0"/>
              </a:rPr>
              <a:t> pas na een week wat beter.</a:t>
            </a:r>
            <a:endParaRPr lang="nl-NL" sz="3200" i="1" dirty="0">
              <a:solidFill>
                <a:prstClr val="black"/>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31640" y="1734578"/>
            <a:ext cx="6336704" cy="3902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27826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smtClean="0">
                <a:solidFill>
                  <a:srgbClr val="C00000"/>
                </a:solidFill>
              </a:rPr>
              <a:t>Week 6 – 4 februari 2020</a:t>
            </a:r>
          </a:p>
          <a:p>
            <a:r>
              <a:rPr lang="nl-NL" dirty="0" smtClean="0">
                <a:solidFill>
                  <a:srgbClr val="C00000"/>
                </a:solidFill>
              </a:rPr>
              <a:t>Niveau AA</a:t>
            </a:r>
            <a:endParaRPr lang="nl-NL" dirty="0">
              <a:solidFill>
                <a:srgbClr val="C00000"/>
              </a:solidFill>
            </a:endParaRP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rPr>
              <a:t>Gerarda Das</a:t>
            </a:r>
          </a:p>
          <a:p>
            <a:pPr algn="l"/>
            <a:r>
              <a:rPr lang="nl-NL" sz="1100" i="1" dirty="0" smtClean="0">
                <a:solidFill>
                  <a:srgbClr val="00B050"/>
                </a:solidFill>
              </a:rPr>
              <a:t>Mariët </a:t>
            </a:r>
            <a:r>
              <a:rPr lang="nl-NL" sz="1100" i="1" dirty="0">
                <a:solidFill>
                  <a:srgbClr val="00B050"/>
                </a:solidFill>
              </a:rPr>
              <a:t>Koster</a:t>
            </a:r>
          </a:p>
          <a:p>
            <a:pPr algn="l"/>
            <a:r>
              <a:rPr lang="en-US" sz="1100" i="1" dirty="0">
                <a:solidFill>
                  <a:srgbClr val="00B050"/>
                </a:solidFill>
              </a:rPr>
              <a:t>Mandy Routledge</a:t>
            </a:r>
            <a:endParaRPr lang="nl-NL" sz="1100" i="1" dirty="0">
              <a:solidFill>
                <a:srgbClr val="00B050"/>
              </a:solidFill>
            </a:endParaRPr>
          </a:p>
          <a:p>
            <a:pPr algn="l"/>
            <a:r>
              <a:rPr lang="en-US" sz="1100" i="1" dirty="0" smtClean="0">
                <a:solidFill>
                  <a:srgbClr val="00B050"/>
                </a:solidFill>
              </a:rPr>
              <a:t>Francis Vrielink</a:t>
            </a:r>
          </a:p>
        </p:txBody>
      </p:sp>
      <p:pic>
        <p:nvPicPr>
          <p:cNvPr id="1026" name="Picture 2" descr="http://www.ikenkentalis.nl/public/images/logo-225.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07974" y="0"/>
            <a:ext cx="9088561" cy="1323439"/>
          </a:xfrm>
          <a:prstGeom prst="rect">
            <a:avLst/>
          </a:prstGeom>
          <a:noFill/>
        </p:spPr>
        <p:txBody>
          <a:bodyPr wrap="square" rtlCol="0">
            <a:spAutoFit/>
          </a:bodyPr>
          <a:lstStyle/>
          <a:p>
            <a:r>
              <a:rPr lang="nl-NL" sz="8000" b="1" u="sng" dirty="0"/>
              <a:t>b</a:t>
            </a:r>
            <a:r>
              <a:rPr lang="nl-NL" sz="8000" b="1" u="sng" dirty="0" smtClean="0"/>
              <a:t>esmet zijn</a:t>
            </a:r>
            <a:endParaRPr lang="nl-NL" sz="8000" b="1" u="sng" dirty="0"/>
          </a:p>
        </p:txBody>
      </p:sp>
      <p:pic>
        <p:nvPicPr>
          <p:cNvPr id="4099" name="Picture 3" descr="C:\Users\vrielinf\AppData\Local\Microsoft\Windows\Temporary Internet Files\Content.IE5\X1FN5BK0\shutterstock_1011255916.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59632" y="1484784"/>
            <a:ext cx="6799881" cy="4719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8704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0" y="236340"/>
            <a:ext cx="8822694" cy="1323439"/>
          </a:xfrm>
          <a:prstGeom prst="rect">
            <a:avLst/>
          </a:prstGeom>
          <a:noFill/>
        </p:spPr>
        <p:txBody>
          <a:bodyPr wrap="square" rtlCol="0">
            <a:spAutoFit/>
          </a:bodyPr>
          <a:lstStyle/>
          <a:p>
            <a:r>
              <a:rPr lang="en-US" sz="8000" b="1" u="sng" dirty="0"/>
              <a:t>h</a:t>
            </a:r>
            <a:r>
              <a:rPr lang="en-US" sz="8000" b="1" u="sng" dirty="0" smtClean="0"/>
              <a:t>et virus</a:t>
            </a:r>
            <a:endParaRPr lang="nl-NL" sz="8000" b="1" u="sng" dirty="0"/>
          </a:p>
        </p:txBody>
      </p:sp>
      <p:pic>
        <p:nvPicPr>
          <p:cNvPr id="1026" name="Picture 2" descr="C:\Users\vrielinf\AppData\Local\Microsoft\Windows\Temporary Internet Files\Content.IE5\JG7KMAZA\shutterstock_1624415920.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59632" y="1772816"/>
            <a:ext cx="6961954" cy="4469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4794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en-US" sz="8000" b="1" u="sng" dirty="0" smtClean="0"/>
              <a:t>helaas</a:t>
            </a:r>
            <a:endParaRPr lang="nl-NL" sz="8000" b="1" u="sng" dirty="0"/>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smtClean="0"/>
              <a:t> </a:t>
            </a:r>
            <a:endParaRPr lang="nl-NL"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3621" y="2924944"/>
            <a:ext cx="3124175" cy="2303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171714" y="2924944"/>
            <a:ext cx="3051337" cy="2303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Tabel 2"/>
          <p:cNvGraphicFramePr>
            <a:graphicFrameLocks noGrp="1"/>
          </p:cNvGraphicFramePr>
          <p:nvPr>
            <p:extLst>
              <p:ext uri="{D42A27DB-BD31-4B8C-83A1-F6EECF244321}">
                <p14:modId xmlns:p14="http://schemas.microsoft.com/office/powerpoint/2010/main" val="379003150"/>
              </p:ext>
            </p:extLst>
          </p:nvPr>
        </p:nvGraphicFramePr>
        <p:xfrm>
          <a:off x="753621" y="1344091"/>
          <a:ext cx="8008441" cy="370840"/>
        </p:xfrm>
        <a:graphic>
          <a:graphicData uri="http://schemas.openxmlformats.org/drawingml/2006/table">
            <a:tbl>
              <a:tblPr firstRow="1" bandRow="1">
                <a:tableStyleId>{5C22544A-7EE6-4342-B048-85BDC9FD1C3A}</a:tableStyleId>
              </a:tblPr>
              <a:tblGrid>
                <a:gridCol w="1144063"/>
                <a:gridCol w="1144063"/>
                <a:gridCol w="1144063"/>
                <a:gridCol w="1250286"/>
                <a:gridCol w="1037840"/>
                <a:gridCol w="1144063"/>
                <a:gridCol w="1144063"/>
              </a:tblGrid>
              <a:tr h="370840">
                <a:tc>
                  <a:txBody>
                    <a:bodyPr/>
                    <a:lstStyle/>
                    <a:p>
                      <a:r>
                        <a:rPr lang="nl-NL" baseline="0" dirty="0" smtClean="0"/>
                        <a:t>maandag</a:t>
                      </a:r>
                      <a:endParaRPr lang="nl-NL" dirty="0" smtClean="0"/>
                    </a:p>
                  </a:txBody>
                  <a:tcPr/>
                </a:tc>
                <a:tc>
                  <a:txBody>
                    <a:bodyPr/>
                    <a:lstStyle/>
                    <a:p>
                      <a:r>
                        <a:rPr lang="nl-NL" dirty="0" smtClean="0"/>
                        <a:t>dinsdag</a:t>
                      </a:r>
                      <a:endParaRPr lang="nl-NL" dirty="0"/>
                    </a:p>
                  </a:txBody>
                  <a:tcPr/>
                </a:tc>
                <a:tc>
                  <a:txBody>
                    <a:bodyPr/>
                    <a:lstStyle/>
                    <a:p>
                      <a:r>
                        <a:rPr lang="nl-NL" dirty="0" smtClean="0"/>
                        <a:t>woensdag</a:t>
                      </a:r>
                      <a:endParaRPr lang="nl-NL" dirty="0"/>
                    </a:p>
                  </a:txBody>
                  <a:tcPr/>
                </a:tc>
                <a:tc>
                  <a:txBody>
                    <a:bodyPr/>
                    <a:lstStyle/>
                    <a:p>
                      <a:r>
                        <a:rPr lang="nl-NL" dirty="0" smtClean="0"/>
                        <a:t>donderdag</a:t>
                      </a:r>
                      <a:endParaRPr lang="nl-NL" dirty="0"/>
                    </a:p>
                  </a:txBody>
                  <a:tcPr/>
                </a:tc>
                <a:tc>
                  <a:txBody>
                    <a:bodyPr/>
                    <a:lstStyle/>
                    <a:p>
                      <a:r>
                        <a:rPr lang="nl-NL" dirty="0" smtClean="0"/>
                        <a:t>vrijdag</a:t>
                      </a:r>
                      <a:endParaRPr lang="nl-NL" dirty="0"/>
                    </a:p>
                  </a:txBody>
                  <a:tcPr/>
                </a:tc>
                <a:tc>
                  <a:txBody>
                    <a:bodyPr/>
                    <a:lstStyle/>
                    <a:p>
                      <a:r>
                        <a:rPr lang="nl-NL" dirty="0" smtClean="0"/>
                        <a:t>zaterdag</a:t>
                      </a:r>
                      <a:endParaRPr lang="nl-NL" dirty="0"/>
                    </a:p>
                  </a:txBody>
                  <a:tcPr/>
                </a:tc>
                <a:tc>
                  <a:txBody>
                    <a:bodyPr/>
                    <a:lstStyle/>
                    <a:p>
                      <a:r>
                        <a:rPr lang="nl-NL" dirty="0" smtClean="0"/>
                        <a:t>zondag</a:t>
                      </a:r>
                      <a:endParaRPr lang="nl-NL" dirty="0"/>
                    </a:p>
                  </a:txBody>
                  <a:tcPr/>
                </a:tc>
              </a:tr>
            </a:tbl>
          </a:graphicData>
        </a:graphic>
      </p:graphicFrame>
      <p:sp>
        <p:nvSpPr>
          <p:cNvPr id="4" name="Linkeraccolade 3"/>
          <p:cNvSpPr/>
          <p:nvPr/>
        </p:nvSpPr>
        <p:spPr>
          <a:xfrm rot="16200000">
            <a:off x="4309441" y="-1586087"/>
            <a:ext cx="597126" cy="799288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nl-NL"/>
          </a:p>
        </p:txBody>
      </p:sp>
      <p:sp>
        <p:nvSpPr>
          <p:cNvPr id="8" name="Tekstvak 7"/>
          <p:cNvSpPr txBox="1"/>
          <p:nvPr/>
        </p:nvSpPr>
        <p:spPr>
          <a:xfrm>
            <a:off x="827584" y="5661248"/>
            <a:ext cx="7560840" cy="707886"/>
          </a:xfrm>
          <a:prstGeom prst="rect">
            <a:avLst/>
          </a:prstGeom>
          <a:noFill/>
        </p:spPr>
        <p:txBody>
          <a:bodyPr wrap="square" rtlCol="0">
            <a:spAutoFit/>
          </a:bodyPr>
          <a:lstStyle/>
          <a:p>
            <a:r>
              <a:rPr lang="nl-NL" sz="4000" dirty="0" smtClean="0">
                <a:solidFill>
                  <a:schemeClr val="accent1"/>
                </a:solidFill>
              </a:rPr>
              <a:t>       </a:t>
            </a:r>
            <a:r>
              <a:rPr lang="nl-NL" sz="4000" b="1" dirty="0" smtClean="0">
                <a:solidFill>
                  <a:schemeClr val="accent1"/>
                </a:solidFill>
              </a:rPr>
              <a:t>ziek</a:t>
            </a:r>
            <a:r>
              <a:rPr lang="nl-NL" sz="4000" dirty="0" smtClean="0">
                <a:solidFill>
                  <a:schemeClr val="accent1"/>
                </a:solidFill>
              </a:rPr>
              <a:t>                            </a:t>
            </a:r>
            <a:r>
              <a:rPr lang="nl-NL" sz="4000" b="1" dirty="0" smtClean="0">
                <a:solidFill>
                  <a:schemeClr val="accent1"/>
                </a:solidFill>
              </a:rPr>
              <a:t>gezond</a:t>
            </a:r>
            <a:endParaRPr lang="nl-NL" sz="4000" b="1" dirty="0">
              <a:solidFill>
                <a:schemeClr val="accent1"/>
              </a:solidFill>
            </a:endParaRPr>
          </a:p>
        </p:txBody>
      </p:sp>
    </p:spTree>
    <p:extLst>
      <p:ext uri="{BB962C8B-B14F-4D97-AF65-F5344CB8AC3E}">
        <p14:creationId xmlns:p14="http://schemas.microsoft.com/office/powerpoint/2010/main" val="42554076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26303" y="25814"/>
            <a:ext cx="9120473" cy="1323439"/>
          </a:xfrm>
          <a:prstGeom prst="rect">
            <a:avLst/>
          </a:prstGeom>
          <a:noFill/>
        </p:spPr>
        <p:txBody>
          <a:bodyPr wrap="square" rtlCol="0">
            <a:spAutoFit/>
          </a:bodyPr>
          <a:lstStyle/>
          <a:p>
            <a:r>
              <a:rPr lang="en-US" sz="8000" b="1" u="sng" dirty="0" smtClean="0"/>
              <a:t>benauwd</a:t>
            </a:r>
            <a:endParaRPr lang="nl-NL" sz="8000" b="1" u="sng" dirty="0"/>
          </a:p>
        </p:txBody>
      </p:sp>
      <p:pic>
        <p:nvPicPr>
          <p:cNvPr id="4" name="Picture 2" descr="C:\Users\vrielinf\AppData\Local\Microsoft\Windows\Temporary Internet Files\Content.IE5\X1FN5BK0\shutterstock_127323212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95736" y="1700808"/>
            <a:ext cx="3990575" cy="4946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0012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07974" y="7937"/>
            <a:ext cx="9088561" cy="1323439"/>
          </a:xfrm>
          <a:prstGeom prst="rect">
            <a:avLst/>
          </a:prstGeom>
          <a:noFill/>
        </p:spPr>
        <p:txBody>
          <a:bodyPr wrap="square" rtlCol="0">
            <a:spAutoFit/>
          </a:bodyPr>
          <a:lstStyle/>
          <a:p>
            <a:r>
              <a:rPr lang="nl-NL" sz="8000" b="1" u="sng" dirty="0" smtClean="0"/>
              <a:t>genezen</a:t>
            </a:r>
            <a:endParaRPr lang="nl-NL" sz="8000" b="1" u="sng" dirty="0"/>
          </a:p>
        </p:txBody>
      </p:sp>
      <p:pic>
        <p:nvPicPr>
          <p:cNvPr id="3074" name="Picture 2" descr="C:\Users\vrielinf\AppData\Local\Microsoft\Windows\Temporary Internet Files\Content.IE5\495ZXJW2\shutterstock_71717668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87624" y="1772816"/>
            <a:ext cx="6702958" cy="4461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2804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07974" y="7937"/>
            <a:ext cx="9088561" cy="1323439"/>
          </a:xfrm>
          <a:prstGeom prst="rect">
            <a:avLst/>
          </a:prstGeom>
          <a:noFill/>
        </p:spPr>
        <p:txBody>
          <a:bodyPr wrap="square" rtlCol="0">
            <a:spAutoFit/>
          </a:bodyPr>
          <a:lstStyle/>
          <a:p>
            <a:r>
              <a:rPr lang="nl-NL" sz="8000" b="1" u="sng" dirty="0" smtClean="0"/>
              <a:t>voorkomen</a:t>
            </a:r>
            <a:endParaRPr lang="nl-NL" sz="8000" b="1" u="sng" dirty="0"/>
          </a:p>
        </p:txBody>
      </p:sp>
      <p:sp>
        <p:nvSpPr>
          <p:cNvPr id="4" name="Tekstvak 3"/>
          <p:cNvSpPr txBox="1"/>
          <p:nvPr/>
        </p:nvSpPr>
        <p:spPr>
          <a:xfrm>
            <a:off x="4283968" y="4941168"/>
            <a:ext cx="3074874" cy="1200329"/>
          </a:xfrm>
          <a:prstGeom prst="rect">
            <a:avLst/>
          </a:prstGeom>
          <a:noFill/>
        </p:spPr>
        <p:txBody>
          <a:bodyPr wrap="square" rtlCol="0">
            <a:spAutoFit/>
          </a:bodyPr>
          <a:lstStyle/>
          <a:p>
            <a:r>
              <a:rPr lang="nl-NL" sz="7200" dirty="0" smtClean="0"/>
              <a:t> </a:t>
            </a:r>
            <a:endParaRPr lang="nl-NL" sz="7200"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52254" y="980728"/>
            <a:ext cx="3395166" cy="3225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1560" y="1261978"/>
            <a:ext cx="2592288" cy="238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33539" y="4174839"/>
            <a:ext cx="2175729" cy="2367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331640" y="4072706"/>
            <a:ext cx="2650401" cy="2367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77897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88872" y="73201"/>
            <a:ext cx="8822694" cy="1323439"/>
          </a:xfrm>
          <a:prstGeom prst="rect">
            <a:avLst/>
          </a:prstGeom>
          <a:noFill/>
        </p:spPr>
        <p:txBody>
          <a:bodyPr wrap="square" rtlCol="0">
            <a:spAutoFit/>
          </a:bodyPr>
          <a:lstStyle/>
          <a:p>
            <a:r>
              <a:rPr lang="en-US" sz="8000" b="1" u="sng" dirty="0" smtClean="0"/>
              <a:t>verspreiden</a:t>
            </a:r>
            <a:endParaRPr lang="nl-NL" sz="8000" b="1" u="sng" dirty="0"/>
          </a:p>
        </p:txBody>
      </p:sp>
      <p:pic>
        <p:nvPicPr>
          <p:cNvPr id="5122" name="Picture 2" descr="C:\Users\vrielinf\AppData\Local\Microsoft\Windows\Temporary Internet Files\Content.IE5\4EL16YFW\shutterstock_1377244268.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73308" y="2246435"/>
            <a:ext cx="5453821" cy="3414092"/>
          </a:xfrm>
          <a:prstGeom prst="rect">
            <a:avLst/>
          </a:prstGeom>
          <a:noFill/>
          <a:extLst>
            <a:ext uri="{909E8E84-426E-40DD-AFC4-6F175D3DCCD1}">
              <a14:hiddenFill xmlns:a14="http://schemas.microsoft.com/office/drawing/2010/main">
                <a:solidFill>
                  <a:srgbClr val="FFFFFF"/>
                </a:solidFill>
              </a14:hiddenFill>
            </a:ext>
          </a:extLst>
        </p:spPr>
      </p:pic>
      <p:sp>
        <p:nvSpPr>
          <p:cNvPr id="3" name="Gekromde PIJL-RECHTS 2"/>
          <p:cNvSpPr/>
          <p:nvPr/>
        </p:nvSpPr>
        <p:spPr>
          <a:xfrm rot="3157852">
            <a:off x="755852" y="2208463"/>
            <a:ext cx="931056" cy="207579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7" name="Gekromde PIJL-RECHTS 6"/>
          <p:cNvSpPr/>
          <p:nvPr/>
        </p:nvSpPr>
        <p:spPr>
          <a:xfrm rot="7538842" flipV="1">
            <a:off x="5704795" y="4794532"/>
            <a:ext cx="795989" cy="173198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8" name="Gekromde PIJL-RECHTS 7"/>
          <p:cNvSpPr/>
          <p:nvPr/>
        </p:nvSpPr>
        <p:spPr>
          <a:xfrm rot="3157852">
            <a:off x="1605874" y="4718842"/>
            <a:ext cx="932257" cy="217829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9" name="Gekromde PIJL-RECHTS 8"/>
          <p:cNvSpPr/>
          <p:nvPr/>
        </p:nvSpPr>
        <p:spPr>
          <a:xfrm rot="7495821">
            <a:off x="3770519" y="1245155"/>
            <a:ext cx="576064" cy="160023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0" name="Gekromde PIJL-RECHTS 9"/>
          <p:cNvSpPr/>
          <p:nvPr/>
        </p:nvSpPr>
        <p:spPr>
          <a:xfrm rot="18827262" flipH="1">
            <a:off x="7458778" y="2731626"/>
            <a:ext cx="1191871" cy="160023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1128431773"/>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20096</TotalTime>
  <Words>161</Words>
  <Application>Microsoft Office PowerPoint</Application>
  <PresentationFormat>Diavoorstelling (4:3)</PresentationFormat>
  <Paragraphs>166</Paragraphs>
  <Slides>17</Slides>
  <Notes>8</Notes>
  <HiddenSlides>0</HiddenSlides>
  <MMClips>0</MMClips>
  <ScaleCrop>false</ScaleCrop>
  <HeadingPairs>
    <vt:vector size="4" baseType="variant">
      <vt:variant>
        <vt:lpstr>Thema</vt:lpstr>
      </vt:variant>
      <vt:variant>
        <vt:i4>1</vt:i4>
      </vt:variant>
      <vt:variant>
        <vt:lpstr>Diatitels</vt:lpstr>
      </vt:variant>
      <vt:variant>
        <vt:i4>17</vt:i4>
      </vt:variant>
    </vt:vector>
  </HeadingPairs>
  <TitlesOfParts>
    <vt:vector size="18" baseType="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Koninklijke Kentalis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Nieuwsbegrip</dc:title>
  <dc:creator>van der Plas</dc:creator>
  <cp:lastModifiedBy>Routledge, Mandy</cp:lastModifiedBy>
  <cp:revision>3677</cp:revision>
  <cp:lastPrinted>2019-12-03T10:56:39Z</cp:lastPrinted>
  <dcterms:created xsi:type="dcterms:W3CDTF">2014-06-10T08:03:16Z</dcterms:created>
  <dcterms:modified xsi:type="dcterms:W3CDTF">2020-02-04T11:31:02Z</dcterms:modified>
</cp:coreProperties>
</file>