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31" r:id="rId2"/>
    <p:sldId id="548" r:id="rId3"/>
    <p:sldId id="983" r:id="rId4"/>
    <p:sldId id="1011" r:id="rId5"/>
    <p:sldId id="993" r:id="rId6"/>
    <p:sldId id="994" r:id="rId7"/>
    <p:sldId id="995" r:id="rId8"/>
    <p:sldId id="996" r:id="rId9"/>
    <p:sldId id="997" r:id="rId10"/>
    <p:sldId id="998" r:id="rId11"/>
    <p:sldId id="1000" r:id="rId12"/>
    <p:sldId id="1001" r:id="rId13"/>
    <p:sldId id="934" r:id="rId14"/>
    <p:sldId id="1009" r:id="rId15"/>
    <p:sldId id="1007" r:id="rId16"/>
    <p:sldId id="1008" r:id="rId17"/>
    <p:sldId id="1010" r:id="rId18"/>
    <p:sldId id="1013" r:id="rId19"/>
    <p:sldId id="1012" r:id="rId20"/>
    <p:sldId id="971" r:id="rId21"/>
    <p:sldId id="1006" r:id="rId22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931"/>
            <p14:sldId id="548"/>
            <p14:sldId id="983"/>
            <p14:sldId id="1011"/>
            <p14:sldId id="993"/>
            <p14:sldId id="994"/>
            <p14:sldId id="995"/>
            <p14:sldId id="996"/>
            <p14:sldId id="997"/>
            <p14:sldId id="998"/>
            <p14:sldId id="1000"/>
            <p14:sldId id="1001"/>
            <p14:sldId id="934"/>
            <p14:sldId id="1009"/>
            <p14:sldId id="1007"/>
            <p14:sldId id="1008"/>
            <p14:sldId id="1010"/>
            <p14:sldId id="1013"/>
            <p14:sldId id="1012"/>
            <p14:sldId id="971"/>
            <p14:sldId id="10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DDB"/>
    <a:srgbClr val="F4FAF4"/>
    <a:srgbClr val="EEF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44" autoAdjust="0"/>
    <p:restoredTop sz="77262" autoAdjust="0"/>
  </p:normalViewPr>
  <p:slideViewPr>
    <p:cSldViewPr>
      <p:cViewPr>
        <p:scale>
          <a:sx n="80" d="100"/>
          <a:sy n="80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18-2-2020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18-2-2020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18-2-2020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png"/><Relationship Id="rId7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2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u="sng" dirty="0" smtClean="0">
                <a:latin typeface="+mj-lt"/>
              </a:rPr>
              <a:t>Semantisatieverhaal:</a:t>
            </a:r>
            <a:br>
              <a:rPr lang="nl-NL" sz="2000" u="sng" dirty="0" smtClean="0">
                <a:latin typeface="+mj-lt"/>
              </a:rPr>
            </a:br>
            <a:r>
              <a:rPr lang="nl-NL" sz="2100" dirty="0"/>
              <a:t>Mijn vader is (ook) leerkracht. Hij had vorige week André Kuipers op bezoek op zijn school. André Kuipers is een astronaut. Iemand die </a:t>
            </a:r>
            <a:r>
              <a:rPr lang="nl-NL" sz="2100" b="1" u="sng" dirty="0"/>
              <a:t>aan boord</a:t>
            </a:r>
            <a:r>
              <a:rPr lang="nl-NL" sz="2100" dirty="0"/>
              <a:t> van een raket was en die in de ruimte is geweest. </a:t>
            </a:r>
            <a:r>
              <a:rPr lang="nl-NL" sz="2100" dirty="0" smtClean="0"/>
              <a:t>Aan boord betekent </a:t>
            </a:r>
            <a:r>
              <a:rPr lang="nl-NL" sz="2100" b="1" i="1" dirty="0" smtClean="0"/>
              <a:t>op een schip, in een vliegtuig of in een raket. </a:t>
            </a:r>
            <a:r>
              <a:rPr lang="nl-NL" sz="2100" dirty="0" smtClean="0"/>
              <a:t>Daar </a:t>
            </a:r>
            <a:r>
              <a:rPr lang="nl-NL" sz="2100" dirty="0"/>
              <a:t>had hij </a:t>
            </a:r>
            <a:r>
              <a:rPr lang="nl-NL" sz="2100" b="1" u="sng" dirty="0"/>
              <a:t>een missie</a:t>
            </a:r>
            <a:r>
              <a:rPr lang="nl-NL" sz="2100" dirty="0"/>
              <a:t>. </a:t>
            </a:r>
            <a:r>
              <a:rPr lang="nl-NL" sz="2100" b="1" i="1" dirty="0" smtClean="0"/>
              <a:t>Een speciale opdracht of taak. </a:t>
            </a:r>
            <a:r>
              <a:rPr lang="nl-NL" sz="2100" dirty="0" smtClean="0"/>
              <a:t>Samen </a:t>
            </a:r>
            <a:r>
              <a:rPr lang="nl-NL" sz="2100" dirty="0"/>
              <a:t>met andere </a:t>
            </a:r>
            <a:r>
              <a:rPr lang="nl-NL" sz="2100" b="1" u="sng" dirty="0"/>
              <a:t>wetenschappers</a:t>
            </a:r>
            <a:r>
              <a:rPr lang="nl-NL" sz="2100" dirty="0"/>
              <a:t> </a:t>
            </a:r>
            <a:r>
              <a:rPr lang="nl-NL" sz="2100" dirty="0" smtClean="0"/>
              <a:t> (</a:t>
            </a:r>
            <a:r>
              <a:rPr lang="nl-NL" sz="2100" b="1" i="1" dirty="0" smtClean="0"/>
              <a:t>dat zijn mensen die voor hun beroep uitzoeken hoe dingen werken</a:t>
            </a:r>
            <a:r>
              <a:rPr lang="nl-NL" sz="2100" dirty="0" smtClean="0"/>
              <a:t>) zat </a:t>
            </a:r>
            <a:r>
              <a:rPr lang="nl-NL" sz="2100" dirty="0"/>
              <a:t>hij weken lang in de ruimte. Ze </a:t>
            </a:r>
            <a:r>
              <a:rPr lang="nl-NL" sz="2100" b="1" u="sng" dirty="0"/>
              <a:t>vormden</a:t>
            </a:r>
            <a:r>
              <a:rPr lang="nl-NL" sz="2100" dirty="0"/>
              <a:t> samen een goed team. </a:t>
            </a:r>
            <a:r>
              <a:rPr lang="nl-NL" sz="2100" dirty="0" smtClean="0"/>
              <a:t>Vormen betekent </a:t>
            </a:r>
            <a:r>
              <a:rPr lang="nl-NL" sz="2100" b="1" i="1" dirty="0" smtClean="0"/>
              <a:t>zijn, uitmaken. </a:t>
            </a:r>
            <a:r>
              <a:rPr lang="nl-NL" sz="2100" dirty="0" smtClean="0"/>
              <a:t>Ze deden onderzoek naar </a:t>
            </a:r>
            <a:r>
              <a:rPr lang="nl-NL" sz="2100" b="1" u="sng" dirty="0" smtClean="0"/>
              <a:t>gas</a:t>
            </a:r>
            <a:r>
              <a:rPr lang="nl-NL" sz="2100" dirty="0" smtClean="0"/>
              <a:t> in de ruimte. Het gas is </a:t>
            </a:r>
            <a:r>
              <a:rPr lang="nl-NL" sz="2100" b="1" i="1" dirty="0" smtClean="0"/>
              <a:t>een stof die je niet kunt zien, net als de lucht. </a:t>
            </a:r>
            <a:r>
              <a:rPr lang="nl-NL" sz="2100" dirty="0"/>
              <a:t/>
            </a:r>
            <a:br>
              <a:rPr lang="nl-NL" sz="2100" dirty="0"/>
            </a:br>
            <a:r>
              <a:rPr lang="nl-NL" sz="2100" dirty="0"/>
              <a:t>André Kuipers kwam op de school van mijn vader vertellen over zijn werk. Hij vertelde over </a:t>
            </a:r>
            <a:r>
              <a:rPr lang="nl-NL" sz="2100" b="1" u="sng" dirty="0"/>
              <a:t>de lancering</a:t>
            </a:r>
            <a:r>
              <a:rPr lang="nl-NL" sz="2100" dirty="0"/>
              <a:t>. </a:t>
            </a:r>
            <a:r>
              <a:rPr lang="nl-NL" sz="2100" dirty="0" smtClean="0"/>
              <a:t>Dat is </a:t>
            </a:r>
            <a:r>
              <a:rPr lang="nl-NL" sz="2100" b="1" i="1" dirty="0" smtClean="0"/>
              <a:t>het in de ruimte schieten van iets.</a:t>
            </a:r>
            <a:r>
              <a:rPr lang="nl-NL" sz="2100" dirty="0" smtClean="0"/>
              <a:t> Over </a:t>
            </a:r>
            <a:r>
              <a:rPr lang="nl-NL" sz="2100" dirty="0"/>
              <a:t>hoe hard dat ging! Het lijkt alsof je door </a:t>
            </a:r>
            <a:r>
              <a:rPr lang="nl-NL" sz="2100" b="1" u="sng" dirty="0"/>
              <a:t>een explosie</a:t>
            </a:r>
            <a:r>
              <a:rPr lang="nl-NL" sz="2100" dirty="0"/>
              <a:t> </a:t>
            </a:r>
            <a:r>
              <a:rPr lang="nl-NL" sz="2100" dirty="0" smtClean="0"/>
              <a:t>(</a:t>
            </a:r>
            <a:r>
              <a:rPr lang="nl-NL" sz="2100" b="1" i="1" dirty="0" smtClean="0"/>
              <a:t>een ontploffing, de uitbarsting) </a:t>
            </a:r>
            <a:r>
              <a:rPr lang="nl-NL" sz="2100" dirty="0" smtClean="0"/>
              <a:t>wordt </a:t>
            </a:r>
            <a:r>
              <a:rPr lang="nl-NL" sz="2100" dirty="0"/>
              <a:t>weg geschoten. En hij vertelde over  welke </a:t>
            </a:r>
            <a:r>
              <a:rPr lang="nl-NL" sz="2100" b="1" u="sng" dirty="0"/>
              <a:t>richting</a:t>
            </a:r>
            <a:r>
              <a:rPr lang="nl-NL" sz="2100" dirty="0"/>
              <a:t> ze op gingen</a:t>
            </a:r>
            <a:r>
              <a:rPr lang="nl-NL" sz="2100" dirty="0" smtClean="0"/>
              <a:t>. Waar ze </a:t>
            </a:r>
            <a:r>
              <a:rPr lang="nl-NL" sz="2100" b="1" i="1" dirty="0" smtClean="0"/>
              <a:t>naar</a:t>
            </a:r>
            <a:r>
              <a:rPr lang="nl-NL" sz="2100" dirty="0" smtClean="0"/>
              <a:t> toe gingen.  </a:t>
            </a:r>
            <a:r>
              <a:rPr lang="nl-NL" sz="2100" dirty="0"/>
              <a:t>Hij had ook mooie </a:t>
            </a:r>
            <a:r>
              <a:rPr lang="nl-NL" sz="2100" b="1" u="sng" dirty="0"/>
              <a:t>beelden</a:t>
            </a:r>
            <a:r>
              <a:rPr lang="nl-NL" sz="2100" dirty="0"/>
              <a:t> meegenomen.  </a:t>
            </a:r>
            <a:r>
              <a:rPr lang="nl-NL" sz="2100" dirty="0" smtClean="0"/>
              <a:t>Mooie </a:t>
            </a:r>
            <a:r>
              <a:rPr lang="nl-NL" sz="2100" b="1" i="1" dirty="0" smtClean="0"/>
              <a:t>foto’s</a:t>
            </a:r>
            <a:r>
              <a:rPr lang="nl-NL" sz="2100" dirty="0" smtClean="0"/>
              <a:t>. André </a:t>
            </a:r>
            <a:r>
              <a:rPr lang="nl-NL" sz="2100" dirty="0"/>
              <a:t>Kuipers zag de aarde vanuit de ruimte en zag dat het niet goed gaat met de aarde. De ruimtereizen </a:t>
            </a:r>
            <a:r>
              <a:rPr lang="nl-NL" sz="2100" b="1" u="sng" dirty="0"/>
              <a:t>hebben invloed gehad op</a:t>
            </a:r>
            <a:r>
              <a:rPr lang="nl-NL" sz="2100" dirty="0"/>
              <a:t> het leven van André Kuipers. </a:t>
            </a:r>
            <a:r>
              <a:rPr lang="nl-NL" sz="2100" dirty="0" smtClean="0"/>
              <a:t>Invloed hebben op betekent </a:t>
            </a:r>
            <a:r>
              <a:rPr lang="nl-NL" sz="2100" b="1" i="1" dirty="0" smtClean="0"/>
              <a:t>iets of iemand kunnen veranderen</a:t>
            </a:r>
            <a:r>
              <a:rPr lang="nl-NL" sz="2100" dirty="0" smtClean="0"/>
              <a:t>. De ruimtereizen hebben hem </a:t>
            </a:r>
            <a:r>
              <a:rPr lang="nl-NL" sz="2100" dirty="0"/>
              <a:t>veranderd. Hij voelt nu nog meer hoe belangrijk het is dat we goed voor de aarde </a:t>
            </a:r>
            <a:r>
              <a:rPr lang="nl-NL" sz="2100" dirty="0" smtClean="0"/>
              <a:t>zorgen. </a:t>
            </a:r>
          </a:p>
          <a:p>
            <a:pPr marL="0" indent="0">
              <a:buNone/>
            </a:pPr>
            <a:r>
              <a:rPr lang="nl-NL" sz="2100" dirty="0" smtClean="0"/>
              <a:t>Ik wil ook wel een keer André Kuipers op school hebben. Wat zou jij dan aan hem vragen?</a:t>
            </a:r>
            <a:endParaRPr lang="nl-NL" sz="2100" dirty="0"/>
          </a:p>
          <a:p>
            <a:pPr marL="0" indent="0">
              <a:buNone/>
            </a:pPr>
            <a:endParaRPr lang="nl-NL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14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3418" y="7937"/>
            <a:ext cx="9088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u="sng" dirty="0" smtClean="0"/>
              <a:t>de richting</a:t>
            </a:r>
            <a:endParaRPr lang="nl-NL" sz="6600" b="1" u="sng" dirty="0"/>
          </a:p>
        </p:txBody>
      </p:sp>
      <p:grpSp>
        <p:nvGrpSpPr>
          <p:cNvPr id="11" name="Groep 10"/>
          <p:cNvGrpSpPr/>
          <p:nvPr/>
        </p:nvGrpSpPr>
        <p:grpSpPr>
          <a:xfrm>
            <a:off x="611560" y="1988840"/>
            <a:ext cx="7317961" cy="4320480"/>
            <a:chOff x="611560" y="1988840"/>
            <a:chExt cx="7317961" cy="4320480"/>
          </a:xfrm>
        </p:grpSpPr>
        <p:pic>
          <p:nvPicPr>
            <p:cNvPr id="9" name="Picture 3" descr="C:\Users\vrielinf\AppData\Local\Microsoft\Windows\Temporary Internet Files\Content.IE5\GMQXL1AG\shutterstock_1112539106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88840"/>
              <a:ext cx="7317961" cy="4320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Rechte verbindingslijn met pijl 9"/>
            <p:cNvCxnSpPr/>
            <p:nvPr/>
          </p:nvCxnSpPr>
          <p:spPr>
            <a:xfrm flipV="1">
              <a:off x="3851920" y="2564904"/>
              <a:ext cx="1800200" cy="21602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46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7937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h</a:t>
            </a:r>
            <a:r>
              <a:rPr lang="nl-NL" sz="8000" b="1" u="sng" dirty="0" smtClean="0"/>
              <a:t>et beeld</a:t>
            </a:r>
            <a:endParaRPr lang="nl-NL" sz="8000" b="1" u="sng" dirty="0"/>
          </a:p>
        </p:txBody>
      </p:sp>
      <p:grpSp>
        <p:nvGrpSpPr>
          <p:cNvPr id="3" name="Groep 2"/>
          <p:cNvGrpSpPr/>
          <p:nvPr/>
        </p:nvGrpSpPr>
        <p:grpSpPr>
          <a:xfrm>
            <a:off x="-36512" y="1302418"/>
            <a:ext cx="9289032" cy="5555581"/>
            <a:chOff x="-36512" y="1302418"/>
            <a:chExt cx="9289032" cy="5555581"/>
          </a:xfrm>
        </p:grpSpPr>
        <p:pic>
          <p:nvPicPr>
            <p:cNvPr id="3075" name="Picture 3" descr="C:\Users\dasg\Downloads\shutterstock_703576309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1302418"/>
              <a:ext cx="9289032" cy="5555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:\Users\dasg\Downloads\shutterstock_415757905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7444">
              <a:off x="653686" y="3903639"/>
              <a:ext cx="2880320" cy="162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dasg\Downloads\shutterstock_544968547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1379233">
              <a:off x="4193520" y="3126658"/>
              <a:ext cx="1853678" cy="1728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dasg\Downloads\shutterstock_657920653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561878">
              <a:off x="6373949" y="3882681"/>
              <a:ext cx="2502123" cy="1666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46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7937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i</a:t>
            </a:r>
            <a:r>
              <a:rPr lang="nl-NL" sz="8000" b="1" u="sng" dirty="0" smtClean="0"/>
              <a:t>nvloed hebben op</a:t>
            </a:r>
            <a:endParaRPr lang="nl-NL" sz="8000" b="1" u="sng" dirty="0"/>
          </a:p>
        </p:txBody>
      </p:sp>
      <p:grpSp>
        <p:nvGrpSpPr>
          <p:cNvPr id="8" name="Groep 7"/>
          <p:cNvGrpSpPr/>
          <p:nvPr/>
        </p:nvGrpSpPr>
        <p:grpSpPr>
          <a:xfrm>
            <a:off x="424630" y="1331376"/>
            <a:ext cx="8026979" cy="5140841"/>
            <a:chOff x="424630" y="1331376"/>
            <a:chExt cx="8026979" cy="5140841"/>
          </a:xfrm>
        </p:grpSpPr>
        <p:pic>
          <p:nvPicPr>
            <p:cNvPr id="4" name="Picture 2" descr="C:\Users\dasg\Downloads\shutterstock_91130372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4630" y="3132819"/>
              <a:ext cx="4427624" cy="3339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oelichting met afgeronde rechthoek 6"/>
            <p:cNvSpPr/>
            <p:nvPr/>
          </p:nvSpPr>
          <p:spPr>
            <a:xfrm>
              <a:off x="4211960" y="1331376"/>
              <a:ext cx="4239649" cy="2736304"/>
            </a:xfrm>
            <a:prstGeom prst="wedgeRoundRectCallout">
              <a:avLst>
                <a:gd name="adj1" fmla="val -66222"/>
                <a:gd name="adj2" fmla="val 44544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6056" y="1632790"/>
              <a:ext cx="3059832" cy="2143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46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</a:t>
            </a: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an boord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</a:t>
            </a: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an boord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op een schip, in een vliegtuig of in een raket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astronaut gaat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aan boord 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van de raket.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van een schip, uit een vliegtuig of uit een raket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astronaut gaat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van boord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111" y="2896915"/>
            <a:ext cx="3225151" cy="2123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471" y="2896914"/>
            <a:ext cx="3129050" cy="2123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1801" y="476672"/>
            <a:ext cx="332928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771801" y="404664"/>
            <a:ext cx="345638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w</a:t>
            </a:r>
            <a:r>
              <a:rPr lang="nl-NL" sz="48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oord vet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Woord 36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Woord 36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861048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01081" y="3861049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Woord 36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betekenis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506"/>
            <a:ext cx="9073028" cy="673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7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" y="171897"/>
            <a:ext cx="9144000" cy="636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19253" y="4982561"/>
            <a:ext cx="2656616" cy="59311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56277" y="4348584"/>
            <a:ext cx="2760091" cy="58306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39129" y="3647544"/>
            <a:ext cx="2901575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205864" y="4869160"/>
            <a:ext cx="2925976" cy="57849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solidFill>
                  <a:prstClr val="black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4000" dirty="0" smtClean="0">
                <a:solidFill>
                  <a:prstClr val="black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e missie</a:t>
            </a:r>
            <a:endParaRPr lang="nl-NL" sz="4400" dirty="0">
              <a:solidFill>
                <a:prstClr val="black"/>
              </a:solidFill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156278" y="4256276"/>
            <a:ext cx="2760089" cy="68489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 smtClean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uitvoeren</a:t>
            </a:r>
            <a:endParaRPr lang="nl-NL" sz="4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40151" y="3645024"/>
            <a:ext cx="3024337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h</a:t>
            </a:r>
            <a:r>
              <a:rPr lang="nl-NL" sz="3600" dirty="0" smtClean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et resultaat</a:t>
            </a:r>
            <a:endParaRPr lang="nl-NL" sz="3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156279" y="5433412"/>
            <a:ext cx="552017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i="1" dirty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025827" y="476672"/>
            <a:ext cx="765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André Kuipers had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een missie 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in de ruimte.</a:t>
            </a:r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23" name="Text Box 14"/>
          <p:cNvSpPr txBox="1"/>
          <p:nvPr/>
        </p:nvSpPr>
        <p:spPr>
          <a:xfrm>
            <a:off x="310748" y="5734271"/>
            <a:ext cx="5053340" cy="57499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prstClr val="black"/>
                </a:solidFill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4" name="Tekstvak 2"/>
          <p:cNvSpPr txBox="1">
            <a:spLocks noChangeArrowheads="1"/>
          </p:cNvSpPr>
          <p:nvPr/>
        </p:nvSpPr>
        <p:spPr bwMode="auto">
          <a:xfrm>
            <a:off x="323528" y="5733256"/>
            <a:ext cx="6336704" cy="67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de speciale opdracht of taak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9" name="Picture 3" descr="C:\Users\dasg\Downloads\shutterstock_11302029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146" y="3032956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vrielinf\AppData\Local\Microsoft\Windows\Temporary Internet Files\Content.IE5\SW6GRB4S\shutterstock_10427362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783" y="2926206"/>
            <a:ext cx="2267078" cy="12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6391933" y="2062800"/>
            <a:ext cx="2255012" cy="1444212"/>
            <a:chOff x="424630" y="1331376"/>
            <a:chExt cx="8026979" cy="5140841"/>
          </a:xfrm>
        </p:grpSpPr>
        <p:pic>
          <p:nvPicPr>
            <p:cNvPr id="28" name="Picture 2" descr="C:\Users\dasg\Downloads\shutterstock_91130372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4630" y="3132819"/>
              <a:ext cx="4427624" cy="3339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oelichting met afgeronde rechthoek 28"/>
            <p:cNvSpPr/>
            <p:nvPr/>
          </p:nvSpPr>
          <p:spPr>
            <a:xfrm>
              <a:off x="4211960" y="1331376"/>
              <a:ext cx="4239649" cy="2736304"/>
            </a:xfrm>
            <a:prstGeom prst="wedgeRoundRectCallout">
              <a:avLst>
                <a:gd name="adj1" fmla="val -66222"/>
                <a:gd name="adj2" fmla="val 44544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Afbeelding 2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6056" y="1632790"/>
              <a:ext cx="3059832" cy="2143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82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970497" y="2318356"/>
            <a:ext cx="3218235" cy="936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559059" y="2348880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4800" b="1" dirty="0" smtClean="0">
                <a:effectLst/>
                <a:latin typeface="Trebuchet MS"/>
                <a:ea typeface="Calibri"/>
                <a:cs typeface="Times New Roman"/>
              </a:rPr>
              <a:t>e richting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2423925" y="2786408"/>
            <a:ext cx="546572" cy="787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3951761" y="1245841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115008" y="3190822"/>
            <a:ext cx="299402" cy="1740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6546136" y="2581410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6282317" y="2564904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oost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3156018" y="852440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203848" y="805865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noord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265598" y="4931772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3240111" y="4945798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zuid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956225" y="3212976"/>
            <a:ext cx="3218235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941433" y="3203745"/>
            <a:ext cx="3191567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naar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14"/>
          <p:cNvSpPr txBox="1"/>
          <p:nvPr/>
        </p:nvSpPr>
        <p:spPr>
          <a:xfrm>
            <a:off x="323528" y="2581409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xt Box 14"/>
          <p:cNvSpPr txBox="1"/>
          <p:nvPr/>
        </p:nvSpPr>
        <p:spPr>
          <a:xfrm>
            <a:off x="94123" y="2561697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latin typeface="Trebuchet MS"/>
                <a:ea typeface="Calibri"/>
                <a:cs typeface="Times New Roman"/>
              </a:rPr>
              <a:t>west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 flipH="1">
            <a:off x="6188732" y="2884864"/>
            <a:ext cx="357404" cy="539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 descr="C:\Users\vrielinf\AppData\Local\Microsoft\Windows\Temporary Internet Files\Content.IE5\GMQXL1AG\shutterstock_11125391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882" y="801700"/>
            <a:ext cx="2373391" cy="14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asg\Downloads\shutterstock_7090008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50" y="4177778"/>
            <a:ext cx="2229261" cy="148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93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8" y="0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André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Trebuchet MS"/>
                <a:ea typeface="Calibri"/>
                <a:cs typeface="Times New Roman"/>
              </a:rPr>
              <a:t>c</a:t>
            </a:r>
            <a:r>
              <a:rPr lang="nl-NL" sz="4800" dirty="0" smtClean="0">
                <a:latin typeface="Trebuchet MS"/>
                <a:ea typeface="Calibri"/>
                <a:cs typeface="Times New Roman"/>
              </a:rPr>
              <a:t>ollega’s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69699" y="341336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Trebuchet MS"/>
                <a:ea typeface="Calibri"/>
                <a:cs typeface="Times New Roman"/>
              </a:rPr>
              <a:t>h</a:t>
            </a:r>
            <a:r>
              <a:rPr lang="nl-NL" sz="4800" dirty="0" smtClean="0">
                <a:effectLst/>
                <a:latin typeface="Trebuchet MS"/>
                <a:ea typeface="Calibri"/>
                <a:cs typeface="Times New Roman"/>
              </a:rPr>
              <a:t>et team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156279" y="5085184"/>
            <a:ext cx="5520178" cy="114070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5978" y="1033824"/>
            <a:ext cx="3003515" cy="21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8" y="2758087"/>
            <a:ext cx="1512168" cy="147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1" y="2204864"/>
            <a:ext cx="2699035" cy="13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kstvak 24"/>
          <p:cNvSpPr txBox="1"/>
          <p:nvPr/>
        </p:nvSpPr>
        <p:spPr>
          <a:xfrm>
            <a:off x="467544" y="47667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smtClean="0">
                <a:solidFill>
                  <a:schemeClr val="accent3">
                    <a:lumMod val="50000"/>
                  </a:schemeClr>
                </a:solidFill>
              </a:rPr>
              <a:t>André en zijn collega’s </a:t>
            </a:r>
            <a:r>
              <a:rPr lang="nl-NL" sz="2400" i="1" u="sng" dirty="0" smtClean="0">
                <a:solidFill>
                  <a:schemeClr val="accent3">
                    <a:lumMod val="50000"/>
                  </a:schemeClr>
                </a:solidFill>
              </a:rPr>
              <a:t>vormen</a:t>
            </a:r>
            <a:r>
              <a:rPr lang="nl-NL" sz="2400" i="1" dirty="0" smtClean="0">
                <a:solidFill>
                  <a:schemeClr val="accent3">
                    <a:lumMod val="50000"/>
                  </a:schemeClr>
                </a:solidFill>
              </a:rPr>
              <a:t> een goed team.</a:t>
            </a:r>
          </a:p>
          <a:p>
            <a:r>
              <a:rPr lang="nl-NL" sz="2400" i="1" dirty="0" smtClean="0">
                <a:solidFill>
                  <a:schemeClr val="accent3">
                    <a:lumMod val="50000"/>
                  </a:schemeClr>
                </a:solidFill>
              </a:rPr>
              <a:t>Ze kunnen heel goed samenwerken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2" name="Plus 1"/>
          <p:cNvSpPr/>
          <p:nvPr/>
        </p:nvSpPr>
        <p:spPr>
          <a:xfrm>
            <a:off x="2727525" y="4274056"/>
            <a:ext cx="504056" cy="432048"/>
          </a:xfrm>
          <a:prstGeom prst="mathPl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Gelijk 2"/>
          <p:cNvSpPr/>
          <p:nvPr/>
        </p:nvSpPr>
        <p:spPr>
          <a:xfrm>
            <a:off x="5777787" y="3879716"/>
            <a:ext cx="383824" cy="250696"/>
          </a:xfrm>
          <a:prstGeom prst="mathEqual">
            <a:avLst>
              <a:gd name="adj1" fmla="val 26438"/>
              <a:gd name="adj2" fmla="val 592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Tekstvak 2"/>
          <p:cNvSpPr txBox="1">
            <a:spLocks noChangeArrowheads="1"/>
          </p:cNvSpPr>
          <p:nvPr/>
        </p:nvSpPr>
        <p:spPr bwMode="auto">
          <a:xfrm>
            <a:off x="5758866" y="5167243"/>
            <a:ext cx="3191567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naar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Text Box 14"/>
          <p:cNvSpPr txBox="1"/>
          <p:nvPr/>
        </p:nvSpPr>
        <p:spPr>
          <a:xfrm>
            <a:off x="4067945" y="5167243"/>
            <a:ext cx="4782770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r>
              <a:rPr lang="en-US" sz="2800" dirty="0" err="1" smtClean="0">
                <a:effectLst/>
                <a:latin typeface="Century Gothic"/>
                <a:ea typeface="Calibri"/>
                <a:cs typeface="Times New Roman"/>
              </a:rPr>
              <a:t>vormen</a:t>
            </a:r>
            <a:r>
              <a:rPr lang="en-US" sz="2800" dirty="0" smtClean="0">
                <a:effectLst/>
                <a:latin typeface="Century Gothic"/>
                <a:ea typeface="Calibri"/>
                <a:cs typeface="Times New Roman"/>
              </a:rPr>
              <a:t> = </a:t>
            </a:r>
            <a:r>
              <a:rPr lang="en-US" sz="2800" dirty="0" err="1" smtClean="0">
                <a:effectLst/>
                <a:latin typeface="Century Gothic"/>
                <a:ea typeface="Calibri"/>
                <a:cs typeface="Times New Roman"/>
              </a:rPr>
              <a:t>zijn</a:t>
            </a:r>
            <a:r>
              <a:rPr lang="en-US" sz="2800" dirty="0" smtClean="0">
                <a:effectLst/>
                <a:latin typeface="Century Gothic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Century Gothic"/>
                <a:ea typeface="Calibri"/>
                <a:cs typeface="Times New Roman"/>
              </a:rPr>
              <a:t>uitmaken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6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437112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gas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vloeibaar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69699" y="3356992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vast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156279" y="5433412"/>
            <a:ext cx="552017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251520" y="5440480"/>
            <a:ext cx="4284476" cy="109580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245659" y="5483481"/>
            <a:ext cx="4326341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de stof die je niet kunt zien, net als lucht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56" y="2564904"/>
            <a:ext cx="2560144" cy="166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382" y="908719"/>
            <a:ext cx="25146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83568" y="332656"/>
            <a:ext cx="4924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Andre Kuipers deed onderzoek naar </a:t>
            </a:r>
            <a:r>
              <a:rPr lang="nl-NL" sz="20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gas </a:t>
            </a: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in de ruimte</a:t>
            </a:r>
            <a:r>
              <a:rPr lang="nl-NL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dirty="0"/>
          </a:p>
        </p:txBody>
      </p:sp>
      <p:pic>
        <p:nvPicPr>
          <p:cNvPr id="1031" name="Picture 7" descr="C:\Users\vrielinf\AppData\Local\Microsoft\Windows\Temporary Internet Files\Content.IE5\4E00RALO\shutterstock_56126264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077" y="2526009"/>
            <a:ext cx="2440638" cy="123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6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smtClean="0">
                <a:solidFill>
                  <a:srgbClr val="C00000"/>
                </a:solidFill>
              </a:rPr>
              <a:t>Week 8 – 18 </a:t>
            </a:r>
            <a:r>
              <a:rPr lang="nl-NL" dirty="0" smtClean="0">
                <a:solidFill>
                  <a:srgbClr val="C00000"/>
                </a:solidFill>
              </a:rPr>
              <a:t>februari 2020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-12283" y="-99392"/>
            <a:ext cx="9264803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66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h</a:t>
            </a:r>
            <a:r>
              <a:rPr lang="nl-NL" sz="66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et beeld</a:t>
            </a:r>
            <a:endParaRPr lang="nl-NL" sz="8000" b="1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fontAlgn="t"/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de foto</a:t>
            </a:r>
            <a:endParaRPr lang="nl-NL" sz="4800" dirty="0"/>
          </a:p>
          <a:p>
            <a:pPr fontAlgn="t"/>
            <a:r>
              <a:rPr lang="nl-NL" sz="105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105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  </a:t>
            </a:r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0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André Kuipers had mooie </a:t>
            </a:r>
            <a:r>
              <a:rPr lang="nl-NL" sz="30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beelden</a:t>
            </a:r>
            <a:r>
              <a:rPr lang="nl-NL" sz="30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laten zien.</a:t>
            </a:r>
            <a:endParaRPr lang="nl-NL" sz="3000" i="1" dirty="0">
              <a:solidFill>
                <a:prstClr val="black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5590003" y="260648"/>
            <a:ext cx="2094336" cy="1252580"/>
            <a:chOff x="-36512" y="1302418"/>
            <a:chExt cx="9289032" cy="5555581"/>
          </a:xfrm>
        </p:grpSpPr>
        <p:pic>
          <p:nvPicPr>
            <p:cNvPr id="7" name="Picture 3" descr="C:\Users\dasg\Downloads\shutterstock_703576309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1302418"/>
              <a:ext cx="9289032" cy="5555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dasg\Downloads\shutterstock_415757905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7444">
              <a:off x="653686" y="3903639"/>
              <a:ext cx="2880320" cy="162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dasg\Downloads\shutterstock_544968547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1379233">
              <a:off x="4193520" y="3126658"/>
              <a:ext cx="1853678" cy="1728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Users\dasg\Downloads\shutterstock_657920653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561878">
              <a:off x="6373949" y="3882681"/>
              <a:ext cx="2502123" cy="1666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kstvak 12"/>
          <p:cNvSpPr txBox="1"/>
          <p:nvPr/>
        </p:nvSpPr>
        <p:spPr>
          <a:xfrm>
            <a:off x="-36512" y="3140968"/>
            <a:ext cx="9264803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66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d</a:t>
            </a:r>
            <a:r>
              <a:rPr lang="nl-NL" sz="66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 lancering</a:t>
            </a:r>
            <a:endParaRPr lang="nl-NL" sz="8000" b="1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fontAlgn="t"/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het in de ruimte schieten van iets </a:t>
            </a:r>
            <a:endParaRPr lang="nl-NL" sz="4800" dirty="0"/>
          </a:p>
          <a:p>
            <a:pPr fontAlgn="t"/>
            <a:r>
              <a:rPr lang="nl-NL" sz="105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105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  </a:t>
            </a:r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0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lancering</a:t>
            </a:r>
            <a:r>
              <a:rPr lang="nl-NL" sz="30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ging heel hard</a:t>
            </a:r>
            <a:endParaRPr lang="nl-NL" sz="3000" i="1" dirty="0">
              <a:solidFill>
                <a:prstClr val="black"/>
              </a:solidFill>
            </a:endParaRPr>
          </a:p>
        </p:txBody>
      </p:sp>
      <p:pic>
        <p:nvPicPr>
          <p:cNvPr id="14" name="Picture 2" descr="C:\Users\vrielinf\AppData\Local\Microsoft\Windows\Temporary Internet Files\Content.IE5\GMQXL1AG\shutterstock_77725857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0244" y="5189445"/>
            <a:ext cx="2016224" cy="13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7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-12283" y="-99392"/>
            <a:ext cx="926480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66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d</a:t>
            </a:r>
            <a:r>
              <a:rPr lang="nl-NL" sz="66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 explosie</a:t>
            </a:r>
            <a:endParaRPr lang="nl-NL" sz="8000" b="1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fontAlgn="t"/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800" dirty="0"/>
              <a:t>de ontploffing, de uitbarsting</a:t>
            </a:r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0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0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explosie</a:t>
            </a:r>
            <a:r>
              <a:rPr lang="nl-NL" sz="30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gaf een hele harde knal. </a:t>
            </a:r>
            <a:endParaRPr lang="nl-NL" sz="3000" i="1" dirty="0">
              <a:solidFill>
                <a:prstClr val="black"/>
              </a:solidFill>
            </a:endParaRPr>
          </a:p>
        </p:txBody>
      </p:sp>
      <p:pic>
        <p:nvPicPr>
          <p:cNvPr id="6" name="Picture 3" descr="C:\Users\vrielinf\AppData\Local\Microsoft\Windows\Temporary Internet Files\Content.IE5\495ZXJW2\shutterstock_5269524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2313112" cy="259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5496" y="-27384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a</a:t>
            </a:r>
            <a:r>
              <a:rPr lang="nl-NL" sz="8000" b="1" u="sng" dirty="0" smtClean="0"/>
              <a:t>an boord</a:t>
            </a:r>
            <a:endParaRPr lang="nl-NL" sz="80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41343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0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5496" y="-27384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missie</a:t>
            </a:r>
            <a:endParaRPr lang="nl-NL" sz="8000" b="1" u="sng" dirty="0"/>
          </a:p>
        </p:txBody>
      </p:sp>
      <p:pic>
        <p:nvPicPr>
          <p:cNvPr id="6146" name="Picture 2" descr="C:\Users\dasg\Downloads\shutterstock_908827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616" y="2197486"/>
            <a:ext cx="5842319" cy="38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asg\Downloads\shutterstock_11302029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7937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wetenschapper</a:t>
            </a:r>
            <a:endParaRPr lang="nl-NL" sz="8000" b="1" u="sng" dirty="0"/>
          </a:p>
        </p:txBody>
      </p:sp>
      <p:pic>
        <p:nvPicPr>
          <p:cNvPr id="4098" name="Picture 2" descr="C:\Users\dasg\Downloads\shutterstock_2502633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794" y="4441182"/>
            <a:ext cx="2785760" cy="191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sg\Downloads\shutterstock_5181961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347007"/>
            <a:ext cx="3349114" cy="223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asg\Downloads\shutterstock_6850866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365104"/>
            <a:ext cx="3229685" cy="182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vrielinf\AppData\Local\Microsoft\Windows\Temporary Internet Files\Content.IE5\SW6GRB4S\shutterstock_104273629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149" y="1844824"/>
            <a:ext cx="4054510" cy="22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7937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h</a:t>
            </a:r>
            <a:r>
              <a:rPr lang="nl-NL" sz="8000" b="1" u="sng" dirty="0" smtClean="0"/>
              <a:t>et gas</a:t>
            </a:r>
            <a:endParaRPr lang="nl-NL" sz="8000" b="1" u="sng" dirty="0"/>
          </a:p>
        </p:txBody>
      </p:sp>
      <p:pic>
        <p:nvPicPr>
          <p:cNvPr id="7" name="Picture 2" descr="C:\Users\vrielinf\AppData\Local\Microsoft\Windows\Temporary Internet Files\Content.IE5\6842XQW0\shutterstock_1544214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460329" cy="36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7937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vormen</a:t>
            </a:r>
            <a:endParaRPr lang="nl-NL" sz="8000" b="1" u="sng" dirty="0"/>
          </a:p>
        </p:txBody>
      </p:sp>
      <p:pic>
        <p:nvPicPr>
          <p:cNvPr id="1026" name="Picture 2" descr="C:\Users\dasg\Downloads\shutterstock_908516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3195838" cy="202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sg\Downloads\shutterstock_9085162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2420888"/>
            <a:ext cx="1869743" cy="202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sg\Downloads\shutterstock_9085162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093" y="2420888"/>
            <a:ext cx="1091820" cy="202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us 2"/>
          <p:cNvSpPr/>
          <p:nvPr/>
        </p:nvSpPr>
        <p:spPr>
          <a:xfrm>
            <a:off x="1979712" y="3194060"/>
            <a:ext cx="504056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lijk 3"/>
          <p:cNvSpPr/>
          <p:nvPr/>
        </p:nvSpPr>
        <p:spPr>
          <a:xfrm>
            <a:off x="4716016" y="3284984"/>
            <a:ext cx="583842" cy="34112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7937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lancering</a:t>
            </a:r>
            <a:endParaRPr lang="nl-NL" sz="8000" b="1" u="sng" dirty="0"/>
          </a:p>
        </p:txBody>
      </p:sp>
      <p:pic>
        <p:nvPicPr>
          <p:cNvPr id="1026" name="Picture 2" descr="C:\Users\vrielinf\AppData\Local\Microsoft\Windows\Temporary Internet Files\Content.IE5\GMQXL1AG\shutterstock_7772585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616974" cy="44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7937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explosie</a:t>
            </a:r>
            <a:endParaRPr lang="nl-NL" sz="8000" b="1" u="sng" dirty="0"/>
          </a:p>
        </p:txBody>
      </p:sp>
      <p:pic>
        <p:nvPicPr>
          <p:cNvPr id="9" name="Picture 3" descr="C:\Users\vrielinf\AppData\Local\Microsoft\Windows\Temporary Internet Files\Content.IE5\495ZXJW2\shutterstock_5269524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331376"/>
            <a:ext cx="4626224" cy="518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20285</TotalTime>
  <Words>213</Words>
  <Application>Microsoft Office PowerPoint</Application>
  <PresentationFormat>Diavoorstelling (4:3)</PresentationFormat>
  <Paragraphs>123</Paragraphs>
  <Slides>21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Plas - Das, Gerarda van der</cp:lastModifiedBy>
  <cp:revision>3674</cp:revision>
  <cp:lastPrinted>2019-12-03T10:56:39Z</cp:lastPrinted>
  <dcterms:created xsi:type="dcterms:W3CDTF">2014-06-10T08:03:16Z</dcterms:created>
  <dcterms:modified xsi:type="dcterms:W3CDTF">2020-02-18T11:02:06Z</dcterms:modified>
</cp:coreProperties>
</file>