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453" r:id="rId2"/>
    <p:sldId id="257" r:id="rId3"/>
    <p:sldId id="312" r:id="rId4"/>
    <p:sldId id="472" r:id="rId5"/>
    <p:sldId id="479" r:id="rId6"/>
    <p:sldId id="426" r:id="rId7"/>
    <p:sldId id="422" r:id="rId8"/>
    <p:sldId id="425" r:id="rId9"/>
    <p:sldId id="394" r:id="rId10"/>
    <p:sldId id="402" r:id="rId11"/>
    <p:sldId id="452" r:id="rId12"/>
    <p:sldId id="423" r:id="rId13"/>
    <p:sldId id="270" r:id="rId14"/>
    <p:sldId id="474" r:id="rId15"/>
    <p:sldId id="478" r:id="rId16"/>
    <p:sldId id="476" r:id="rId17"/>
    <p:sldId id="480" r:id="rId18"/>
    <p:sldId id="477" r:id="rId19"/>
    <p:sldId id="483" r:id="rId20"/>
    <p:sldId id="482" r:id="rId21"/>
    <p:sldId id="434" r:id="rId22"/>
    <p:sldId id="470" r:id="rId2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3" autoAdjust="0"/>
    <p:restoredTop sz="75376" autoAdjust="0"/>
  </p:normalViewPr>
  <p:slideViewPr>
    <p:cSldViewPr>
      <p:cViewPr>
        <p:scale>
          <a:sx n="80" d="100"/>
          <a:sy n="80" d="100"/>
        </p:scale>
        <p:origin x="-1628" y="346"/>
      </p:cViewPr>
      <p:guideLst>
        <p:guide orient="horz" pos="2160"/>
        <p:guide pos="2880"/>
      </p:guideLst>
    </p:cSldViewPr>
  </p:slideViewPr>
  <p:outlineViewPr>
    <p:cViewPr>
      <p:scale>
        <a:sx n="33" d="100"/>
        <a:sy n="33" d="100"/>
      </p:scale>
      <p:origin x="0" y="214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EE719-2132-428F-88C3-601463DE0DD6}" type="datetimeFigureOut">
              <a:rPr lang="nl-NL" smtClean="0"/>
              <a:t>21-1-2020</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3D2238-BC57-49DB-9000-78F2CA072F07}" type="slidenum">
              <a:rPr lang="nl-NL" smtClean="0"/>
              <a:t>‹nr.›</a:t>
            </a:fld>
            <a:endParaRPr lang="nl-NL"/>
          </a:p>
        </p:txBody>
      </p:sp>
    </p:spTree>
    <p:extLst>
      <p:ext uri="{BB962C8B-B14F-4D97-AF65-F5344CB8AC3E}">
        <p14:creationId xmlns:p14="http://schemas.microsoft.com/office/powerpoint/2010/main" val="39991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smtClean="0">
                <a:solidFill>
                  <a:schemeClr val="tx1"/>
                </a:solidFill>
                <a:effectLst/>
                <a:latin typeface="+mn-lt"/>
                <a:ea typeface="+mn-ea"/>
                <a:cs typeface="+mn-cs"/>
              </a:rPr>
              <a:t>-Nauwelijks</a:t>
            </a:r>
            <a:r>
              <a:rPr lang="nl-NL" sz="1200" b="1"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 bijna</a:t>
            </a:r>
            <a:r>
              <a:rPr lang="nl-NL" sz="1200" kern="1200" baseline="0" dirty="0" smtClean="0">
                <a:solidFill>
                  <a:schemeClr val="tx1"/>
                </a:solidFill>
                <a:effectLst/>
                <a:latin typeface="+mn-lt"/>
                <a:ea typeface="+mn-ea"/>
                <a:cs typeface="+mn-cs"/>
              </a:rPr>
              <a:t> niet</a:t>
            </a:r>
            <a:endParaRPr lang="nl-NL" sz="1200" kern="1200" dirty="0" smtClean="0">
              <a:solidFill>
                <a:schemeClr val="tx1"/>
              </a:solidFill>
              <a:effectLst/>
              <a:latin typeface="+mn-lt"/>
              <a:ea typeface="+mn-ea"/>
              <a:cs typeface="+mn-cs"/>
            </a:endParaRPr>
          </a:p>
          <a:p>
            <a:pPr fontAlgn="t"/>
            <a:r>
              <a:rPr lang="nl-NL" sz="1200" b="1" kern="1200" dirty="0" smtClean="0">
                <a:solidFill>
                  <a:schemeClr val="tx1"/>
                </a:solidFill>
                <a:effectLst/>
                <a:latin typeface="+mn-lt"/>
                <a:ea typeface="+mn-ea"/>
                <a:cs typeface="+mn-cs"/>
              </a:rPr>
              <a:t>-Chanteren </a:t>
            </a:r>
            <a:r>
              <a:rPr lang="nl-NL" sz="1200" kern="1200" baseline="0" dirty="0" smtClean="0">
                <a:solidFill>
                  <a:schemeClr val="tx1"/>
                </a:solidFill>
                <a:effectLst/>
                <a:latin typeface="+mn-lt"/>
                <a:ea typeface="+mn-ea"/>
                <a:cs typeface="+mn-cs"/>
              </a:rPr>
              <a:t>= zorgen dat iemand gaat doen wat jij wilt door te dreigen met iets onprettigs</a:t>
            </a:r>
          </a:p>
          <a:p>
            <a:pPr fontAlgn="t"/>
            <a:r>
              <a:rPr lang="nl-NL" sz="1200" b="1" kern="1200" baseline="0" dirty="0" smtClean="0">
                <a:solidFill>
                  <a:schemeClr val="tx1"/>
                </a:solidFill>
                <a:effectLst/>
                <a:latin typeface="+mn-lt"/>
                <a:ea typeface="+mn-ea"/>
                <a:cs typeface="+mn-cs"/>
              </a:rPr>
              <a:t>-Openbaar maken </a:t>
            </a:r>
            <a:r>
              <a:rPr lang="nl-NL" sz="1200" kern="1200" baseline="0" dirty="0" smtClean="0">
                <a:solidFill>
                  <a:schemeClr val="tx1"/>
                </a:solidFill>
                <a:effectLst/>
                <a:latin typeface="+mn-lt"/>
                <a:ea typeface="+mn-ea"/>
                <a:cs typeface="+mn-cs"/>
              </a:rPr>
              <a:t>= aan iedereen bekend maken</a:t>
            </a:r>
          </a:p>
          <a:p>
            <a:pPr fontAlgn="t"/>
            <a:r>
              <a:rPr lang="nl-NL" sz="1200" b="1" kern="1200" baseline="0" dirty="0" smtClean="0">
                <a:solidFill>
                  <a:schemeClr val="tx1"/>
                </a:solidFill>
                <a:effectLst/>
                <a:latin typeface="+mn-lt"/>
                <a:ea typeface="+mn-ea"/>
                <a:cs typeface="+mn-cs"/>
              </a:rPr>
              <a:t>-De steunbetuiging </a:t>
            </a:r>
            <a:r>
              <a:rPr lang="nl-NL" sz="1200" kern="1200" baseline="0" dirty="0" smtClean="0">
                <a:solidFill>
                  <a:schemeClr val="tx1"/>
                </a:solidFill>
                <a:effectLst/>
                <a:latin typeface="+mn-lt"/>
                <a:ea typeface="+mn-ea"/>
                <a:cs typeface="+mn-cs"/>
              </a:rPr>
              <a:t>= het laten zien dat je iets of iemand goed vindt</a:t>
            </a:r>
          </a:p>
          <a:p>
            <a:pPr fontAlgn="t"/>
            <a:r>
              <a:rPr lang="nl-NL" sz="1200" b="1" kern="1200" baseline="0" dirty="0" smtClean="0">
                <a:solidFill>
                  <a:schemeClr val="tx1"/>
                </a:solidFill>
                <a:effectLst/>
                <a:latin typeface="+mn-lt"/>
                <a:ea typeface="+mn-ea"/>
                <a:cs typeface="+mn-cs"/>
              </a:rPr>
              <a:t>-Inspireren </a:t>
            </a:r>
            <a:r>
              <a:rPr lang="nl-NL" sz="1200" kern="1200" baseline="0" dirty="0" smtClean="0">
                <a:solidFill>
                  <a:schemeClr val="tx1"/>
                </a:solidFill>
                <a:effectLst/>
                <a:latin typeface="+mn-lt"/>
                <a:ea typeface="+mn-ea"/>
                <a:cs typeface="+mn-cs"/>
              </a:rPr>
              <a:t>= op ideeën brengen</a:t>
            </a:r>
          </a:p>
          <a:p>
            <a:pPr fontAlgn="t"/>
            <a:r>
              <a:rPr lang="nl-NL" sz="1200" b="1" kern="1200" baseline="0" dirty="0" smtClean="0">
                <a:solidFill>
                  <a:schemeClr val="tx1"/>
                </a:solidFill>
                <a:effectLst/>
                <a:latin typeface="+mn-lt"/>
                <a:ea typeface="+mn-ea"/>
                <a:cs typeface="+mn-cs"/>
              </a:rPr>
              <a:t>-Professioneel </a:t>
            </a:r>
            <a:r>
              <a:rPr lang="nl-NL" sz="1200" kern="1200" baseline="0" dirty="0" smtClean="0">
                <a:solidFill>
                  <a:schemeClr val="tx1"/>
                </a:solidFill>
                <a:effectLst/>
                <a:latin typeface="+mn-lt"/>
                <a:ea typeface="+mn-ea"/>
                <a:cs typeface="+mn-cs"/>
              </a:rPr>
              <a:t>= wat door beroepsmensen gedaan wordt</a:t>
            </a:r>
          </a:p>
          <a:p>
            <a:pPr fontAlgn="t"/>
            <a:r>
              <a:rPr lang="nl-NL" sz="1200" b="1" kern="1200" baseline="0" dirty="0" smtClean="0">
                <a:solidFill>
                  <a:schemeClr val="tx1"/>
                </a:solidFill>
                <a:effectLst/>
                <a:latin typeface="+mn-lt"/>
                <a:ea typeface="+mn-ea"/>
                <a:cs typeface="+mn-cs"/>
              </a:rPr>
              <a:t>-Achter de schermen </a:t>
            </a:r>
            <a:r>
              <a:rPr lang="nl-NL" sz="1200" kern="1200" baseline="0" dirty="0" smtClean="0">
                <a:solidFill>
                  <a:schemeClr val="tx1"/>
                </a:solidFill>
                <a:effectLst/>
                <a:latin typeface="+mn-lt"/>
                <a:ea typeface="+mn-ea"/>
                <a:cs typeface="+mn-cs"/>
              </a:rPr>
              <a:t>= niet in beeld, op de achtergrond</a:t>
            </a:r>
          </a:p>
          <a:p>
            <a:pPr fontAlgn="t"/>
            <a:r>
              <a:rPr lang="nl-NL" sz="1200" b="1" kern="1200" baseline="0" dirty="0" smtClean="0">
                <a:solidFill>
                  <a:schemeClr val="tx1"/>
                </a:solidFill>
                <a:effectLst/>
                <a:latin typeface="+mn-lt"/>
                <a:ea typeface="+mn-ea"/>
                <a:cs typeface="+mn-cs"/>
              </a:rPr>
              <a:t>-Volstrekt </a:t>
            </a:r>
            <a:r>
              <a:rPr lang="nl-NL" sz="1200" kern="1200" baseline="0" dirty="0" smtClean="0">
                <a:solidFill>
                  <a:schemeClr val="tx1"/>
                </a:solidFill>
                <a:effectLst/>
                <a:latin typeface="+mn-lt"/>
                <a:ea typeface="+mn-ea"/>
                <a:cs typeface="+mn-cs"/>
              </a:rPr>
              <a:t>= helemaal</a:t>
            </a:r>
          </a:p>
          <a:p>
            <a:pPr fontAlgn="t"/>
            <a:r>
              <a:rPr lang="nl-NL" sz="1200" b="1" kern="1200" baseline="0" dirty="0" smtClean="0">
                <a:solidFill>
                  <a:schemeClr val="tx1"/>
                </a:solidFill>
                <a:effectLst/>
                <a:latin typeface="+mn-lt"/>
                <a:ea typeface="+mn-ea"/>
                <a:cs typeface="+mn-cs"/>
              </a:rPr>
              <a:t>-De media </a:t>
            </a:r>
            <a:r>
              <a:rPr lang="nl-NL" sz="1200" kern="1200" baseline="0" dirty="0" smtClean="0">
                <a:solidFill>
                  <a:schemeClr val="tx1"/>
                </a:solidFill>
                <a:effectLst/>
                <a:latin typeface="+mn-lt"/>
                <a:ea typeface="+mn-ea"/>
                <a:cs typeface="+mn-cs"/>
              </a:rPr>
              <a:t>= middelen om informatie te geven, zoals kranten, radio, televisie en internet</a:t>
            </a:r>
          </a:p>
          <a:p>
            <a:pPr fontAlgn="t"/>
            <a:r>
              <a:rPr lang="nl-NL" sz="1200" b="1" kern="1200" baseline="0" dirty="0" smtClean="0">
                <a:solidFill>
                  <a:schemeClr val="tx1"/>
                </a:solidFill>
                <a:effectLst/>
                <a:latin typeface="+mn-lt"/>
                <a:ea typeface="+mn-ea"/>
                <a:cs typeface="+mn-cs"/>
              </a:rPr>
              <a:t>-Accepteren </a:t>
            </a:r>
            <a:r>
              <a:rPr lang="nl-NL" sz="1200" kern="1200" baseline="0" dirty="0" smtClean="0">
                <a:solidFill>
                  <a:schemeClr val="tx1"/>
                </a:solidFill>
                <a:effectLst/>
                <a:latin typeface="+mn-lt"/>
                <a:ea typeface="+mn-ea"/>
                <a:cs typeface="+mn-cs"/>
              </a:rPr>
              <a:t>= iets of iemand goed vinden</a:t>
            </a:r>
            <a:endParaRPr lang="nl-NL"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43895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21-1-2020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78953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21-1-2020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3247897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21-1-2020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426004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21-1-2020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939214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C902EBB-E90F-443C-9C5D-D5925B8084A4}" type="datetimeFigureOut">
              <a:rPr lang="nl-NL" smtClean="0"/>
              <a:t>21-1-2020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50218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C902EBB-E90F-443C-9C5D-D5925B8084A4}" type="datetimeFigureOut">
              <a:rPr lang="nl-NL" smtClean="0"/>
              <a:t>21-1-2020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34040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C902EBB-E90F-443C-9C5D-D5925B8084A4}" type="datetimeFigureOut">
              <a:rPr lang="nl-NL" smtClean="0"/>
              <a:t>21-1-2020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05419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C902EBB-E90F-443C-9C5D-D5925B8084A4}" type="datetimeFigureOut">
              <a:rPr lang="nl-NL" smtClean="0"/>
              <a:t>21-1-2020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04179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C902EBB-E90F-443C-9C5D-D5925B8084A4}" type="datetimeFigureOut">
              <a:rPr lang="nl-NL" smtClean="0"/>
              <a:t>21-1-2020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17883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C902EBB-E90F-443C-9C5D-D5925B8084A4}" type="datetimeFigureOut">
              <a:rPr lang="nl-NL" smtClean="0"/>
              <a:t>21-1-2020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48890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C902EBB-E90F-443C-9C5D-D5925B8084A4}" type="datetimeFigureOut">
              <a:rPr lang="nl-NL" smtClean="0"/>
              <a:t>21-1-2020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718461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02EBB-E90F-443C-9C5D-D5925B8084A4}" type="datetimeFigureOut">
              <a:rPr lang="nl-NL" smtClean="0"/>
              <a:t>21-1-2020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8D8B6-6033-4BC4-BC88-C71426A53B96}" type="slidenum">
              <a:rPr lang="nl-NL" smtClean="0"/>
              <a:t>‹nr.›</a:t>
            </a:fld>
            <a:endParaRPr lang="nl-NL"/>
          </a:p>
        </p:txBody>
      </p:sp>
    </p:spTree>
    <p:extLst>
      <p:ext uri="{BB962C8B-B14F-4D97-AF65-F5344CB8AC3E}">
        <p14:creationId xmlns:p14="http://schemas.microsoft.com/office/powerpoint/2010/main" val="2470539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29.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2.jpeg"/><Relationship Id="rId7" Type="http://schemas.openxmlformats.org/officeDocument/2006/relationships/image" Target="../media/image35.jpe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16.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a:buNone/>
            </a:pPr>
            <a:r>
              <a:rPr lang="nl-NL" sz="1600" u="sng" dirty="0" err="1"/>
              <a:t>S</a:t>
            </a:r>
            <a:r>
              <a:rPr lang="nl-NL" sz="1600" u="sng" dirty="0" err="1" smtClean="0"/>
              <a:t>emantisatieverhaal</a:t>
            </a:r>
            <a:r>
              <a:rPr lang="nl-NL" sz="1600" u="sng" dirty="0" smtClean="0"/>
              <a:t>:</a:t>
            </a:r>
            <a:endParaRPr lang="nl-NL" sz="1720" u="sng" dirty="0" smtClean="0"/>
          </a:p>
          <a:p>
            <a:pPr marL="0" indent="0" fontAlgn="t">
              <a:buNone/>
            </a:pPr>
            <a:r>
              <a:rPr lang="nl-NL" sz="1720" dirty="0" smtClean="0"/>
              <a:t>Ik heb een oudere broer. Vroeger maakten wij heel veel ruzie. Nu </a:t>
            </a:r>
            <a:r>
              <a:rPr lang="nl-NL" sz="1720" b="1" u="sng" dirty="0" smtClean="0"/>
              <a:t>nauwelijks</a:t>
            </a:r>
            <a:r>
              <a:rPr lang="nl-NL" sz="1720" dirty="0" smtClean="0"/>
              <a:t> meer. Nauwelijks betekent </a:t>
            </a:r>
            <a:r>
              <a:rPr lang="nl-NL" sz="1720" b="1" i="1" dirty="0" smtClean="0"/>
              <a:t>bijna niet</a:t>
            </a:r>
            <a:r>
              <a:rPr lang="nl-NL" sz="1720" dirty="0" smtClean="0"/>
              <a:t>. Maar vroeger dus wel. Op een dag had hij mijn dagboek gevonden en het slotje open gekregen. Hij kon dus alles in mijn dagboek lezen! Ik was toen zo boos op hem! Ik kon het niet </a:t>
            </a:r>
            <a:r>
              <a:rPr lang="nl-NL" sz="1720" b="1" u="sng" dirty="0" smtClean="0"/>
              <a:t>accepteren</a:t>
            </a:r>
            <a:r>
              <a:rPr lang="nl-NL" sz="1720" dirty="0" smtClean="0"/>
              <a:t> dat hij dat deed. Ik kon </a:t>
            </a:r>
            <a:r>
              <a:rPr lang="nl-NL" sz="1720" b="1" i="1" dirty="0" smtClean="0"/>
              <a:t>het niet goed vinden</a:t>
            </a:r>
            <a:r>
              <a:rPr lang="nl-NL" sz="1720" dirty="0" smtClean="0"/>
              <a:t>. Zou jij dat wel accepteren? Ik heb toen alle posters die hij op zijn slaapkamer had hangen kapot gescheurd. Zo ruzieden we dus. Toen werd mijn broer verliefd en had ik hem zien zoenen met een jongen. Ik plaagde mijn broer er mee en vertelde het aan mijn vriendinnen en iedereen die mijn broer kende. Mijn broer was woest en riep dat hij de dingen die hij had gelezen in mijn dagboek, in </a:t>
            </a:r>
            <a:r>
              <a:rPr lang="nl-NL" sz="1720" b="1" u="sng" dirty="0" smtClean="0"/>
              <a:t>de media</a:t>
            </a:r>
            <a:r>
              <a:rPr lang="nl-NL" sz="1720" b="1" dirty="0" smtClean="0"/>
              <a:t> </a:t>
            </a:r>
            <a:r>
              <a:rPr lang="nl-NL" sz="1720" dirty="0" smtClean="0"/>
              <a:t>wilde brengen. De media betekent </a:t>
            </a:r>
            <a:r>
              <a:rPr lang="nl-NL" sz="1720" b="1" i="1" dirty="0" smtClean="0"/>
              <a:t>middelen om informatie te geven, zoals kranten, radio, televisie en internet</a:t>
            </a:r>
            <a:r>
              <a:rPr lang="nl-NL" sz="1720" dirty="0" smtClean="0"/>
              <a:t>. Hij zou mijn dagboek op internet zetten zodat iedereen het kon lezen! Hij </a:t>
            </a:r>
            <a:r>
              <a:rPr lang="nl-NL" sz="1720" b="1" u="sng" dirty="0" smtClean="0"/>
              <a:t>chanteerde</a:t>
            </a:r>
            <a:r>
              <a:rPr lang="nl-NL" sz="1720" dirty="0" smtClean="0"/>
              <a:t> mij gewoon! Chanteren betekent </a:t>
            </a:r>
            <a:r>
              <a:rPr lang="nl-NL" sz="1720" b="1" i="1" dirty="0" smtClean="0"/>
              <a:t>zorgen dat iemand gaat doen wat jij wilt door te dreigen met iets onprettigs. </a:t>
            </a:r>
            <a:r>
              <a:rPr lang="nl-NL" sz="1720" dirty="0" smtClean="0"/>
              <a:t>Door </a:t>
            </a:r>
            <a:r>
              <a:rPr lang="nl-NL" sz="1720" dirty="0" smtClean="0"/>
              <a:t>te dreigen met het online zetten van mijn dagboek zorgde hij er voor dat ik niet verder ging vertellen dat hij een vriendje had. Mijn broer vond het moeilijk om </a:t>
            </a:r>
            <a:r>
              <a:rPr lang="nl-NL" sz="1720" b="1" u="sng" dirty="0" smtClean="0"/>
              <a:t>openbaar te maken</a:t>
            </a:r>
            <a:r>
              <a:rPr lang="nl-NL" sz="1720" dirty="0" smtClean="0"/>
              <a:t> dat hij verliefd op een jongen was. Openbaar maken betekent </a:t>
            </a:r>
            <a:r>
              <a:rPr lang="nl-NL" sz="1720" b="1" i="1" dirty="0" smtClean="0"/>
              <a:t>aan iedereen bekend maken.</a:t>
            </a:r>
            <a:r>
              <a:rPr lang="nl-NL" sz="1720" dirty="0" smtClean="0"/>
              <a:t> Het werd natuurlijk wél bekend en mijn broer kreeg veel fijne, positieve reacties. Hij kreeg veel </a:t>
            </a:r>
            <a:r>
              <a:rPr lang="nl-NL" sz="1720" b="1" u="sng" dirty="0" smtClean="0"/>
              <a:t>steunbetuigingen</a:t>
            </a:r>
            <a:r>
              <a:rPr lang="nl-NL" sz="1720" dirty="0" smtClean="0"/>
              <a:t>. Een steunbetuiging is dat </a:t>
            </a:r>
            <a:r>
              <a:rPr lang="nl-NL" sz="1720" b="1" i="1" dirty="0" smtClean="0"/>
              <a:t>je laat zien dat je iets of iemand goed vindt. </a:t>
            </a:r>
            <a:r>
              <a:rPr lang="nl-NL" sz="1720" dirty="0" smtClean="0"/>
              <a:t>Twee jongens die verliefde zijn op elkaar is </a:t>
            </a:r>
            <a:r>
              <a:rPr lang="nl-NL" sz="1720" b="1" u="sng" dirty="0" smtClean="0"/>
              <a:t>volstrekt</a:t>
            </a:r>
            <a:r>
              <a:rPr lang="nl-NL" sz="1720" dirty="0" smtClean="0"/>
              <a:t> , </a:t>
            </a:r>
            <a:r>
              <a:rPr lang="nl-NL" sz="1720" b="1" i="1" dirty="0" smtClean="0"/>
              <a:t>is helemaal</a:t>
            </a:r>
            <a:r>
              <a:rPr lang="nl-NL" sz="1720" dirty="0" smtClean="0"/>
              <a:t>, geaccepteerd bij ons in de familie en bij onze vrienden. Mijn ouders waren ook niet verrast toen mijn broer het vertelde. </a:t>
            </a:r>
            <a:r>
              <a:rPr lang="nl-NL" sz="1720" b="1" u="sng" dirty="0" smtClean="0"/>
              <a:t>Achter de schermen</a:t>
            </a:r>
            <a:r>
              <a:rPr lang="nl-NL" sz="1720" dirty="0" smtClean="0"/>
              <a:t> hadden ze het al lang gezien. Achter de schermen betekent </a:t>
            </a:r>
            <a:r>
              <a:rPr lang="nl-NL" sz="1720" b="1" i="1" dirty="0" smtClean="0"/>
              <a:t>niet in beeld, op de achtergrond. </a:t>
            </a:r>
            <a:r>
              <a:rPr lang="nl-NL" sz="1720" dirty="0" smtClean="0"/>
              <a:t>Mijn dagboek is gelukkig nooit op internet gekomen. Er zijn wel mensen die hun dagboek op internet zetten he. Zo’n dagboek heet dan een blog. Sommige mensen </a:t>
            </a:r>
            <a:r>
              <a:rPr lang="nl-NL" sz="1720" b="1" u="sng" dirty="0" smtClean="0"/>
              <a:t>inspireren</a:t>
            </a:r>
            <a:r>
              <a:rPr lang="nl-NL" sz="1720" dirty="0" smtClean="0"/>
              <a:t> anderen met hun blog, met hun dagboek. Ze </a:t>
            </a:r>
            <a:r>
              <a:rPr lang="nl-NL" sz="1720" b="1" i="1" dirty="0" smtClean="0"/>
              <a:t>brengen anderen op ideeën. </a:t>
            </a:r>
            <a:r>
              <a:rPr lang="nl-NL" sz="1720" dirty="0" smtClean="0"/>
              <a:t>Bijvoorbeeld als ze over hun werk of hobby schrijven.  Weet je dat er ook mensen zijn die geld verdienen met hun blog? Ze bloggen dan </a:t>
            </a:r>
            <a:r>
              <a:rPr lang="nl-NL" sz="1720" b="1" u="sng" dirty="0" smtClean="0"/>
              <a:t>professioneel</a:t>
            </a:r>
            <a:r>
              <a:rPr lang="nl-NL" sz="1720" dirty="0" smtClean="0"/>
              <a:t>. Professioneel betekent </a:t>
            </a:r>
            <a:r>
              <a:rPr lang="nl-NL" sz="1720" b="1" i="1" dirty="0" smtClean="0"/>
              <a:t>wat door beroepsmensen gedaan wordt</a:t>
            </a:r>
            <a:r>
              <a:rPr lang="nl-NL" sz="1720" dirty="0" smtClean="0"/>
              <a:t>. </a:t>
            </a:r>
            <a:r>
              <a:rPr lang="nl-NL" sz="1720" dirty="0" smtClean="0"/>
              <a:t>Mijn </a:t>
            </a:r>
            <a:r>
              <a:rPr lang="nl-NL" sz="1720" dirty="0" smtClean="0"/>
              <a:t>broer en ik maken nu niet veel ruzie meer. Mijn broer en ik zijn eigenlijk hele goede vrienden.</a:t>
            </a:r>
            <a:endParaRPr lang="nl-NL" sz="1720" dirty="0"/>
          </a:p>
        </p:txBody>
      </p:sp>
    </p:spTree>
    <p:extLst>
      <p:ext uri="{BB962C8B-B14F-4D97-AF65-F5344CB8AC3E}">
        <p14:creationId xmlns:p14="http://schemas.microsoft.com/office/powerpoint/2010/main" val="214619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07504" y="7937"/>
            <a:ext cx="9243119" cy="1323439"/>
          </a:xfrm>
          <a:prstGeom prst="rect">
            <a:avLst/>
          </a:prstGeom>
          <a:noFill/>
        </p:spPr>
        <p:txBody>
          <a:bodyPr wrap="square" rtlCol="0">
            <a:spAutoFit/>
          </a:bodyPr>
          <a:lstStyle/>
          <a:p>
            <a:r>
              <a:rPr lang="nl-NL" sz="8000" b="1" u="sng" dirty="0"/>
              <a:t>a</a:t>
            </a:r>
            <a:r>
              <a:rPr lang="nl-NL" sz="8000" b="1" u="sng" dirty="0" smtClean="0"/>
              <a:t>chter de schermen</a:t>
            </a:r>
            <a:endParaRPr lang="nl-NL" sz="8000" b="1" u="sng" dirty="0"/>
          </a:p>
        </p:txBody>
      </p:sp>
      <p:sp>
        <p:nvSpPr>
          <p:cNvPr id="3" name="Rechthoek 2"/>
          <p:cNvSpPr/>
          <p:nvPr/>
        </p:nvSpPr>
        <p:spPr>
          <a:xfrm>
            <a:off x="5724128" y="3068960"/>
            <a:ext cx="64807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Rechthoek 9"/>
          <p:cNvSpPr/>
          <p:nvPr/>
        </p:nvSpPr>
        <p:spPr>
          <a:xfrm>
            <a:off x="2555775" y="2480802"/>
            <a:ext cx="971599" cy="1380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171" name="Picture 3" descr="P:\Onderwijs\MPO-0589_weerwoord18\2. Weerwoord-lessen\Week 4 2020 - Coming-out NikkieTutorials\giss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331376"/>
            <a:ext cx="7596336" cy="53630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dasg\Downloads\shutterstock_5207856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8164" y="2184990"/>
            <a:ext cx="1266433" cy="883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20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74978" y="42776"/>
            <a:ext cx="9393566" cy="1323439"/>
          </a:xfrm>
          <a:prstGeom prst="rect">
            <a:avLst/>
          </a:prstGeom>
          <a:noFill/>
        </p:spPr>
        <p:txBody>
          <a:bodyPr wrap="square" rtlCol="0">
            <a:spAutoFit/>
          </a:bodyPr>
          <a:lstStyle/>
          <a:p>
            <a:r>
              <a:rPr lang="nl-NL" sz="8000" b="1" u="sng" dirty="0" smtClean="0"/>
              <a:t>inspireren</a:t>
            </a:r>
            <a:endParaRPr lang="nl-NL" sz="8000" b="1" u="sng" dirty="0"/>
          </a:p>
        </p:txBody>
      </p:sp>
      <p:grpSp>
        <p:nvGrpSpPr>
          <p:cNvPr id="7" name="Groep 6"/>
          <p:cNvGrpSpPr/>
          <p:nvPr/>
        </p:nvGrpSpPr>
        <p:grpSpPr>
          <a:xfrm>
            <a:off x="539552" y="1389648"/>
            <a:ext cx="8028383" cy="5351720"/>
            <a:chOff x="539552" y="1389648"/>
            <a:chExt cx="8028383" cy="5351720"/>
          </a:xfrm>
        </p:grpSpPr>
        <p:pic>
          <p:nvPicPr>
            <p:cNvPr id="8" name="Picture 2" descr="C:\Users\routledm\AppData\Local\Microsoft\Windows\Temporary Internet Files\Content.IE5\CWNBRJXY\shutterstock_7305212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389648"/>
              <a:ext cx="8028383" cy="53517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routledm\AppData\Local\Microsoft\Windows\Temporary Internet Files\Content.IE5\FFSFIEPV\shutterstock_121279373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22054">
              <a:off x="3770395" y="1759004"/>
              <a:ext cx="1913636" cy="13232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routledm\AppData\Local\Microsoft\Windows\Temporary Internet Files\Content.IE5\B6VY3KX3\shutterstock_52158784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1556792"/>
              <a:ext cx="1940336"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179487">
              <a:off x="6286958" y="4492656"/>
              <a:ext cx="1852446" cy="1373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951710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16024" y="7937"/>
            <a:ext cx="9396536" cy="1323439"/>
          </a:xfrm>
          <a:prstGeom prst="rect">
            <a:avLst/>
          </a:prstGeom>
          <a:noFill/>
        </p:spPr>
        <p:txBody>
          <a:bodyPr wrap="square" rtlCol="0">
            <a:spAutoFit/>
          </a:bodyPr>
          <a:lstStyle/>
          <a:p>
            <a:r>
              <a:rPr lang="nl-NL" sz="8000" b="1" u="sng" dirty="0" smtClean="0"/>
              <a:t>professioneel</a:t>
            </a:r>
            <a:endParaRPr lang="nl-NL" sz="8000" b="1" u="sng" dirty="0"/>
          </a:p>
        </p:txBody>
      </p:sp>
      <p:pic>
        <p:nvPicPr>
          <p:cNvPr id="8194" name="Picture 2" descr="C:\Users\dasg\Downloads\shutterstock_7056062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628800"/>
            <a:ext cx="7233234" cy="483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745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 de woordmuur:</a:t>
            </a:r>
            <a:endParaRPr lang="nl-NL" dirty="0"/>
          </a:p>
        </p:txBody>
      </p:sp>
    </p:spTree>
    <p:extLst>
      <p:ext uri="{BB962C8B-B14F-4D97-AF65-F5344CB8AC3E}">
        <p14:creationId xmlns:p14="http://schemas.microsoft.com/office/powerpoint/2010/main" val="2801730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304800" y="404664"/>
            <a:ext cx="3907160"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smtClean="0">
                <a:solidFill>
                  <a:srgbClr val="387038"/>
                </a:solidFill>
                <a:latin typeface="Trebuchet MS"/>
                <a:ea typeface="Calibri"/>
                <a:cs typeface="Times New Roman"/>
              </a:rPr>
              <a:t>accepteren</a:t>
            </a:r>
            <a:endParaRPr lang="nl-NL" sz="4300" dirty="0">
              <a:effectLst/>
              <a:latin typeface="Calibri"/>
              <a:ea typeface="Calibri"/>
              <a:cs typeface="Times New Roman"/>
            </a:endParaRPr>
          </a:p>
        </p:txBody>
      </p:sp>
      <p:sp>
        <p:nvSpPr>
          <p:cNvPr id="13" name="Tekstvak 2"/>
          <p:cNvSpPr txBox="1">
            <a:spLocks noChangeArrowheads="1"/>
          </p:cNvSpPr>
          <p:nvPr/>
        </p:nvSpPr>
        <p:spPr bwMode="auto">
          <a:xfrm>
            <a:off x="4427984" y="40466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smtClean="0">
                <a:solidFill>
                  <a:srgbClr val="387038"/>
                </a:solidFill>
                <a:latin typeface="Trebuchet MS"/>
                <a:ea typeface="Calibri"/>
                <a:cs typeface="Times New Roman"/>
              </a:rPr>
              <a:t>weigeren</a:t>
            </a:r>
            <a:endParaRPr lang="nl-NL" sz="43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latin typeface="Trebuchet MS"/>
                <a:ea typeface="Calibri"/>
                <a:cs typeface="Times New Roman"/>
              </a:rPr>
              <a:t>= iets of iemand goedvinden</a:t>
            </a:r>
            <a:endParaRPr lang="nl-NL" sz="2800" dirty="0">
              <a:latin typeface="Trebuchet MS"/>
              <a:ea typeface="Calibri"/>
              <a:cs typeface="Times New Roman"/>
            </a:endParaRP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Mijn broer moest mijn voorstel om mee te helpen wel </a:t>
            </a:r>
            <a:r>
              <a:rPr lang="nl-NL" sz="2400" i="1" u="sng" dirty="0" smtClean="0">
                <a:solidFill>
                  <a:srgbClr val="387038"/>
                </a:solidFill>
                <a:latin typeface="Trebuchet MS"/>
                <a:ea typeface="Calibri"/>
                <a:cs typeface="Times New Roman"/>
              </a:rPr>
              <a:t>accepteren</a:t>
            </a:r>
            <a:r>
              <a:rPr lang="nl-NL" sz="2400" i="1" dirty="0" smtClean="0">
                <a:solidFill>
                  <a:srgbClr val="387038"/>
                </a:solidFill>
                <a:latin typeface="Trebuchet MS"/>
                <a:ea typeface="Calibri"/>
                <a:cs typeface="Times New Roman"/>
              </a:rPr>
              <a:t>.</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niet aanvaarden</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endParaRPr lang="nl-NL" dirty="0" smtClean="0">
              <a:effectLst/>
              <a:latin typeface="Trebuchet MS"/>
              <a:ea typeface="Calibri"/>
              <a:cs typeface="Times New Roman"/>
            </a:endParaRPr>
          </a:p>
          <a:p>
            <a:pPr algn="ctr">
              <a:lnSpc>
                <a:spcPct val="107000"/>
              </a:lnSpc>
              <a:spcAft>
                <a:spcPts val="0"/>
              </a:spcAft>
            </a:pPr>
            <a:endParaRPr lang="nl-NL" dirty="0">
              <a:latin typeface="Trebuchet MS"/>
              <a:ea typeface="Calibri"/>
              <a:cs typeface="Times New Roman"/>
            </a:endParaRPr>
          </a:p>
          <a:p>
            <a:pPr algn="ct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Mijn broer </a:t>
            </a:r>
            <a:r>
              <a:rPr lang="nl-NL" sz="2400" i="1" u="sng" dirty="0" smtClean="0">
                <a:solidFill>
                  <a:srgbClr val="387038"/>
                </a:solidFill>
                <a:latin typeface="Trebuchet MS"/>
                <a:ea typeface="Calibri"/>
                <a:cs typeface="Times New Roman"/>
              </a:rPr>
              <a:t>weigerde</a:t>
            </a:r>
            <a:r>
              <a:rPr lang="nl-NL" sz="2400" i="1" dirty="0" smtClean="0">
                <a:solidFill>
                  <a:srgbClr val="387038"/>
                </a:solidFill>
                <a:latin typeface="Trebuchet MS"/>
                <a:ea typeface="Calibri"/>
                <a:cs typeface="Times New Roman"/>
              </a:rPr>
              <a:t> om mij mee te helpen.</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2" descr="C:\Users\dasg\Downloads\shutterstock_15179094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95536" y="2643668"/>
            <a:ext cx="3871664" cy="179344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routledm\AppData\Local\Microsoft\Windows\Temporary Internet Files\Content.IE5\E8EDT2VS\shutterstock_7150697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6232" y="2380303"/>
            <a:ext cx="3108176" cy="2076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110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771801" y="404664"/>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Trebuchet MS" panose="020B0603020202020204" pitchFamily="34" charset="0"/>
                <a:ea typeface="Calibri"/>
                <a:cs typeface="Times New Roman"/>
              </a:rPr>
              <a:t>d</a:t>
            </a:r>
            <a:r>
              <a:rPr lang="nl-NL" sz="4800" b="1" dirty="0" smtClean="0">
                <a:latin typeface="Trebuchet MS" panose="020B0603020202020204" pitchFamily="34" charset="0"/>
                <a:ea typeface="Calibri"/>
                <a:cs typeface="Times New Roman"/>
              </a:rPr>
              <a:t>e media</a:t>
            </a:r>
            <a:endParaRPr lang="nl-NL" sz="4800" b="1" dirty="0">
              <a:effectLst/>
              <a:latin typeface="Trebuchet MS" panose="020B0603020202020204" pitchFamily="34" charset="0"/>
              <a:ea typeface="Calibri"/>
              <a:cs typeface="Times New Roman"/>
            </a:endParaRPr>
          </a:p>
        </p:txBody>
      </p:sp>
      <p:sp>
        <p:nvSpPr>
          <p:cNvPr id="7" name="Text Box 14"/>
          <p:cNvSpPr txBox="1"/>
          <p:nvPr/>
        </p:nvSpPr>
        <p:spPr>
          <a:xfrm>
            <a:off x="416822" y="3861049"/>
            <a:ext cx="202437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323528" y="3881821"/>
            <a:ext cx="2117668"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Trebuchet MS" panose="020B0603020202020204" pitchFamily="34" charset="0"/>
                <a:ea typeface="Calibri"/>
                <a:cs typeface="Times New Roman"/>
              </a:rPr>
              <a:t>d</a:t>
            </a:r>
            <a:r>
              <a:rPr lang="nl-NL" sz="3600" b="1" dirty="0" smtClean="0">
                <a:latin typeface="Trebuchet MS" panose="020B0603020202020204" pitchFamily="34" charset="0"/>
                <a:ea typeface="Calibri"/>
                <a:cs typeface="Times New Roman"/>
              </a:rPr>
              <a:t>e krant</a:t>
            </a:r>
            <a:endParaRPr lang="nl-NL" sz="3600" b="1" dirty="0">
              <a:effectLst/>
              <a:latin typeface="Trebuchet MS" panose="020B0603020202020204" pitchFamily="34" charset="0"/>
              <a:ea typeface="Calibri"/>
              <a:cs typeface="Times New Roman"/>
            </a:endParaRPr>
          </a:p>
        </p:txBody>
      </p:sp>
      <p:sp>
        <p:nvSpPr>
          <p:cNvPr id="9" name="Text Box 14"/>
          <p:cNvSpPr txBox="1"/>
          <p:nvPr/>
        </p:nvSpPr>
        <p:spPr>
          <a:xfrm>
            <a:off x="2555776" y="3861048"/>
            <a:ext cx="197461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2483768" y="3861985"/>
            <a:ext cx="208823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Trebuchet MS" panose="020B0603020202020204" pitchFamily="34" charset="0"/>
                <a:ea typeface="Calibri"/>
                <a:cs typeface="Times New Roman"/>
              </a:rPr>
              <a:t>d</a:t>
            </a:r>
            <a:r>
              <a:rPr lang="nl-NL" sz="3600" b="1" dirty="0" smtClean="0">
                <a:latin typeface="Trebuchet MS" panose="020B0603020202020204" pitchFamily="34" charset="0"/>
                <a:ea typeface="Calibri"/>
                <a:cs typeface="Times New Roman"/>
              </a:rPr>
              <a:t>e radio</a:t>
            </a:r>
            <a:endParaRPr lang="nl-NL" sz="3600" b="1" dirty="0">
              <a:effectLst/>
              <a:latin typeface="Trebuchet MS" panose="020B0603020202020204" pitchFamily="34" charset="0"/>
              <a:ea typeface="Calibri"/>
              <a:cs typeface="Times New Roman"/>
            </a:endParaRPr>
          </a:p>
        </p:txBody>
      </p:sp>
      <p:sp>
        <p:nvSpPr>
          <p:cNvPr id="11" name="Text Box 14"/>
          <p:cNvSpPr txBox="1"/>
          <p:nvPr/>
        </p:nvSpPr>
        <p:spPr>
          <a:xfrm>
            <a:off x="6012123" y="3861048"/>
            <a:ext cx="280834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5976137" y="3861049"/>
            <a:ext cx="284433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Trebuchet MS" panose="020B0603020202020204" pitchFamily="34" charset="0"/>
                <a:ea typeface="Calibri"/>
                <a:cs typeface="Times New Roman"/>
              </a:rPr>
              <a:t>h</a:t>
            </a:r>
            <a:r>
              <a:rPr lang="nl-NL" sz="3600" b="1" dirty="0" smtClean="0">
                <a:effectLst/>
                <a:latin typeface="Trebuchet MS" panose="020B0603020202020204" pitchFamily="34" charset="0"/>
                <a:ea typeface="Calibri"/>
                <a:cs typeface="Times New Roman"/>
              </a:rPr>
              <a:t>et internet</a:t>
            </a:r>
            <a:endParaRPr lang="nl-NL" sz="3600" b="1" dirty="0">
              <a:effectLst/>
              <a:latin typeface="Trebuchet MS" panose="020B0603020202020204" pitchFamily="34" charset="0"/>
              <a:ea typeface="Calibri"/>
              <a:cs typeface="Times New Roman"/>
            </a:endParaRPr>
          </a:p>
        </p:txBody>
      </p:sp>
      <p:pic>
        <p:nvPicPr>
          <p:cNvPr id="15" name="Afbeelding 14"/>
          <p:cNvPicPr/>
          <p:nvPr/>
        </p:nvPicPr>
        <p:blipFill>
          <a:blip r:embed="rId3"/>
          <a:stretch>
            <a:fillRect/>
          </a:stretch>
        </p:blipFill>
        <p:spPr>
          <a:xfrm>
            <a:off x="7323455" y="6220072"/>
            <a:ext cx="1584176" cy="593304"/>
          </a:xfrm>
          <a:prstGeom prst="rect">
            <a:avLst/>
          </a:prstGeom>
        </p:spPr>
      </p:pic>
      <p:pic>
        <p:nvPicPr>
          <p:cNvPr id="16" name="Afbeelding 15"/>
          <p:cNvPicPr/>
          <p:nvPr/>
        </p:nvPicPr>
        <p:blipFill>
          <a:blip r:embed="rId4">
            <a:extLst/>
          </a:blip>
          <a:stretch>
            <a:fillRect/>
          </a:stretch>
        </p:blipFill>
        <p:spPr>
          <a:xfrm rot="21235644">
            <a:off x="3874867" y="3428441"/>
            <a:ext cx="152772" cy="441929"/>
          </a:xfrm>
          <a:prstGeom prst="rect">
            <a:avLst/>
          </a:prstGeom>
        </p:spPr>
      </p:pic>
      <p:sp>
        <p:nvSpPr>
          <p:cNvPr id="13" name="Text Box 14"/>
          <p:cNvSpPr txBox="1"/>
          <p:nvPr/>
        </p:nvSpPr>
        <p:spPr>
          <a:xfrm>
            <a:off x="6228184" y="476672"/>
            <a:ext cx="2520280"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middelen om informatie te vinden</a:t>
            </a:r>
            <a:endParaRPr lang="nl-NL" sz="1100" dirty="0">
              <a:effectLst/>
              <a:latin typeface="Calibri"/>
              <a:ea typeface="Calibri"/>
              <a:cs typeface="Times New Roman"/>
            </a:endParaRPr>
          </a:p>
        </p:txBody>
      </p:sp>
      <p:sp>
        <p:nvSpPr>
          <p:cNvPr id="18" name="Text Box 14"/>
          <p:cNvSpPr txBox="1"/>
          <p:nvPr/>
        </p:nvSpPr>
        <p:spPr>
          <a:xfrm>
            <a:off x="4680773" y="3861985"/>
            <a:ext cx="124772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7" name="Tekstvak 2"/>
          <p:cNvSpPr txBox="1">
            <a:spLocks noChangeArrowheads="1"/>
          </p:cNvSpPr>
          <p:nvPr/>
        </p:nvSpPr>
        <p:spPr bwMode="auto">
          <a:xfrm>
            <a:off x="4572000" y="3861985"/>
            <a:ext cx="1452715"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Trebuchet MS" panose="020B0603020202020204" pitchFamily="34" charset="0"/>
                <a:ea typeface="Calibri"/>
                <a:cs typeface="Times New Roman"/>
              </a:rPr>
              <a:t>d</a:t>
            </a:r>
            <a:r>
              <a:rPr lang="nl-NL" sz="3600" b="1" dirty="0" smtClean="0">
                <a:latin typeface="Trebuchet MS" panose="020B0603020202020204" pitchFamily="34" charset="0"/>
                <a:ea typeface="Calibri"/>
                <a:cs typeface="Times New Roman"/>
              </a:rPr>
              <a:t>e tv</a:t>
            </a:r>
            <a:endParaRPr lang="nl-NL" sz="3600" b="1" dirty="0">
              <a:effectLst/>
              <a:latin typeface="Trebuchet MS" panose="020B0603020202020204" pitchFamily="34" charset="0"/>
              <a:ea typeface="Calibri"/>
              <a:cs typeface="Times New Roman"/>
            </a:endParaRPr>
          </a:p>
        </p:txBody>
      </p:sp>
      <p:pic>
        <p:nvPicPr>
          <p:cNvPr id="19" name="Afbeelding 18"/>
          <p:cNvPicPr/>
          <p:nvPr/>
        </p:nvPicPr>
        <p:blipFill>
          <a:blip r:embed="rId4">
            <a:extLst/>
          </a:blip>
          <a:stretch>
            <a:fillRect/>
          </a:stretch>
        </p:blipFill>
        <p:spPr>
          <a:xfrm rot="364356" flipH="1">
            <a:off x="5332385" y="3435841"/>
            <a:ext cx="152772" cy="441929"/>
          </a:xfrm>
          <a:prstGeom prst="rect">
            <a:avLst/>
          </a:prstGeom>
        </p:spPr>
      </p:pic>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508" y="4630420"/>
            <a:ext cx="1145708" cy="1359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vrielinf\AppData\Local\Microsoft\Windows\Temporary Internet Files\Content.IE5\SW6GRB4S\shutterstock_38889292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19501" y="4712083"/>
            <a:ext cx="1751120" cy="11697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vrielinf\AppData\Local\Microsoft\Windows\Temporary Internet Files\Content.IE5\3VG0ZVQG\shutterstock_61464372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37195" y="4946258"/>
            <a:ext cx="1524000" cy="101803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vrielinf\AppData\Local\Microsoft\Windows\Temporary Internet Files\Content.IE5\N0DE5L25\shutterstock_25872604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32497" y="4677471"/>
            <a:ext cx="1894849" cy="1265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846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188641"/>
            <a:ext cx="9165859" cy="6480719"/>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4"/>
          <p:cNvSpPr txBox="1">
            <a:spLocks noChangeArrowheads="1"/>
          </p:cNvSpPr>
          <p:nvPr/>
        </p:nvSpPr>
        <p:spPr bwMode="auto">
          <a:xfrm>
            <a:off x="6804247" y="3357604"/>
            <a:ext cx="1953568" cy="462908"/>
          </a:xfrm>
          <a:prstGeom prst="rect">
            <a:avLst/>
          </a:prstGeom>
          <a:solidFill>
            <a:srgbClr val="DBEDDB"/>
          </a:solidFill>
          <a:ln w="28575">
            <a:solidFill>
              <a:srgbClr val="387038"/>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alt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Text Box 9"/>
          <p:cNvSpPr txBox="1">
            <a:spLocks noChangeArrowheads="1"/>
          </p:cNvSpPr>
          <p:nvPr/>
        </p:nvSpPr>
        <p:spPr bwMode="auto">
          <a:xfrm>
            <a:off x="6804247" y="3285656"/>
            <a:ext cx="1964427" cy="58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nl-NL" sz="3200" b="0"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vaak</a:t>
            </a:r>
            <a:endParaRPr kumimoji="0" lang="nl-NL" altLang="nl-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 Box 8"/>
          <p:cNvSpPr txBox="1">
            <a:spLocks noChangeArrowheads="1"/>
          </p:cNvSpPr>
          <p:nvPr/>
        </p:nvSpPr>
        <p:spPr bwMode="auto">
          <a:xfrm>
            <a:off x="931918" y="602680"/>
            <a:ext cx="5128236" cy="57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900" b="0" i="1" u="none" strike="noStrike" cap="none" normalizeH="0" baseline="0" dirty="0" smtClean="0">
                <a:ln>
                  <a:noFill/>
                </a:ln>
                <a:solidFill>
                  <a:srgbClr val="387038"/>
                </a:solidFill>
                <a:effectLst/>
                <a:latin typeface="Trebuchet MS" pitchFamily="34" charset="0"/>
                <a:ea typeface="Calibri" pitchFamily="34" charset="0"/>
                <a:cs typeface="Times New Roman" pitchFamily="18" charset="0"/>
              </a:rPr>
              <a:t>Mijn broer en ik hebben</a:t>
            </a:r>
            <a:r>
              <a:rPr kumimoji="0" lang="nl-NL" altLang="nl-NL" sz="1900" b="0" i="1" u="none" strike="noStrike" cap="none" normalizeH="0" dirty="0" smtClean="0">
                <a:ln>
                  <a:noFill/>
                </a:ln>
                <a:solidFill>
                  <a:srgbClr val="387038"/>
                </a:solidFill>
                <a:effectLst/>
                <a:latin typeface="Trebuchet MS" pitchFamily="34" charset="0"/>
                <a:ea typeface="Calibri" pitchFamily="34" charset="0"/>
                <a:cs typeface="Times New Roman" pitchFamily="18" charset="0"/>
              </a:rPr>
              <a:t> </a:t>
            </a:r>
            <a:r>
              <a:rPr kumimoji="0" lang="nl-NL" altLang="nl-NL" sz="1900" b="0" i="1" u="sng" strike="noStrike" cap="none" normalizeH="0" dirty="0" smtClean="0">
                <a:ln>
                  <a:noFill/>
                </a:ln>
                <a:solidFill>
                  <a:srgbClr val="387038"/>
                </a:solidFill>
                <a:effectLst/>
                <a:latin typeface="Trebuchet MS" pitchFamily="34" charset="0"/>
                <a:ea typeface="Calibri" pitchFamily="34" charset="0"/>
                <a:cs typeface="Times New Roman" pitchFamily="18" charset="0"/>
              </a:rPr>
              <a:t>nauwelijks</a:t>
            </a:r>
            <a:r>
              <a:rPr kumimoji="0" lang="nl-NL" altLang="nl-NL" sz="1900" b="0" i="1" u="none" strike="noStrike" cap="none" normalizeH="0" dirty="0" smtClean="0">
                <a:ln>
                  <a:noFill/>
                </a:ln>
                <a:solidFill>
                  <a:srgbClr val="387038"/>
                </a:solidFill>
                <a:effectLst/>
                <a:latin typeface="Trebuchet MS" pitchFamily="34" charset="0"/>
                <a:ea typeface="Calibri" pitchFamily="34" charset="0"/>
                <a:cs typeface="Times New Roman" pitchFamily="18" charset="0"/>
              </a:rPr>
              <a:t> ruzie.</a:t>
            </a:r>
            <a:endParaRPr kumimoji="0" lang="nl-NL" altLang="nl-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7"/>
          <p:cNvSpPr txBox="1">
            <a:spLocks noChangeArrowheads="1"/>
          </p:cNvSpPr>
          <p:nvPr/>
        </p:nvSpPr>
        <p:spPr bwMode="auto">
          <a:xfrm>
            <a:off x="4211961" y="3878886"/>
            <a:ext cx="2322266" cy="462908"/>
          </a:xfrm>
          <a:prstGeom prst="rect">
            <a:avLst/>
          </a:prstGeom>
          <a:solidFill>
            <a:srgbClr val="DBEDDB"/>
          </a:solidFill>
          <a:ln w="28575">
            <a:solidFill>
              <a:srgbClr val="387038"/>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alt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6"/>
          <p:cNvSpPr txBox="1">
            <a:spLocks noChangeArrowheads="1"/>
          </p:cNvSpPr>
          <p:nvPr/>
        </p:nvSpPr>
        <p:spPr bwMode="auto">
          <a:xfrm>
            <a:off x="4036823" y="3789040"/>
            <a:ext cx="2637447" cy="58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nl-NL" sz="3200" b="0"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regelmatig</a:t>
            </a:r>
            <a:endParaRPr kumimoji="0" lang="nl-NL" altLang="nl-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5"/>
          <p:cNvSpPr txBox="1">
            <a:spLocks noChangeArrowheads="1"/>
          </p:cNvSpPr>
          <p:nvPr/>
        </p:nvSpPr>
        <p:spPr bwMode="auto">
          <a:xfrm>
            <a:off x="2035087" y="4412384"/>
            <a:ext cx="2361071" cy="462909"/>
          </a:xfrm>
          <a:prstGeom prst="rect">
            <a:avLst/>
          </a:prstGeom>
          <a:solidFill>
            <a:srgbClr val="DBEDDB"/>
          </a:solidFill>
          <a:ln w="28575">
            <a:solidFill>
              <a:srgbClr val="387038"/>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alt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4"/>
          <p:cNvSpPr txBox="1">
            <a:spLocks noChangeArrowheads="1"/>
          </p:cNvSpPr>
          <p:nvPr/>
        </p:nvSpPr>
        <p:spPr bwMode="auto">
          <a:xfrm>
            <a:off x="2035087" y="4358799"/>
            <a:ext cx="2378376" cy="58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nl-NL" altLang="nl-NL" sz="3200" dirty="0" smtClean="0">
                <a:latin typeface="Trebuchet MS" pitchFamily="34" charset="0"/>
                <a:cs typeface="Times New Roman" pitchFamily="18" charset="0"/>
              </a:rPr>
              <a:t>nauwelijks</a:t>
            </a:r>
            <a:endParaRPr kumimoji="0" lang="nl-NL" altLang="nl-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3"/>
          <p:cNvSpPr txBox="1">
            <a:spLocks noChangeArrowheads="1"/>
          </p:cNvSpPr>
          <p:nvPr/>
        </p:nvSpPr>
        <p:spPr bwMode="auto">
          <a:xfrm>
            <a:off x="395535" y="4998825"/>
            <a:ext cx="1861199" cy="462909"/>
          </a:xfrm>
          <a:prstGeom prst="rect">
            <a:avLst/>
          </a:prstGeom>
          <a:solidFill>
            <a:srgbClr val="DBEDDB"/>
          </a:solidFill>
          <a:ln w="28575">
            <a:solidFill>
              <a:srgbClr val="387038"/>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alt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
          <p:cNvSpPr txBox="1">
            <a:spLocks noChangeArrowheads="1"/>
          </p:cNvSpPr>
          <p:nvPr/>
        </p:nvSpPr>
        <p:spPr bwMode="auto">
          <a:xfrm>
            <a:off x="395535" y="4939095"/>
            <a:ext cx="1923643" cy="58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nl-NL" sz="3200" b="0"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nooit</a:t>
            </a:r>
            <a:endParaRPr kumimoji="0" lang="nl-NL" altLang="nl-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1"/>
          <p:cNvSpPr>
            <a:spLocks noChangeArrowheads="1"/>
          </p:cNvSpPr>
          <p:nvPr/>
        </p:nvSpPr>
        <p:spPr bwMode="auto">
          <a:xfrm>
            <a:off x="733616" y="581510"/>
            <a:ext cx="7819216" cy="39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5" name="Text Box 14"/>
          <p:cNvSpPr txBox="1"/>
          <p:nvPr/>
        </p:nvSpPr>
        <p:spPr>
          <a:xfrm>
            <a:off x="2411760" y="5074172"/>
            <a:ext cx="2134657" cy="58707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6" name="Tekstvak 2"/>
          <p:cNvSpPr txBox="1">
            <a:spLocks noChangeArrowheads="1"/>
          </p:cNvSpPr>
          <p:nvPr/>
        </p:nvSpPr>
        <p:spPr bwMode="auto">
          <a:xfrm>
            <a:off x="2464578" y="5085184"/>
            <a:ext cx="2178645" cy="55736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smtClean="0">
                <a:effectLst/>
                <a:latin typeface="Trebuchet MS"/>
                <a:ea typeface="Calibri"/>
                <a:cs typeface="Times New Roman"/>
              </a:rPr>
              <a:t>= bijna niet</a:t>
            </a:r>
            <a:endParaRPr lang="nl-NL" sz="1050" dirty="0">
              <a:effectLst/>
              <a:latin typeface="Calibri"/>
              <a:ea typeface="Calibri"/>
              <a:cs typeface="Times New Roman"/>
            </a:endParaRPr>
          </a:p>
        </p:txBody>
      </p:sp>
      <p:sp>
        <p:nvSpPr>
          <p:cNvPr id="18" name="Text Box 14"/>
          <p:cNvSpPr txBox="1"/>
          <p:nvPr/>
        </p:nvSpPr>
        <p:spPr>
          <a:xfrm>
            <a:off x="4596206" y="4511550"/>
            <a:ext cx="2208041" cy="58707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p:cNvSpPr txBox="1">
            <a:spLocks noChangeArrowheads="1"/>
          </p:cNvSpPr>
          <p:nvPr/>
        </p:nvSpPr>
        <p:spPr bwMode="auto">
          <a:xfrm>
            <a:off x="4572000" y="4527823"/>
            <a:ext cx="2347198" cy="55736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smtClean="0">
                <a:effectLst/>
                <a:latin typeface="Trebuchet MS"/>
                <a:ea typeface="Calibri"/>
                <a:cs typeface="Times New Roman"/>
              </a:rPr>
              <a:t>= af en toe wel</a:t>
            </a:r>
            <a:endParaRPr lang="nl-NL" sz="1050" dirty="0">
              <a:effectLst/>
              <a:latin typeface="Calibri"/>
              <a:ea typeface="Calibri"/>
              <a:cs typeface="Times New Roman"/>
            </a:endParaRPr>
          </a:p>
        </p:txBody>
      </p:sp>
      <p:pic>
        <p:nvPicPr>
          <p:cNvPr id="19" name="Picture 3" descr="C:\Users\dasg\Downloads\shutterstock_2729298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947" y="1668394"/>
            <a:ext cx="1606279" cy="241183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dasg\Downloads\shutterstock_27292985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738" y="1155309"/>
            <a:ext cx="2822832" cy="1880006"/>
          </a:xfrm>
          <a:prstGeom prst="rect">
            <a:avLst/>
          </a:prstGeom>
          <a:noFill/>
          <a:ln w="3810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695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706" y="361576"/>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876962" y="2276873"/>
            <a:ext cx="4655478" cy="9233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3707904" y="2204864"/>
            <a:ext cx="5040560"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smtClean="0">
                <a:latin typeface="Trebuchet MS"/>
                <a:ea typeface="Calibri"/>
                <a:cs typeface="Times New Roman"/>
              </a:rPr>
              <a:t>chanteren</a:t>
            </a:r>
            <a:endParaRPr lang="nl-NL" sz="900" dirty="0">
              <a:effectLst/>
              <a:ea typeface="Calibri"/>
              <a:cs typeface="Times New Roman"/>
            </a:endParaRPr>
          </a:p>
        </p:txBody>
      </p:sp>
      <p:cxnSp>
        <p:nvCxnSpPr>
          <p:cNvPr id="8" name="Rechte verbindingslijn 7"/>
          <p:cNvCxnSpPr/>
          <p:nvPr/>
        </p:nvCxnSpPr>
        <p:spPr>
          <a:xfrm>
            <a:off x="5319090" y="3224444"/>
            <a:ext cx="320422" cy="22675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5110359" y="1432346"/>
            <a:ext cx="774835" cy="844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4932038" y="825813"/>
            <a:ext cx="232805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4932039" y="819113"/>
            <a:ext cx="236126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latin typeface="Trebuchet MS"/>
                <a:ea typeface="Calibri"/>
                <a:cs typeface="Times New Roman"/>
              </a:rPr>
              <a:t>onthullen</a:t>
            </a:r>
            <a:endParaRPr lang="nl-NL" sz="1050" dirty="0">
              <a:effectLst/>
              <a:ea typeface="Calibri"/>
              <a:cs typeface="Times New Roman"/>
            </a:endParaRPr>
          </a:p>
        </p:txBody>
      </p:sp>
      <p:pic>
        <p:nvPicPr>
          <p:cNvPr id="27" name="Picture 2" descr="C:\Users\dasg\Downloads\shutterstock_9117588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67897" y="4572125"/>
            <a:ext cx="1900047" cy="163784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14"/>
          <p:cNvSpPr txBox="1"/>
          <p:nvPr/>
        </p:nvSpPr>
        <p:spPr>
          <a:xfrm>
            <a:off x="3332489" y="5466959"/>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3300100" y="5406621"/>
            <a:ext cx="2585094" cy="64807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latin typeface="Trebuchet MS"/>
                <a:ea typeface="Calibri"/>
                <a:cs typeface="Times New Roman"/>
              </a:rPr>
              <a:t>afdwingen</a:t>
            </a:r>
            <a:endParaRPr lang="nl-NL" sz="1050" dirty="0">
              <a:effectLst/>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4067944" y="3212976"/>
            <a:ext cx="4464496" cy="122413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4027978" y="3200268"/>
            <a:ext cx="4648478" cy="115793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smtClean="0">
                <a:latin typeface="Trebuchet MS"/>
                <a:ea typeface="Calibri"/>
                <a:cs typeface="Times New Roman"/>
              </a:rPr>
              <a:t>= </a:t>
            </a:r>
            <a:r>
              <a:rPr lang="nl-NL" sz="2400" dirty="0"/>
              <a:t>zorgen dat iemand gaat doen wat jij wilt door te dreigen met iets onprettigs</a:t>
            </a:r>
            <a:endParaRPr lang="nl-NL" sz="1100" dirty="0">
              <a:effectLst/>
              <a:latin typeface="Calibri"/>
              <a:ea typeface="Calibri"/>
              <a:cs typeface="Times New Roman"/>
            </a:endParaRPr>
          </a:p>
        </p:txBody>
      </p:sp>
      <p:pic>
        <p:nvPicPr>
          <p:cNvPr id="5126"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8550" y="3485304"/>
            <a:ext cx="2599274"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kstvak 20"/>
          <p:cNvSpPr txBox="1"/>
          <p:nvPr/>
        </p:nvSpPr>
        <p:spPr>
          <a:xfrm>
            <a:off x="483613" y="3485304"/>
            <a:ext cx="2652826" cy="646331"/>
          </a:xfrm>
          <a:prstGeom prst="rect">
            <a:avLst/>
          </a:prstGeom>
          <a:noFill/>
        </p:spPr>
        <p:txBody>
          <a:bodyPr wrap="square" rtlCol="0">
            <a:spAutoFit/>
          </a:bodyPr>
          <a:lstStyle/>
          <a:p>
            <a:r>
              <a:rPr lang="nl-NL" sz="3600" dirty="0">
                <a:latin typeface="Trebuchet MS" panose="020B0603020202020204" pitchFamily="34" charset="0"/>
              </a:rPr>
              <a:t>h</a:t>
            </a:r>
            <a:r>
              <a:rPr lang="nl-NL" sz="3600" dirty="0" smtClean="0">
                <a:latin typeface="Trebuchet MS" panose="020B0603020202020204" pitchFamily="34" charset="0"/>
              </a:rPr>
              <a:t>et geheim</a:t>
            </a:r>
            <a:endParaRPr lang="nl-NL" sz="3600" dirty="0">
              <a:latin typeface="Trebuchet MS" panose="020B0603020202020204" pitchFamily="34" charset="0"/>
            </a:endParaRPr>
          </a:p>
        </p:txBody>
      </p:sp>
      <p:cxnSp>
        <p:nvCxnSpPr>
          <p:cNvPr id="30" name="Rechte verbindingslijn 29"/>
          <p:cNvCxnSpPr>
            <a:stCxn id="5" idx="1"/>
          </p:cNvCxnSpPr>
          <p:nvPr/>
        </p:nvCxnSpPr>
        <p:spPr>
          <a:xfrm flipH="1">
            <a:off x="2395916" y="2738571"/>
            <a:ext cx="1481046" cy="7340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2" descr="C:\Users\Kosterm\Downloads\shutterstock_1124027903.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50029" y="674327"/>
            <a:ext cx="1766889" cy="11802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Kosterm\Downloads\shutterstock_1297646245.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7218" y="2282770"/>
            <a:ext cx="1800200" cy="120253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ep 1"/>
          <p:cNvGrpSpPr/>
          <p:nvPr/>
        </p:nvGrpSpPr>
        <p:grpSpPr>
          <a:xfrm>
            <a:off x="5885194" y="4077709"/>
            <a:ext cx="2741812" cy="1634754"/>
            <a:chOff x="160647" y="1412776"/>
            <a:chExt cx="8809349" cy="5252408"/>
          </a:xfrm>
        </p:grpSpPr>
        <p:pic>
          <p:nvPicPr>
            <p:cNvPr id="28" name="Picture 2" descr="C:\Users\dasg\Downloads\shutterstock_144422237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647" y="1412776"/>
              <a:ext cx="5491474" cy="366830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dasg\Downloads\shutterstock_645171889.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04115" y="4077072"/>
              <a:ext cx="3665881" cy="25881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98925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08520" y="404664"/>
            <a:ext cx="4968552"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latin typeface="Trebuchet MS"/>
                <a:ea typeface="Calibri"/>
                <a:cs typeface="Times New Roman"/>
              </a:rPr>
              <a:t>o</a:t>
            </a:r>
            <a:r>
              <a:rPr lang="nl-NL" sz="4000" b="1" dirty="0" smtClean="0">
                <a:solidFill>
                  <a:srgbClr val="387038"/>
                </a:solidFill>
                <a:latin typeface="Trebuchet MS"/>
                <a:ea typeface="Calibri"/>
                <a:cs typeface="Times New Roman"/>
              </a:rPr>
              <a:t>penbaar maken</a:t>
            </a:r>
            <a:endParaRPr lang="nl-NL" sz="3200" dirty="0">
              <a:effectLst/>
              <a:latin typeface="Calibri"/>
              <a:ea typeface="Calibri"/>
              <a:cs typeface="Times New Roman"/>
            </a:endParaRPr>
          </a:p>
        </p:txBody>
      </p:sp>
      <p:sp>
        <p:nvSpPr>
          <p:cNvPr id="13" name="Tekstvak 2"/>
          <p:cNvSpPr txBox="1">
            <a:spLocks noChangeArrowheads="1"/>
          </p:cNvSpPr>
          <p:nvPr/>
        </p:nvSpPr>
        <p:spPr bwMode="auto">
          <a:xfrm>
            <a:off x="4427984" y="40466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latin typeface="Trebuchet MS"/>
                <a:ea typeface="Calibri"/>
                <a:cs typeface="Times New Roman"/>
              </a:rPr>
              <a:t>g</a:t>
            </a:r>
            <a:r>
              <a:rPr lang="nl-NL" sz="4000" b="1" dirty="0" smtClean="0">
                <a:solidFill>
                  <a:srgbClr val="387038"/>
                </a:solidFill>
                <a:latin typeface="Trebuchet MS"/>
                <a:ea typeface="Calibri"/>
                <a:cs typeface="Times New Roman"/>
              </a:rPr>
              <a:t>eheim houden</a:t>
            </a:r>
            <a:endParaRPr lang="nl-NL" sz="32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latin typeface="Trebuchet MS"/>
                <a:ea typeface="Calibri"/>
                <a:cs typeface="Times New Roman"/>
              </a:rPr>
              <a:t>= aan iedereen bekend maken</a:t>
            </a:r>
            <a:endParaRPr lang="nl-NL" sz="2800" dirty="0">
              <a:latin typeface="Trebuchet MS"/>
              <a:ea typeface="Calibri"/>
              <a:cs typeface="Times New Roman"/>
            </a:endParaRP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Mijn broer </a:t>
            </a:r>
            <a:r>
              <a:rPr lang="nl-NL" sz="2400" i="1" u="sng" dirty="0" smtClean="0">
                <a:solidFill>
                  <a:srgbClr val="387038"/>
                </a:solidFill>
                <a:latin typeface="Trebuchet MS"/>
                <a:ea typeface="Calibri"/>
                <a:cs typeface="Times New Roman"/>
              </a:rPr>
              <a:t>maakte het openbaar</a:t>
            </a:r>
            <a:r>
              <a:rPr lang="nl-NL" sz="2400" i="1" dirty="0" smtClean="0">
                <a:solidFill>
                  <a:srgbClr val="387038"/>
                </a:solidFill>
                <a:latin typeface="Trebuchet MS"/>
                <a:ea typeface="Calibri"/>
                <a:cs typeface="Times New Roman"/>
              </a:rPr>
              <a:t> dat hij verliefd op een jongen was.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niet aan iedereen bekend maken. </a:t>
            </a:r>
          </a:p>
          <a:p>
            <a:pPr>
              <a:lnSpc>
                <a:spcPct val="107000"/>
              </a:lnSpc>
              <a:spcAft>
                <a:spcPts val="0"/>
              </a:spcAft>
            </a:pPr>
            <a:r>
              <a:rPr lang="nl-NL" sz="2800" dirty="0" smtClean="0">
                <a:latin typeface="Trebuchet MS"/>
                <a:ea typeface="Calibri"/>
                <a:cs typeface="Times New Roman"/>
              </a:rPr>
              <a:t>= het voor je houden</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Hij </a:t>
            </a:r>
            <a:r>
              <a:rPr lang="nl-NL" sz="2400" i="1" u="sng" dirty="0" smtClean="0">
                <a:solidFill>
                  <a:srgbClr val="387038"/>
                </a:solidFill>
                <a:latin typeface="Trebuchet MS"/>
                <a:ea typeface="Calibri"/>
                <a:cs typeface="Times New Roman"/>
              </a:rPr>
              <a:t>houdt geheim</a:t>
            </a:r>
            <a:r>
              <a:rPr lang="nl-NL" sz="2400" i="1" dirty="0" smtClean="0">
                <a:solidFill>
                  <a:srgbClr val="387038"/>
                </a:solidFill>
                <a:latin typeface="Trebuchet MS"/>
                <a:ea typeface="Calibri"/>
                <a:cs typeface="Times New Roman"/>
              </a:rPr>
              <a:t> hoeveel geld er in zijn spaarpot zit.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0243" name="Picture 3" descr="C:\Users\dasg\Downloads\shutterstock_47207384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7840" y="3448435"/>
            <a:ext cx="2432720" cy="162505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dasg\Downloads\shutterstock_110664306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110" y="2974990"/>
            <a:ext cx="3708842" cy="882704"/>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dasg\Downloads\shutterstock_38789385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63480" y="3201361"/>
            <a:ext cx="1071350" cy="107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339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470942"/>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800" b="1" dirty="0">
                <a:solidFill>
                  <a:srgbClr val="387038"/>
                </a:solidFill>
                <a:latin typeface="Trebuchet MS"/>
                <a:ea typeface="Calibri"/>
                <a:cs typeface="Times New Roman"/>
              </a:rPr>
              <a:t>d</a:t>
            </a:r>
            <a:r>
              <a:rPr lang="nl-NL" sz="3800" b="1" dirty="0" smtClean="0">
                <a:solidFill>
                  <a:srgbClr val="387038"/>
                </a:solidFill>
                <a:latin typeface="Trebuchet MS"/>
                <a:ea typeface="Calibri"/>
                <a:cs typeface="Times New Roman"/>
              </a:rPr>
              <a:t>e steunbetuiging</a:t>
            </a:r>
            <a:endParaRPr lang="nl-NL" sz="3800" dirty="0">
              <a:effectLst/>
              <a:latin typeface="Calibri"/>
              <a:ea typeface="Calibri"/>
              <a:cs typeface="Times New Roman"/>
            </a:endParaRPr>
          </a:p>
        </p:txBody>
      </p:sp>
      <p:sp>
        <p:nvSpPr>
          <p:cNvPr id="13" name="Tekstvak 2"/>
          <p:cNvSpPr txBox="1">
            <a:spLocks noChangeArrowheads="1"/>
          </p:cNvSpPr>
          <p:nvPr/>
        </p:nvSpPr>
        <p:spPr bwMode="auto">
          <a:xfrm>
            <a:off x="4427984" y="39893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800" b="1" dirty="0">
                <a:solidFill>
                  <a:srgbClr val="387038"/>
                </a:solidFill>
                <a:latin typeface="Trebuchet MS"/>
                <a:ea typeface="Calibri"/>
                <a:cs typeface="Times New Roman"/>
              </a:rPr>
              <a:t>d</a:t>
            </a:r>
            <a:r>
              <a:rPr lang="nl-NL" sz="3800" b="1" dirty="0" smtClean="0">
                <a:solidFill>
                  <a:srgbClr val="387038"/>
                </a:solidFill>
                <a:effectLst/>
                <a:latin typeface="Trebuchet MS"/>
                <a:ea typeface="Calibri"/>
                <a:cs typeface="Times New Roman"/>
              </a:rPr>
              <a:t>e afkeuring</a:t>
            </a:r>
            <a:endParaRPr lang="nl-NL" sz="38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latin typeface="Trebuchet MS"/>
                <a:ea typeface="Calibri"/>
                <a:cs typeface="Times New Roman"/>
              </a:rPr>
              <a:t>= het laten zien dat je iets of iemand goed vindt</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Mijn broer kreeg veel </a:t>
            </a:r>
            <a:r>
              <a:rPr lang="nl-NL" sz="2400" i="1" u="sng" dirty="0" smtClean="0">
                <a:solidFill>
                  <a:srgbClr val="387038"/>
                </a:solidFill>
                <a:latin typeface="Trebuchet MS"/>
                <a:ea typeface="Calibri"/>
                <a:cs typeface="Times New Roman"/>
              </a:rPr>
              <a:t>steunbetuigingen</a:t>
            </a:r>
            <a:r>
              <a:rPr lang="nl-NL" sz="2400" i="1" dirty="0" smtClean="0">
                <a:solidFill>
                  <a:srgbClr val="387038"/>
                </a:solidFill>
                <a:effectLst/>
                <a:latin typeface="Trebuchet MS"/>
                <a:ea typeface="Calibri"/>
                <a:cs typeface="Times New Roman"/>
              </a:rPr>
              <a:t>.</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a:t>
            </a:r>
            <a:r>
              <a:rPr lang="nl-NL" sz="2800" dirty="0" smtClean="0">
                <a:latin typeface="Trebuchet MS"/>
                <a:ea typeface="Calibri"/>
                <a:cs typeface="Times New Roman"/>
              </a:rPr>
              <a:t>laten zien dat je ergens niet mee eens bent, dat je iets niet goed vindt</a:t>
            </a:r>
            <a:endParaRPr lang="nl-NL" sz="2800" dirty="0" smtClean="0">
              <a:effectLst/>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Er zijn ook veel mensen die </a:t>
            </a:r>
            <a:r>
              <a:rPr lang="nl-NL" sz="2400" i="1" u="sng" dirty="0" smtClean="0">
                <a:solidFill>
                  <a:srgbClr val="387038"/>
                </a:solidFill>
                <a:latin typeface="Trebuchet MS"/>
                <a:ea typeface="Calibri"/>
                <a:cs typeface="Times New Roman"/>
              </a:rPr>
              <a:t>afkeuring</a:t>
            </a:r>
            <a:r>
              <a:rPr lang="nl-NL" sz="2400" i="1" dirty="0" smtClean="0">
                <a:solidFill>
                  <a:srgbClr val="387038"/>
                </a:solidFill>
                <a:latin typeface="Trebuchet MS"/>
                <a:ea typeface="Calibri"/>
                <a:cs typeface="Times New Roman"/>
              </a:rPr>
              <a:t> laten zien.</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915" y="3002318"/>
            <a:ext cx="3274567" cy="2186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vrielinf\AppData\Local\Microsoft\Windows\Temporary Internet Files\Content.IE5\S212QFD9\shutterstock_153168746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0736" y="3490243"/>
            <a:ext cx="2592288" cy="17316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3287" y="3770279"/>
            <a:ext cx="1038225"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805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smtClean="0">
                <a:solidFill>
                  <a:srgbClr val="C00000"/>
                </a:solidFill>
              </a:rPr>
              <a:t>Week 4 – 21 januari 2020</a:t>
            </a:r>
          </a:p>
          <a:p>
            <a:r>
              <a:rPr lang="nl-NL" smtClean="0">
                <a:solidFill>
                  <a:srgbClr val="C00000"/>
                </a:solidFill>
              </a:rPr>
              <a:t>Niveau B</a:t>
            </a:r>
            <a:endParaRPr lang="nl-NL" dirty="0">
              <a:solidFill>
                <a:srgbClr val="C00000"/>
              </a:solidFill>
            </a:endParaRP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smtClean="0">
                <a:solidFill>
                  <a:srgbClr val="00B050"/>
                </a:solidFill>
              </a:rPr>
              <a:t>Mariët </a:t>
            </a:r>
            <a:r>
              <a:rPr lang="nl-NL" sz="1100" i="1" dirty="0">
                <a:solidFill>
                  <a:srgbClr val="00B050"/>
                </a:solidFill>
              </a:rPr>
              <a:t>Koster</a:t>
            </a:r>
          </a:p>
          <a:p>
            <a:pPr algn="l"/>
            <a:r>
              <a:rPr lang="en-US" sz="1100" i="1" dirty="0">
                <a:solidFill>
                  <a:srgbClr val="00B050"/>
                </a:solidFill>
              </a:rPr>
              <a:t>Mandy Routledge</a:t>
            </a:r>
            <a:endParaRPr lang="nl-NL" sz="1100" i="1" dirty="0">
              <a:solidFill>
                <a:srgbClr val="00B050"/>
              </a:solidFill>
            </a:endParaRPr>
          </a:p>
          <a:p>
            <a:pPr algn="l"/>
            <a:r>
              <a:rPr lang="en-US" sz="1100" i="1" dirty="0" smtClean="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2276020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0" y="404664"/>
            <a:ext cx="4572000"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smtClean="0">
                <a:solidFill>
                  <a:srgbClr val="387038"/>
                </a:solidFill>
                <a:latin typeface="Trebuchet MS"/>
                <a:ea typeface="Calibri"/>
                <a:cs typeface="Times New Roman"/>
              </a:rPr>
              <a:t>professioneel</a:t>
            </a:r>
            <a:endParaRPr lang="nl-NL" sz="4300" dirty="0">
              <a:effectLst/>
              <a:latin typeface="Calibri"/>
              <a:ea typeface="Calibri"/>
              <a:cs typeface="Times New Roman"/>
            </a:endParaRPr>
          </a:p>
        </p:txBody>
      </p:sp>
      <p:sp>
        <p:nvSpPr>
          <p:cNvPr id="13" name="Tekstvak 2"/>
          <p:cNvSpPr txBox="1">
            <a:spLocks noChangeArrowheads="1"/>
          </p:cNvSpPr>
          <p:nvPr/>
        </p:nvSpPr>
        <p:spPr bwMode="auto">
          <a:xfrm>
            <a:off x="4464495" y="40466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smtClean="0">
                <a:solidFill>
                  <a:srgbClr val="387038"/>
                </a:solidFill>
                <a:latin typeface="Trebuchet MS"/>
                <a:ea typeface="Calibri"/>
                <a:cs typeface="Times New Roman"/>
              </a:rPr>
              <a:t>amateuristisch</a:t>
            </a:r>
            <a:endParaRPr lang="nl-NL" sz="43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fontAlgn="t"/>
            <a:r>
              <a:rPr lang="nl-NL" sz="2800" dirty="0" smtClean="0">
                <a:latin typeface="Trebuchet MS" panose="020B0603020202020204" pitchFamily="34" charset="0"/>
                <a:ea typeface="Calibri"/>
                <a:cs typeface="Times New Roman"/>
              </a:rPr>
              <a:t>= </a:t>
            </a:r>
            <a:r>
              <a:rPr lang="nl-NL" sz="2800" dirty="0">
                <a:latin typeface="Trebuchet MS" panose="020B0603020202020204" pitchFamily="34" charset="0"/>
              </a:rPr>
              <a:t>wat door beroepsmensen gedaan </a:t>
            </a:r>
            <a:r>
              <a:rPr lang="nl-NL" sz="2800" dirty="0"/>
              <a:t>wordt</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2000" dirty="0" smtClean="0">
              <a:effectLst/>
              <a:latin typeface="Trebuchet MS"/>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Hij klust </a:t>
            </a:r>
            <a:r>
              <a:rPr lang="nl-NL" sz="2400" i="1" u="sng" dirty="0" smtClean="0">
                <a:solidFill>
                  <a:srgbClr val="387038"/>
                </a:solidFill>
                <a:latin typeface="Trebuchet MS"/>
                <a:ea typeface="Calibri"/>
                <a:cs typeface="Times New Roman"/>
              </a:rPr>
              <a:t>professioneel</a:t>
            </a:r>
            <a:r>
              <a:rPr lang="nl-NL" sz="2400" i="1" dirty="0" smtClean="0">
                <a:solidFill>
                  <a:srgbClr val="387038"/>
                </a:solidFill>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wat niet gedaan wordt door beroepsmensen</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endParaRPr lang="nl-NL" dirty="0" smtClean="0">
              <a:effectLst/>
              <a:latin typeface="Trebuchet MS"/>
              <a:ea typeface="Calibri"/>
              <a:cs typeface="Times New Roman"/>
            </a:endParaRPr>
          </a:p>
          <a:p>
            <a:pPr algn="ctr">
              <a:lnSpc>
                <a:spcPct val="107000"/>
              </a:lnSpc>
              <a:spcAft>
                <a:spcPts val="0"/>
              </a:spcAft>
            </a:pPr>
            <a:endParaRPr lang="nl-NL" dirty="0">
              <a:latin typeface="Trebuchet MS"/>
              <a:ea typeface="Calibri"/>
              <a:cs typeface="Times New Roman"/>
            </a:endParaRPr>
          </a:p>
          <a:p>
            <a:pPr algn="ct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gn="ctr">
              <a:lnSpc>
                <a:spcPct val="107000"/>
              </a:lnSpc>
              <a:spcAft>
                <a:spcPts val="0"/>
              </a:spcAft>
            </a:pPr>
            <a:endParaRPr lang="nl-NL" dirty="0" smtClean="0">
              <a:effectLst/>
              <a:latin typeface="Trebuchet MS"/>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Hij klust </a:t>
            </a:r>
            <a:r>
              <a:rPr lang="nl-NL" sz="2400" i="1" u="sng" dirty="0" smtClean="0">
                <a:solidFill>
                  <a:srgbClr val="387038"/>
                </a:solidFill>
                <a:latin typeface="Trebuchet MS"/>
                <a:ea typeface="Calibri"/>
                <a:cs typeface="Times New Roman"/>
              </a:rPr>
              <a:t>amateuristisch</a:t>
            </a:r>
            <a:r>
              <a:rPr lang="nl-NL" sz="2400" i="1" dirty="0" smtClean="0">
                <a:solidFill>
                  <a:srgbClr val="387038"/>
                </a:solidFill>
                <a:latin typeface="Trebuchet MS"/>
                <a:ea typeface="Calibri"/>
                <a:cs typeface="Times New Roman"/>
              </a:rPr>
              <a:t>.</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1266" name="Picture 2" descr="shutterstock_1043383000"/>
          <p:cNvPicPr>
            <a:picLocks noChangeAspect="1" noChangeArrowheads="1"/>
          </p:cNvPicPr>
          <p:nvPr/>
        </p:nvPicPr>
        <p:blipFill>
          <a:blip r:embed="rId4" cstate="print">
            <a:extLst>
              <a:ext uri="{28A0092B-C50C-407E-A947-70E740481C1C}">
                <a14:useLocalDpi xmlns:a14="http://schemas.microsoft.com/office/drawing/2010/main" val="0"/>
              </a:ext>
            </a:extLst>
          </a:blip>
          <a:srcRect b="2953"/>
          <a:stretch>
            <a:fillRect/>
          </a:stretch>
        </p:blipFill>
        <p:spPr bwMode="auto">
          <a:xfrm>
            <a:off x="5207000" y="3068960"/>
            <a:ext cx="3353365" cy="238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shutterstock_89519761"/>
          <p:cNvPicPr>
            <a:picLocks noChangeAspect="1" noChangeArrowheads="1"/>
          </p:cNvPicPr>
          <p:nvPr/>
        </p:nvPicPr>
        <p:blipFill>
          <a:blip r:embed="rId5" cstate="print">
            <a:extLst>
              <a:ext uri="{28A0092B-C50C-407E-A947-70E740481C1C}">
                <a14:useLocalDpi xmlns:a14="http://schemas.microsoft.com/office/drawing/2010/main" val="0"/>
              </a:ext>
            </a:extLst>
          </a:blip>
          <a:srcRect r="9996" b="2592"/>
          <a:stretch>
            <a:fillRect/>
          </a:stretch>
        </p:blipFill>
        <p:spPr bwMode="auto">
          <a:xfrm>
            <a:off x="747275" y="3068960"/>
            <a:ext cx="3288461" cy="2368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19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12283" y="87303"/>
            <a:ext cx="9408819" cy="2970044"/>
          </a:xfrm>
          <a:prstGeom prst="rect">
            <a:avLst/>
          </a:prstGeom>
          <a:noFill/>
        </p:spPr>
        <p:txBody>
          <a:bodyPr wrap="square" rtlCol="0">
            <a:spAutoFit/>
          </a:bodyPr>
          <a:lstStyle/>
          <a:p>
            <a:pPr fontAlgn="t"/>
            <a:r>
              <a:rPr lang="nl-NL" sz="7200" b="1" u="sng" dirty="0">
                <a:solidFill>
                  <a:prstClr val="black"/>
                </a:solidFill>
                <a:latin typeface="Trebuchet MS" panose="020B0603020202020204" pitchFamily="34" charset="0"/>
              </a:rPr>
              <a:t>v</a:t>
            </a:r>
            <a:r>
              <a:rPr lang="nl-NL" sz="7200" b="1" u="sng" dirty="0" smtClean="0">
                <a:solidFill>
                  <a:prstClr val="black"/>
                </a:solidFill>
                <a:latin typeface="Trebuchet MS" panose="020B0603020202020204" pitchFamily="34" charset="0"/>
              </a:rPr>
              <a:t>olstrekt</a:t>
            </a:r>
            <a:r>
              <a:rPr lang="nl-NL" sz="8000" b="1" u="sng" dirty="0" smtClean="0">
                <a:solidFill>
                  <a:prstClr val="black"/>
                </a:solidFill>
                <a:latin typeface="Trebuchet MS" panose="020B0603020202020204" pitchFamily="34" charset="0"/>
              </a:rPr>
              <a:t> </a:t>
            </a:r>
            <a:r>
              <a:rPr lang="nl-NL" sz="6600" dirty="0" smtClean="0">
                <a:solidFill>
                  <a:prstClr val="black"/>
                </a:solidFill>
                <a:latin typeface="Trebuchet MS" panose="020B0603020202020204" pitchFamily="34" charset="0"/>
              </a:rPr>
              <a:t>= helemaal</a:t>
            </a:r>
            <a:r>
              <a:rPr lang="nl-NL" dirty="0" smtClean="0">
                <a:solidFill>
                  <a:prstClr val="black"/>
                </a:solidFill>
                <a:latin typeface="Trebuchet MS" panose="020B0603020202020204" pitchFamily="34" charset="0"/>
              </a:rPr>
              <a:t/>
            </a:r>
            <a:br>
              <a:rPr lang="nl-NL" dirty="0" smtClean="0">
                <a:solidFill>
                  <a:prstClr val="black"/>
                </a:solidFill>
                <a:latin typeface="Trebuchet MS" panose="020B0603020202020204" pitchFamily="34" charset="0"/>
              </a:rPr>
            </a:br>
            <a:r>
              <a:rPr lang="nl-NL" sz="1100" dirty="0" smtClean="0">
                <a:solidFill>
                  <a:prstClr val="black"/>
                </a:solidFill>
                <a:latin typeface="Trebuchet MS" panose="020B0603020202020204" pitchFamily="34" charset="0"/>
              </a:rPr>
              <a:t> </a:t>
            </a:r>
          </a:p>
          <a:p>
            <a:pPr lvl="0"/>
            <a:r>
              <a:rPr lang="nl-NL" sz="3200" i="1" dirty="0" smtClean="0">
                <a:solidFill>
                  <a:srgbClr val="00B050"/>
                </a:solidFill>
                <a:latin typeface="Trebuchet MS" panose="020B0603020202020204" pitchFamily="34" charset="0"/>
              </a:rPr>
              <a:t>Mijn familie en vrienden vinden het </a:t>
            </a:r>
          </a:p>
          <a:p>
            <a:pPr lvl="0"/>
            <a:r>
              <a:rPr lang="nl-NL" sz="3200" i="1" u="sng" dirty="0" smtClean="0">
                <a:solidFill>
                  <a:srgbClr val="00B050"/>
                </a:solidFill>
                <a:latin typeface="Trebuchet MS" panose="020B0603020202020204" pitchFamily="34" charset="0"/>
              </a:rPr>
              <a:t>volstrekt</a:t>
            </a:r>
            <a:r>
              <a:rPr lang="nl-NL" sz="3200" i="1" dirty="0" smtClean="0">
                <a:solidFill>
                  <a:srgbClr val="00B050"/>
                </a:solidFill>
                <a:latin typeface="Trebuchet MS" panose="020B0603020202020204" pitchFamily="34" charset="0"/>
              </a:rPr>
              <a:t> normaal dat mijn broer </a:t>
            </a:r>
          </a:p>
          <a:p>
            <a:pPr lvl="0"/>
            <a:r>
              <a:rPr lang="nl-NL" sz="3200" i="1" dirty="0" smtClean="0">
                <a:solidFill>
                  <a:srgbClr val="00B050"/>
                </a:solidFill>
                <a:latin typeface="Trebuchet MS" panose="020B0603020202020204" pitchFamily="34" charset="0"/>
              </a:rPr>
              <a:t>verliefd is op een jongen.</a:t>
            </a:r>
            <a:endParaRPr lang="nl-NL" sz="3200" i="1" dirty="0">
              <a:solidFill>
                <a:prstClr val="black"/>
              </a:solidFill>
            </a:endParaRPr>
          </a:p>
        </p:txBody>
      </p:sp>
      <p:sp>
        <p:nvSpPr>
          <p:cNvPr id="10" name="Tekstvak 9"/>
          <p:cNvSpPr txBox="1"/>
          <p:nvPr/>
        </p:nvSpPr>
        <p:spPr>
          <a:xfrm>
            <a:off x="35496" y="3645024"/>
            <a:ext cx="9264803" cy="2877711"/>
          </a:xfrm>
          <a:prstGeom prst="rect">
            <a:avLst/>
          </a:prstGeom>
          <a:noFill/>
        </p:spPr>
        <p:txBody>
          <a:bodyPr wrap="square" rtlCol="0">
            <a:spAutoFit/>
          </a:bodyPr>
          <a:lstStyle/>
          <a:p>
            <a:pPr fontAlgn="t"/>
            <a:r>
              <a:rPr lang="nl-NL" sz="7200" b="1" u="sng" dirty="0">
                <a:solidFill>
                  <a:prstClr val="black"/>
                </a:solidFill>
                <a:latin typeface="Trebuchet MS" panose="020B0603020202020204" pitchFamily="34" charset="0"/>
              </a:rPr>
              <a:t>i</a:t>
            </a:r>
            <a:r>
              <a:rPr lang="nl-NL" sz="7200" b="1" u="sng" dirty="0" smtClean="0">
                <a:solidFill>
                  <a:prstClr val="black"/>
                </a:solidFill>
                <a:latin typeface="Trebuchet MS" panose="020B0603020202020204" pitchFamily="34" charset="0"/>
              </a:rPr>
              <a:t>nspireren</a:t>
            </a:r>
            <a:r>
              <a:rPr lang="nl-NL" sz="7200" b="1" dirty="0" smtClean="0">
                <a:solidFill>
                  <a:prstClr val="black"/>
                </a:solidFill>
                <a:latin typeface="Trebuchet MS" panose="020B0603020202020204" pitchFamily="34" charset="0"/>
              </a:rPr>
              <a:t> </a:t>
            </a:r>
          </a:p>
          <a:p>
            <a:pPr fontAlgn="t"/>
            <a:r>
              <a:rPr lang="nl-NL" sz="6600" dirty="0" smtClean="0">
                <a:solidFill>
                  <a:prstClr val="black"/>
                </a:solidFill>
                <a:latin typeface="Trebuchet MS" panose="020B0603020202020204" pitchFamily="34" charset="0"/>
              </a:rPr>
              <a:t>= op ideeën brengen</a:t>
            </a:r>
            <a:r>
              <a:rPr lang="nl-NL" dirty="0" smtClean="0">
                <a:solidFill>
                  <a:prstClr val="black"/>
                </a:solidFill>
                <a:latin typeface="Trebuchet MS" panose="020B0603020202020204" pitchFamily="34" charset="0"/>
              </a:rPr>
              <a:t/>
            </a:r>
            <a:br>
              <a:rPr lang="nl-NL" dirty="0" smtClean="0">
                <a:solidFill>
                  <a:prstClr val="black"/>
                </a:solidFill>
                <a:latin typeface="Trebuchet MS" panose="020B0603020202020204" pitchFamily="34" charset="0"/>
              </a:rPr>
            </a:br>
            <a:r>
              <a:rPr lang="nl-NL" sz="1100" dirty="0" smtClean="0">
                <a:solidFill>
                  <a:prstClr val="black"/>
                </a:solidFill>
                <a:latin typeface="Trebuchet MS" panose="020B0603020202020204" pitchFamily="34" charset="0"/>
              </a:rPr>
              <a:t> </a:t>
            </a:r>
          </a:p>
          <a:p>
            <a:pPr lvl="0"/>
            <a:r>
              <a:rPr lang="nl-NL" sz="3200" i="1" dirty="0" smtClean="0">
                <a:solidFill>
                  <a:srgbClr val="00B050"/>
                </a:solidFill>
                <a:latin typeface="Trebuchet MS" panose="020B0603020202020204" pitchFamily="34" charset="0"/>
              </a:rPr>
              <a:t>Wat ik zie op internet </a:t>
            </a:r>
            <a:r>
              <a:rPr lang="nl-NL" sz="3200" i="1" u="sng" dirty="0" smtClean="0">
                <a:solidFill>
                  <a:srgbClr val="00B050"/>
                </a:solidFill>
                <a:latin typeface="Trebuchet MS" panose="020B0603020202020204" pitchFamily="34" charset="0"/>
              </a:rPr>
              <a:t>inspireert</a:t>
            </a:r>
            <a:r>
              <a:rPr lang="nl-NL" sz="3200" i="1" dirty="0" smtClean="0">
                <a:solidFill>
                  <a:srgbClr val="00B050"/>
                </a:solidFill>
                <a:latin typeface="Trebuchet MS" panose="020B0603020202020204" pitchFamily="34" charset="0"/>
              </a:rPr>
              <a:t> mij.</a:t>
            </a:r>
            <a:endParaRPr lang="nl-NL" sz="3200" i="1" dirty="0">
              <a:solidFill>
                <a:prstClr val="black"/>
              </a:solidFill>
            </a:endParaRPr>
          </a:p>
        </p:txBody>
      </p:sp>
      <p:pic>
        <p:nvPicPr>
          <p:cNvPr id="17" name="Picture 2" descr="C:\Users\dasg\Downloads\shutterstock_520785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1340768"/>
            <a:ext cx="1960103" cy="1368152"/>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ep 17"/>
          <p:cNvGrpSpPr/>
          <p:nvPr/>
        </p:nvGrpSpPr>
        <p:grpSpPr>
          <a:xfrm>
            <a:off x="4860032" y="3284984"/>
            <a:ext cx="2343323" cy="1562059"/>
            <a:chOff x="539552" y="1389648"/>
            <a:chExt cx="8028383" cy="5351720"/>
          </a:xfrm>
        </p:grpSpPr>
        <p:pic>
          <p:nvPicPr>
            <p:cNvPr id="19" name="Picture 2" descr="C:\Users\routledm\AppData\Local\Microsoft\Windows\Temporary Internet Files\Content.IE5\CWNBRJXY\shutterstock_73052121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1389648"/>
              <a:ext cx="8028383" cy="53517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routledm\AppData\Local\Microsoft\Windows\Temporary Internet Files\Content.IE5\FFSFIEPV\shutterstock_121279373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22054">
              <a:off x="3770395" y="1759004"/>
              <a:ext cx="1913636" cy="132327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routledm\AppData\Local\Microsoft\Windows\Temporary Internet Files\Content.IE5\B6VY3KX3\shutterstock_52158784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8184" y="1556792"/>
              <a:ext cx="1940336" cy="129614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179487">
              <a:off x="6286958" y="4492656"/>
              <a:ext cx="1852446" cy="1373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472324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12283" y="-99392"/>
            <a:ext cx="9264803" cy="4939814"/>
          </a:xfrm>
          <a:prstGeom prst="rect">
            <a:avLst/>
          </a:prstGeom>
          <a:noFill/>
        </p:spPr>
        <p:txBody>
          <a:bodyPr wrap="square" rtlCol="0">
            <a:spAutoFit/>
          </a:bodyPr>
          <a:lstStyle/>
          <a:p>
            <a:pPr fontAlgn="t"/>
            <a:r>
              <a:rPr lang="nl-NL" sz="7200" b="1" u="sng" dirty="0">
                <a:solidFill>
                  <a:prstClr val="black"/>
                </a:solidFill>
                <a:latin typeface="Trebuchet MS" panose="020B0603020202020204" pitchFamily="34" charset="0"/>
              </a:rPr>
              <a:t>a</a:t>
            </a:r>
            <a:r>
              <a:rPr lang="nl-NL" sz="7200" b="1" u="sng" dirty="0" smtClean="0">
                <a:solidFill>
                  <a:prstClr val="black"/>
                </a:solidFill>
                <a:latin typeface="Trebuchet MS" panose="020B0603020202020204" pitchFamily="34" charset="0"/>
              </a:rPr>
              <a:t>chter de schermen</a:t>
            </a:r>
            <a:r>
              <a:rPr lang="nl-NL" sz="8000" b="1" u="sng" dirty="0" smtClean="0">
                <a:solidFill>
                  <a:prstClr val="black"/>
                </a:solidFill>
                <a:latin typeface="Trebuchet MS" panose="020B0603020202020204" pitchFamily="34" charset="0"/>
              </a:rPr>
              <a:t/>
            </a:r>
            <a:br>
              <a:rPr lang="nl-NL" sz="8000" b="1" u="sng" dirty="0" smtClean="0">
                <a:solidFill>
                  <a:prstClr val="black"/>
                </a:solidFill>
                <a:latin typeface="Trebuchet MS" panose="020B0603020202020204" pitchFamily="34" charset="0"/>
              </a:rPr>
            </a:br>
            <a:r>
              <a:rPr lang="nl-NL" sz="4800" dirty="0" smtClean="0">
                <a:solidFill>
                  <a:prstClr val="black"/>
                </a:solidFill>
                <a:latin typeface="Trebuchet MS" panose="020B0603020202020204" pitchFamily="34" charset="0"/>
              </a:rPr>
              <a:t>= niet in beeld, op de achtergrond</a:t>
            </a:r>
          </a:p>
          <a:p>
            <a:pPr fontAlgn="t"/>
            <a:endParaRPr lang="nl-NL" dirty="0" smtClean="0">
              <a:solidFill>
                <a:prstClr val="black"/>
              </a:solidFill>
              <a:latin typeface="Trebuchet MS" panose="020B0603020202020204" pitchFamily="34" charset="0"/>
            </a:endParaRPr>
          </a:p>
          <a:p>
            <a:pPr fontAlgn="t"/>
            <a:endParaRPr lang="nl-NL" dirty="0">
              <a:solidFill>
                <a:prstClr val="black"/>
              </a:solidFill>
              <a:latin typeface="Trebuchet MS" panose="020B0603020202020204" pitchFamily="34" charset="0"/>
            </a:endParaRPr>
          </a:p>
          <a:p>
            <a:pPr fontAlgn="t"/>
            <a:endParaRPr lang="nl-NL" dirty="0" smtClean="0">
              <a:solidFill>
                <a:prstClr val="black"/>
              </a:solidFill>
              <a:latin typeface="Trebuchet MS" panose="020B0603020202020204" pitchFamily="34" charset="0"/>
            </a:endParaRPr>
          </a:p>
          <a:p>
            <a:pPr fontAlgn="t"/>
            <a:r>
              <a:rPr lang="nl-NL" dirty="0" smtClean="0">
                <a:solidFill>
                  <a:prstClr val="black"/>
                </a:solidFill>
                <a:latin typeface="Trebuchet MS" panose="020B0603020202020204" pitchFamily="34" charset="0"/>
              </a:rPr>
              <a:t/>
            </a:r>
            <a:br>
              <a:rPr lang="nl-NL" dirty="0" smtClean="0">
                <a:solidFill>
                  <a:prstClr val="black"/>
                </a:solidFill>
                <a:latin typeface="Trebuchet MS" panose="020B0603020202020204" pitchFamily="34" charset="0"/>
              </a:rPr>
            </a:br>
            <a:r>
              <a:rPr lang="nl-NL" sz="1100" dirty="0" smtClean="0">
                <a:solidFill>
                  <a:prstClr val="black"/>
                </a:solidFill>
                <a:latin typeface="Trebuchet MS" panose="020B0603020202020204" pitchFamily="34" charset="0"/>
              </a:rPr>
              <a:t> </a:t>
            </a:r>
          </a:p>
          <a:p>
            <a:pPr lvl="0"/>
            <a:r>
              <a:rPr lang="nl-NL" sz="3200" i="1" u="sng" dirty="0" smtClean="0">
                <a:solidFill>
                  <a:srgbClr val="00B050"/>
                </a:solidFill>
                <a:latin typeface="Trebuchet MS" panose="020B0603020202020204" pitchFamily="34" charset="0"/>
              </a:rPr>
              <a:t>Achter de schermen</a:t>
            </a:r>
            <a:r>
              <a:rPr lang="nl-NL" sz="3200" i="1" dirty="0" smtClean="0">
                <a:solidFill>
                  <a:srgbClr val="00B050"/>
                </a:solidFill>
                <a:latin typeface="Trebuchet MS" panose="020B0603020202020204" pitchFamily="34" charset="0"/>
              </a:rPr>
              <a:t> hadden mijn ouders al gezien dat mijn broer een vriendje had.</a:t>
            </a:r>
            <a:endParaRPr lang="nl-NL" sz="3200" i="1" dirty="0">
              <a:solidFill>
                <a:prstClr val="black"/>
              </a:solidFill>
            </a:endParaRPr>
          </a:p>
        </p:txBody>
      </p:sp>
      <p:grpSp>
        <p:nvGrpSpPr>
          <p:cNvPr id="2" name="Groep 1"/>
          <p:cNvGrpSpPr/>
          <p:nvPr/>
        </p:nvGrpSpPr>
        <p:grpSpPr>
          <a:xfrm>
            <a:off x="5436096" y="1700808"/>
            <a:ext cx="3143218" cy="2160240"/>
            <a:chOff x="755576" y="1331376"/>
            <a:chExt cx="7596336" cy="5363011"/>
          </a:xfrm>
        </p:grpSpPr>
        <p:pic>
          <p:nvPicPr>
            <p:cNvPr id="9" name="Picture 3" descr="P:\Onderwijs\MPO-0589_weerwoord18\2. Weerwoord-lessen\Week 4 2020 - Coming-out NikkieTutorials\giss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331376"/>
              <a:ext cx="7596336" cy="53630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dasg\Downloads\shutterstock_5207856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8164" y="2184990"/>
              <a:ext cx="1266433" cy="88397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86839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6511" y="7937"/>
            <a:ext cx="8928992" cy="1323439"/>
          </a:xfrm>
          <a:prstGeom prst="rect">
            <a:avLst/>
          </a:prstGeom>
          <a:noFill/>
        </p:spPr>
        <p:txBody>
          <a:bodyPr wrap="square" rtlCol="0">
            <a:spAutoFit/>
          </a:bodyPr>
          <a:lstStyle/>
          <a:p>
            <a:r>
              <a:rPr lang="nl-NL" sz="8000" b="1" u="sng" dirty="0" smtClean="0"/>
              <a:t>nauwelijks</a:t>
            </a:r>
            <a:endParaRPr lang="nl-NL" sz="8000" b="1" u="sng" dirty="0"/>
          </a:p>
        </p:txBody>
      </p:sp>
      <p:pic>
        <p:nvPicPr>
          <p:cNvPr id="1026" name="Picture 2" descr="C:\Users\dasg\Downloads\shutterstock_2729298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08920"/>
            <a:ext cx="3681243" cy="2451708"/>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1027" name="Picture 3" descr="C:\Users\dasg\Downloads\shutterstock_2729298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682343"/>
            <a:ext cx="3889325" cy="5839827"/>
          </a:xfrm>
          <a:prstGeom prst="rect">
            <a:avLst/>
          </a:prstGeom>
          <a:noFill/>
          <a:extLst>
            <a:ext uri="{909E8E84-426E-40DD-AFC4-6F175D3DCCD1}">
              <a14:hiddenFill xmlns:a14="http://schemas.microsoft.com/office/drawing/2010/main">
                <a:solidFill>
                  <a:srgbClr val="FFFFFF"/>
                </a:solidFill>
              </a14:hiddenFill>
            </a:ext>
          </a:extLst>
        </p:spPr>
      </p:pic>
      <p:sp>
        <p:nvSpPr>
          <p:cNvPr id="3" name="Vermenigvuldigen 2"/>
          <p:cNvSpPr/>
          <p:nvPr/>
        </p:nvSpPr>
        <p:spPr>
          <a:xfrm>
            <a:off x="402296" y="2408740"/>
            <a:ext cx="3679145" cy="3418964"/>
          </a:xfrm>
          <a:prstGeom prst="mathMultiply">
            <a:avLst>
              <a:gd name="adj1" fmla="val 349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41690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5496" y="7937"/>
            <a:ext cx="8928992" cy="1323439"/>
          </a:xfrm>
          <a:prstGeom prst="rect">
            <a:avLst/>
          </a:prstGeom>
          <a:noFill/>
        </p:spPr>
        <p:txBody>
          <a:bodyPr wrap="square" rtlCol="0">
            <a:spAutoFit/>
          </a:bodyPr>
          <a:lstStyle/>
          <a:p>
            <a:r>
              <a:rPr lang="nl-NL" sz="8000" b="1" u="sng" dirty="0" smtClean="0"/>
              <a:t>accepteren</a:t>
            </a:r>
            <a:endParaRPr lang="nl-NL" sz="8000" b="1" u="sng" dirty="0"/>
          </a:p>
        </p:txBody>
      </p:sp>
      <p:pic>
        <p:nvPicPr>
          <p:cNvPr id="2050" name="Picture 2" descr="C:\Users\dasg\Downloads\shutterstock_15179094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79512" y="2708920"/>
            <a:ext cx="9016101"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546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771801" y="404664"/>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Trebuchet MS" panose="020B0603020202020204" pitchFamily="34" charset="0"/>
                <a:ea typeface="Calibri"/>
                <a:cs typeface="Times New Roman"/>
              </a:rPr>
              <a:t>d</a:t>
            </a:r>
            <a:r>
              <a:rPr lang="nl-NL" sz="4800" b="1" dirty="0" smtClean="0">
                <a:latin typeface="Trebuchet MS" panose="020B0603020202020204" pitchFamily="34" charset="0"/>
                <a:ea typeface="Calibri"/>
                <a:cs typeface="Times New Roman"/>
              </a:rPr>
              <a:t>e media</a:t>
            </a:r>
            <a:endParaRPr lang="nl-NL" sz="4800" b="1" dirty="0">
              <a:effectLst/>
              <a:latin typeface="Trebuchet MS" panose="020B0603020202020204" pitchFamily="34" charset="0"/>
              <a:ea typeface="Calibri"/>
              <a:cs typeface="Times New Roman"/>
            </a:endParaRPr>
          </a:p>
        </p:txBody>
      </p:sp>
      <p:sp>
        <p:nvSpPr>
          <p:cNvPr id="7" name="Text Box 14"/>
          <p:cNvSpPr txBox="1"/>
          <p:nvPr/>
        </p:nvSpPr>
        <p:spPr>
          <a:xfrm>
            <a:off x="416822" y="3861049"/>
            <a:ext cx="202437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323528" y="3881821"/>
            <a:ext cx="2117668"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Trebuchet MS" panose="020B0603020202020204" pitchFamily="34" charset="0"/>
                <a:ea typeface="Calibri"/>
                <a:cs typeface="Times New Roman"/>
              </a:rPr>
              <a:t>d</a:t>
            </a:r>
            <a:r>
              <a:rPr lang="nl-NL" sz="3600" b="1" dirty="0" smtClean="0">
                <a:latin typeface="Trebuchet MS" panose="020B0603020202020204" pitchFamily="34" charset="0"/>
                <a:ea typeface="Calibri"/>
                <a:cs typeface="Times New Roman"/>
              </a:rPr>
              <a:t>e krant</a:t>
            </a:r>
            <a:endParaRPr lang="nl-NL" sz="3600" b="1" dirty="0">
              <a:effectLst/>
              <a:latin typeface="Trebuchet MS" panose="020B0603020202020204" pitchFamily="34" charset="0"/>
              <a:ea typeface="Calibri"/>
              <a:cs typeface="Times New Roman"/>
            </a:endParaRPr>
          </a:p>
        </p:txBody>
      </p:sp>
      <p:sp>
        <p:nvSpPr>
          <p:cNvPr id="9" name="Text Box 14"/>
          <p:cNvSpPr txBox="1"/>
          <p:nvPr/>
        </p:nvSpPr>
        <p:spPr>
          <a:xfrm>
            <a:off x="2555776" y="3861048"/>
            <a:ext cx="197461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2483768" y="3861985"/>
            <a:ext cx="208823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Trebuchet MS" panose="020B0603020202020204" pitchFamily="34" charset="0"/>
                <a:ea typeface="Calibri"/>
                <a:cs typeface="Times New Roman"/>
              </a:rPr>
              <a:t>d</a:t>
            </a:r>
            <a:r>
              <a:rPr lang="nl-NL" sz="3600" b="1" dirty="0" smtClean="0">
                <a:latin typeface="Trebuchet MS" panose="020B0603020202020204" pitchFamily="34" charset="0"/>
                <a:ea typeface="Calibri"/>
                <a:cs typeface="Times New Roman"/>
              </a:rPr>
              <a:t>e radio</a:t>
            </a:r>
            <a:endParaRPr lang="nl-NL" sz="3600" b="1" dirty="0">
              <a:effectLst/>
              <a:latin typeface="Trebuchet MS" panose="020B0603020202020204" pitchFamily="34" charset="0"/>
              <a:ea typeface="Calibri"/>
              <a:cs typeface="Times New Roman"/>
            </a:endParaRPr>
          </a:p>
        </p:txBody>
      </p:sp>
      <p:sp>
        <p:nvSpPr>
          <p:cNvPr id="11" name="Text Box 14"/>
          <p:cNvSpPr txBox="1"/>
          <p:nvPr/>
        </p:nvSpPr>
        <p:spPr>
          <a:xfrm>
            <a:off x="6012123" y="3861048"/>
            <a:ext cx="280834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5976137" y="3861049"/>
            <a:ext cx="284433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Trebuchet MS" panose="020B0603020202020204" pitchFamily="34" charset="0"/>
                <a:ea typeface="Calibri"/>
                <a:cs typeface="Times New Roman"/>
              </a:rPr>
              <a:t>h</a:t>
            </a:r>
            <a:r>
              <a:rPr lang="nl-NL" sz="3600" b="1" dirty="0" smtClean="0">
                <a:effectLst/>
                <a:latin typeface="Trebuchet MS" panose="020B0603020202020204" pitchFamily="34" charset="0"/>
                <a:ea typeface="Calibri"/>
                <a:cs typeface="Times New Roman"/>
              </a:rPr>
              <a:t>et internet</a:t>
            </a:r>
            <a:endParaRPr lang="nl-NL" sz="3600" b="1" dirty="0">
              <a:effectLst/>
              <a:latin typeface="Trebuchet MS" panose="020B0603020202020204" pitchFamily="34" charset="0"/>
              <a:ea typeface="Calibri"/>
              <a:cs typeface="Times New Roman"/>
            </a:endParaRPr>
          </a:p>
        </p:txBody>
      </p:sp>
      <p:pic>
        <p:nvPicPr>
          <p:cNvPr id="15" name="Afbeelding 14"/>
          <p:cNvPicPr/>
          <p:nvPr/>
        </p:nvPicPr>
        <p:blipFill>
          <a:blip r:embed="rId3"/>
          <a:stretch>
            <a:fillRect/>
          </a:stretch>
        </p:blipFill>
        <p:spPr>
          <a:xfrm>
            <a:off x="7323455" y="6220072"/>
            <a:ext cx="1584176" cy="593304"/>
          </a:xfrm>
          <a:prstGeom prst="rect">
            <a:avLst/>
          </a:prstGeom>
        </p:spPr>
      </p:pic>
      <p:pic>
        <p:nvPicPr>
          <p:cNvPr id="16" name="Afbeelding 15"/>
          <p:cNvPicPr/>
          <p:nvPr/>
        </p:nvPicPr>
        <p:blipFill>
          <a:blip r:embed="rId4">
            <a:extLst/>
          </a:blip>
          <a:stretch>
            <a:fillRect/>
          </a:stretch>
        </p:blipFill>
        <p:spPr>
          <a:xfrm rot="21235644">
            <a:off x="3874867" y="3428441"/>
            <a:ext cx="152772" cy="441929"/>
          </a:xfrm>
          <a:prstGeom prst="rect">
            <a:avLst/>
          </a:prstGeom>
        </p:spPr>
      </p:pic>
      <p:sp>
        <p:nvSpPr>
          <p:cNvPr id="13" name="Text Box 14"/>
          <p:cNvSpPr txBox="1"/>
          <p:nvPr/>
        </p:nvSpPr>
        <p:spPr>
          <a:xfrm>
            <a:off x="6228184" y="476672"/>
            <a:ext cx="2520280"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middelen om informatie te vinden</a:t>
            </a:r>
            <a:endParaRPr lang="nl-NL" sz="1100" dirty="0">
              <a:effectLst/>
              <a:latin typeface="Calibri"/>
              <a:ea typeface="Calibri"/>
              <a:cs typeface="Times New Roman"/>
            </a:endParaRPr>
          </a:p>
        </p:txBody>
      </p:sp>
      <p:sp>
        <p:nvSpPr>
          <p:cNvPr id="18" name="Text Box 14"/>
          <p:cNvSpPr txBox="1"/>
          <p:nvPr/>
        </p:nvSpPr>
        <p:spPr>
          <a:xfrm>
            <a:off x="4680773" y="3861985"/>
            <a:ext cx="124772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7" name="Tekstvak 2"/>
          <p:cNvSpPr txBox="1">
            <a:spLocks noChangeArrowheads="1"/>
          </p:cNvSpPr>
          <p:nvPr/>
        </p:nvSpPr>
        <p:spPr bwMode="auto">
          <a:xfrm>
            <a:off x="4572000" y="3861985"/>
            <a:ext cx="1452715"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Trebuchet MS" panose="020B0603020202020204" pitchFamily="34" charset="0"/>
                <a:ea typeface="Calibri"/>
                <a:cs typeface="Times New Roman"/>
              </a:rPr>
              <a:t>d</a:t>
            </a:r>
            <a:r>
              <a:rPr lang="nl-NL" sz="3600" b="1" dirty="0" smtClean="0">
                <a:latin typeface="Trebuchet MS" panose="020B0603020202020204" pitchFamily="34" charset="0"/>
                <a:ea typeface="Calibri"/>
                <a:cs typeface="Times New Roman"/>
              </a:rPr>
              <a:t>e tv</a:t>
            </a:r>
            <a:endParaRPr lang="nl-NL" sz="3600" b="1" dirty="0">
              <a:effectLst/>
              <a:latin typeface="Trebuchet MS" panose="020B0603020202020204" pitchFamily="34" charset="0"/>
              <a:ea typeface="Calibri"/>
              <a:cs typeface="Times New Roman"/>
            </a:endParaRPr>
          </a:p>
        </p:txBody>
      </p:sp>
      <p:pic>
        <p:nvPicPr>
          <p:cNvPr id="19" name="Afbeelding 18"/>
          <p:cNvPicPr/>
          <p:nvPr/>
        </p:nvPicPr>
        <p:blipFill>
          <a:blip r:embed="rId4">
            <a:extLst/>
          </a:blip>
          <a:stretch>
            <a:fillRect/>
          </a:stretch>
        </p:blipFill>
        <p:spPr>
          <a:xfrm rot="364356" flipH="1">
            <a:off x="5332385" y="3435841"/>
            <a:ext cx="152772" cy="441929"/>
          </a:xfrm>
          <a:prstGeom prst="rect">
            <a:avLst/>
          </a:prstGeom>
        </p:spPr>
      </p:pic>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5795" y="4677471"/>
            <a:ext cx="1066427" cy="1265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vrielinf\AppData\Local\Microsoft\Windows\Temporary Internet Files\Content.IE5\SW6GRB4S\shutterstock_38889292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52324" y="4725476"/>
            <a:ext cx="1751120" cy="11697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vrielinf\AppData\Local\Microsoft\Windows\Temporary Internet Files\Content.IE5\3VG0ZVQG\shutterstock_61464372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37195" y="4946258"/>
            <a:ext cx="1524000" cy="101803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vrielinf\AppData\Local\Microsoft\Windows\Temporary Internet Files\Content.IE5\N0DE5L25\shutterstock_25872604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32497" y="4677471"/>
            <a:ext cx="1894849" cy="1265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956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81409" y="7937"/>
            <a:ext cx="9243119" cy="1323439"/>
          </a:xfrm>
          <a:prstGeom prst="rect">
            <a:avLst/>
          </a:prstGeom>
          <a:noFill/>
        </p:spPr>
        <p:txBody>
          <a:bodyPr wrap="square" rtlCol="0">
            <a:spAutoFit/>
          </a:bodyPr>
          <a:lstStyle/>
          <a:p>
            <a:r>
              <a:rPr lang="nl-NL" sz="8000" b="1" u="sng" dirty="0" smtClean="0"/>
              <a:t>chanteren</a:t>
            </a:r>
            <a:endParaRPr lang="nl-NL" sz="8000" b="1" u="sng" dirty="0"/>
          </a:p>
        </p:txBody>
      </p:sp>
      <p:pic>
        <p:nvPicPr>
          <p:cNvPr id="3074" name="Picture 2" descr="C:\Users\dasg\Downloads\shutterstock_14442223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47" y="1412776"/>
            <a:ext cx="5491474" cy="366830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asg\Downloads\shutterstock_64517188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4115" y="4077072"/>
            <a:ext cx="3665881" cy="258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919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81409" y="7937"/>
            <a:ext cx="9243119" cy="1323439"/>
          </a:xfrm>
          <a:prstGeom prst="rect">
            <a:avLst/>
          </a:prstGeom>
          <a:noFill/>
        </p:spPr>
        <p:txBody>
          <a:bodyPr wrap="square" rtlCol="0">
            <a:spAutoFit/>
          </a:bodyPr>
          <a:lstStyle/>
          <a:p>
            <a:r>
              <a:rPr lang="nl-NL" sz="8000" b="1" u="sng" dirty="0"/>
              <a:t>o</a:t>
            </a:r>
            <a:r>
              <a:rPr lang="nl-NL" sz="8000" b="1" u="sng" dirty="0" smtClean="0"/>
              <a:t>penbaar maken</a:t>
            </a:r>
            <a:endParaRPr lang="nl-NL" sz="8000" b="1" u="sng" dirty="0"/>
          </a:p>
        </p:txBody>
      </p:sp>
      <p:pic>
        <p:nvPicPr>
          <p:cNvPr id="4098" name="Picture 2" descr="C:\Users\dasg\Downloads\shutterstock_138985640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07975" y="3789040"/>
            <a:ext cx="2308905" cy="279713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dasg\Downloads\shutterstock_110664306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700808"/>
            <a:ext cx="7563867"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9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18994" y="42776"/>
            <a:ext cx="9393566" cy="1323439"/>
          </a:xfrm>
          <a:prstGeom prst="rect">
            <a:avLst/>
          </a:prstGeom>
          <a:noFill/>
        </p:spPr>
        <p:txBody>
          <a:bodyPr wrap="square" rtlCol="0">
            <a:spAutoFit/>
          </a:bodyPr>
          <a:lstStyle/>
          <a:p>
            <a:r>
              <a:rPr lang="nl-NL" sz="8000" b="1" u="sng" dirty="0"/>
              <a:t>d</a:t>
            </a:r>
            <a:r>
              <a:rPr lang="nl-NL" sz="8000" b="1" u="sng" dirty="0" smtClean="0"/>
              <a:t>e steunbetuiging</a:t>
            </a:r>
            <a:endParaRPr lang="nl-NL" sz="8000" b="1" u="sng" dirty="0"/>
          </a:p>
        </p:txBody>
      </p:sp>
      <p:pic>
        <p:nvPicPr>
          <p:cNvPr id="5122" name="Picture 2" descr="C:\Users\dasg\Downloads\shutterstock_7086104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204864"/>
            <a:ext cx="6259617" cy="418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323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5496" y="7937"/>
            <a:ext cx="9243119" cy="1323439"/>
          </a:xfrm>
          <a:prstGeom prst="rect">
            <a:avLst/>
          </a:prstGeom>
          <a:noFill/>
        </p:spPr>
        <p:txBody>
          <a:bodyPr wrap="square" rtlCol="0">
            <a:spAutoFit/>
          </a:bodyPr>
          <a:lstStyle/>
          <a:p>
            <a:r>
              <a:rPr lang="nl-NL" sz="8000" b="1" u="sng" dirty="0" smtClean="0"/>
              <a:t>volstrekt</a:t>
            </a:r>
            <a:endParaRPr lang="nl-NL" sz="8000" b="1" u="sng" dirty="0"/>
          </a:p>
        </p:txBody>
      </p:sp>
      <p:pic>
        <p:nvPicPr>
          <p:cNvPr id="6146" name="Picture 2" descr="C:\Users\dasg\Downloads\shutterstock_5207856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9500" y="2132856"/>
            <a:ext cx="6115109" cy="4268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891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5419</TotalTime>
  <Words>747</Words>
  <Application>Microsoft Office PowerPoint</Application>
  <PresentationFormat>Diavoorstelling (4:3)</PresentationFormat>
  <Paragraphs>209</Paragraphs>
  <Slides>22</Slides>
  <Notes>10</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Plas - Das, Gerarda van der</dc:creator>
  <cp:lastModifiedBy>M.Routledge</cp:lastModifiedBy>
  <cp:revision>988</cp:revision>
  <dcterms:created xsi:type="dcterms:W3CDTF">2019-03-05T11:12:30Z</dcterms:created>
  <dcterms:modified xsi:type="dcterms:W3CDTF">2020-01-21T11:27:16Z</dcterms:modified>
</cp:coreProperties>
</file>