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3" r:id="rId2"/>
    <p:sldId id="257" r:id="rId3"/>
    <p:sldId id="312" r:id="rId4"/>
    <p:sldId id="440" r:id="rId5"/>
    <p:sldId id="450" r:id="rId6"/>
    <p:sldId id="468" r:id="rId7"/>
    <p:sldId id="426" r:id="rId8"/>
    <p:sldId id="422" r:id="rId9"/>
    <p:sldId id="425" r:id="rId10"/>
    <p:sldId id="394" r:id="rId11"/>
    <p:sldId id="402" r:id="rId12"/>
    <p:sldId id="452" r:id="rId13"/>
    <p:sldId id="473" r:id="rId14"/>
    <p:sldId id="270" r:id="rId15"/>
    <p:sldId id="469" r:id="rId16"/>
    <p:sldId id="463" r:id="rId17"/>
    <p:sldId id="449" r:id="rId18"/>
    <p:sldId id="464" r:id="rId19"/>
    <p:sldId id="465" r:id="rId20"/>
    <p:sldId id="434" r:id="rId21"/>
    <p:sldId id="470" r:id="rId22"/>
    <p:sldId id="471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7008" autoAdjust="0"/>
  </p:normalViewPr>
  <p:slideViewPr>
    <p:cSldViewPr>
      <p:cViewPr>
        <p:scale>
          <a:sx n="80" d="100"/>
          <a:sy n="80" d="100"/>
        </p:scale>
        <p:origin x="-1628" y="-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Overlijden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doodgaan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youtu.be/MYezcuVwUU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u="sng" dirty="0" err="1"/>
              <a:t>S</a:t>
            </a:r>
            <a:r>
              <a:rPr lang="nl-NL" sz="1600" u="sng" dirty="0" err="1" smtClean="0"/>
              <a:t>emantisatieverhaal</a:t>
            </a:r>
            <a:r>
              <a:rPr lang="nl-NL" sz="1600" u="sng" dirty="0" smtClean="0"/>
              <a:t>:</a:t>
            </a:r>
          </a:p>
          <a:p>
            <a:pPr marL="0" indent="0">
              <a:buNone/>
            </a:pPr>
            <a:r>
              <a:rPr lang="nl-NL" sz="1800" dirty="0"/>
              <a:t>Ik zag op </a:t>
            </a:r>
            <a:r>
              <a:rPr lang="nl-NL" sz="1800" dirty="0" smtClean="0"/>
              <a:t>YouTube </a:t>
            </a:r>
            <a:r>
              <a:rPr lang="nl-NL" sz="1800" dirty="0"/>
              <a:t>iets bijzonders gisteren. Ik vertel er eerst over en daarna laat ik het aan jullie </a:t>
            </a:r>
            <a:r>
              <a:rPr lang="nl-NL" sz="1800" dirty="0" smtClean="0"/>
              <a:t>zien. Ik </a:t>
            </a:r>
            <a:r>
              <a:rPr lang="nl-NL" sz="1800" dirty="0"/>
              <a:t>keek naar ‘Japan’s got talent’. Er was een violiste, iemand die viool speelde, die mij heel erg kon </a:t>
            </a:r>
            <a:r>
              <a:rPr lang="nl-NL" sz="1800" b="1" u="sng" dirty="0"/>
              <a:t>boeien</a:t>
            </a:r>
            <a:r>
              <a:rPr lang="nl-NL" sz="1800" dirty="0"/>
              <a:t>. Ik vond haar </a:t>
            </a:r>
            <a:r>
              <a:rPr lang="nl-NL" sz="1800" b="1" i="1" dirty="0"/>
              <a:t>interessant, of spannend</a:t>
            </a:r>
            <a:r>
              <a:rPr lang="nl-NL" sz="1800" i="1" dirty="0"/>
              <a:t> </a:t>
            </a:r>
            <a:r>
              <a:rPr lang="nl-NL" sz="1800" dirty="0"/>
              <a:t>zou je ook kunnen </a:t>
            </a:r>
            <a:r>
              <a:rPr lang="nl-NL" sz="1800" dirty="0" smtClean="0"/>
              <a:t>zeggen. Deze </a:t>
            </a:r>
            <a:r>
              <a:rPr lang="nl-NL" sz="1800" dirty="0"/>
              <a:t>vrouw was </a:t>
            </a:r>
            <a:r>
              <a:rPr lang="nl-NL" sz="1800" b="1" u="sng" dirty="0"/>
              <a:t>invalide</a:t>
            </a:r>
            <a:r>
              <a:rPr lang="nl-NL" sz="1800" dirty="0"/>
              <a:t>. Invalide betekent </a:t>
            </a:r>
            <a:r>
              <a:rPr lang="nl-NL" sz="1800" b="1" i="1" dirty="0"/>
              <a:t>wanneer je één of meer lichaamsdelen niet meer kunt </a:t>
            </a:r>
            <a:r>
              <a:rPr lang="nl-NL" sz="1800" b="1" i="1" dirty="0" smtClean="0"/>
              <a:t>gebruiken </a:t>
            </a:r>
            <a:r>
              <a:rPr lang="nl-NL" sz="1800" dirty="0"/>
              <a:t>Deze vrouw miste een arm. Maar tóch kon ze viool spelen! Ze had namelijk een kunstarm. Deze violiste had haar hele leven al viool gespeeld. Vioolspelen was haar </a:t>
            </a:r>
            <a:r>
              <a:rPr lang="nl-NL" sz="1800" b="1" u="sng" dirty="0" smtClean="0"/>
              <a:t>carrière</a:t>
            </a:r>
            <a:r>
              <a:rPr lang="nl-NL" sz="1800" dirty="0" smtClean="0"/>
              <a:t>. </a:t>
            </a:r>
            <a:r>
              <a:rPr lang="nl-NL" sz="1800" dirty="0"/>
              <a:t>Het was </a:t>
            </a:r>
            <a:r>
              <a:rPr lang="nl-NL" sz="1800" b="1" i="1" dirty="0"/>
              <a:t>het werk dat iemand in zijn leven doet, de </a:t>
            </a:r>
            <a:r>
              <a:rPr lang="nl-NL" sz="1800" b="1" i="1" dirty="0" smtClean="0"/>
              <a:t>loopbaan</a:t>
            </a:r>
            <a:r>
              <a:rPr lang="nl-NL" sz="1800" dirty="0" smtClean="0"/>
              <a:t>. Toen </a:t>
            </a:r>
            <a:r>
              <a:rPr lang="nl-NL" sz="1800" dirty="0"/>
              <a:t>ze door een ongeluk een arm moest missen wilde ze haar </a:t>
            </a:r>
            <a:r>
              <a:rPr lang="nl-NL" sz="1800" dirty="0" smtClean="0"/>
              <a:t>carrière </a:t>
            </a:r>
            <a:r>
              <a:rPr lang="nl-NL" sz="1800" dirty="0"/>
              <a:t>niet stoppen. Na jaren van oefenen en </a:t>
            </a:r>
            <a:r>
              <a:rPr lang="nl-NL" sz="1800" b="1" u="sng" dirty="0"/>
              <a:t>doorzetten</a:t>
            </a:r>
            <a:r>
              <a:rPr lang="nl-NL" sz="1800" b="1" dirty="0"/>
              <a:t>, </a:t>
            </a:r>
            <a:r>
              <a:rPr lang="nl-NL" sz="1800" b="1" i="1" dirty="0"/>
              <a:t>van niet opgeven , van volhouden</a:t>
            </a:r>
            <a:r>
              <a:rPr lang="nl-NL" sz="1800" dirty="0"/>
              <a:t>, kon ze met die kunstarm weer viool spelen. </a:t>
            </a:r>
            <a:r>
              <a:rPr lang="nl-NL" sz="1800" dirty="0" smtClean="0"/>
              <a:t>Japan’s </a:t>
            </a:r>
            <a:r>
              <a:rPr lang="nl-NL" sz="1800" dirty="0"/>
              <a:t>got talent is </a:t>
            </a:r>
            <a:r>
              <a:rPr lang="nl-NL" sz="1800" b="1" u="sng" dirty="0"/>
              <a:t>omstreden</a:t>
            </a:r>
            <a:r>
              <a:rPr lang="nl-NL" sz="1800" dirty="0"/>
              <a:t>. Het is een tv-programma </a:t>
            </a:r>
            <a:r>
              <a:rPr lang="nl-NL" sz="1800" b="1" i="1" dirty="0"/>
              <a:t>waar mensen verschillende meningen over hebben</a:t>
            </a:r>
            <a:endParaRPr lang="nl-NL" sz="1800" dirty="0"/>
          </a:p>
          <a:p>
            <a:pPr marL="0" indent="0" fontAlgn="t">
              <a:buNone/>
            </a:pPr>
            <a:r>
              <a:rPr lang="nl-NL" sz="1800" dirty="0"/>
              <a:t>De jury van Japan’s got talent is altijd heel </a:t>
            </a:r>
            <a:r>
              <a:rPr lang="nl-NL" sz="1800" b="1" u="sng" dirty="0"/>
              <a:t>kritisch</a:t>
            </a:r>
            <a:r>
              <a:rPr lang="nl-NL" sz="1800" dirty="0"/>
              <a:t>. Ze </a:t>
            </a:r>
            <a:r>
              <a:rPr lang="nl-NL" sz="1800" b="1" i="1" dirty="0"/>
              <a:t>hebben veel opmerkingen en aanmerkingen op </a:t>
            </a:r>
            <a:r>
              <a:rPr lang="nl-NL" sz="1800" b="1" i="1" dirty="0" smtClean="0"/>
              <a:t>iets</a:t>
            </a:r>
            <a:r>
              <a:rPr lang="nl-NL" sz="1800" dirty="0" smtClean="0"/>
              <a:t>. Sommige </a:t>
            </a:r>
            <a:r>
              <a:rPr lang="nl-NL" sz="1800" dirty="0"/>
              <a:t>juryleden kunnen heel </a:t>
            </a:r>
            <a:r>
              <a:rPr lang="nl-NL" sz="1800" b="1" u="sng" dirty="0"/>
              <a:t>nors</a:t>
            </a:r>
            <a:r>
              <a:rPr lang="nl-NL" sz="1800" dirty="0"/>
              <a:t> doen. Nors betekent </a:t>
            </a:r>
            <a:r>
              <a:rPr lang="nl-NL" sz="1800" b="1" i="1" dirty="0"/>
              <a:t>onvriendelijk en onaardig</a:t>
            </a:r>
            <a:r>
              <a:rPr lang="nl-NL" sz="1800" dirty="0"/>
              <a:t>. Of ze</a:t>
            </a:r>
            <a:r>
              <a:rPr lang="nl-NL" sz="1800" b="1" dirty="0"/>
              <a:t> </a:t>
            </a:r>
            <a:r>
              <a:rPr lang="nl-NL" sz="1800" b="1" u="sng" dirty="0"/>
              <a:t>lezen  iemand de les</a:t>
            </a:r>
            <a:r>
              <a:rPr lang="nl-NL" sz="1800" dirty="0" smtClean="0"/>
              <a:t>. Dat </a:t>
            </a:r>
            <a:r>
              <a:rPr lang="nl-NL" sz="1800" dirty="0"/>
              <a:t>betekent </a:t>
            </a:r>
            <a:r>
              <a:rPr lang="nl-NL" sz="1800" b="1" i="1" dirty="0"/>
              <a:t>op een bestraffende toon zeggen dat iemand iets niet goed </a:t>
            </a:r>
            <a:r>
              <a:rPr lang="nl-NL" sz="1800" b="1" i="1" dirty="0" smtClean="0"/>
              <a:t>doet</a:t>
            </a:r>
            <a:r>
              <a:rPr lang="nl-NL" sz="1800" dirty="0" smtClean="0"/>
              <a:t>. Maar </a:t>
            </a:r>
            <a:r>
              <a:rPr lang="nl-NL" sz="1800" dirty="0"/>
              <a:t>bij deze vrouw niet. Ze waren heel positief over haar! De vrouw heeft haar verhaal over het ongeluk, hoe ze invalide raakte  en weer opnieuw leerde vioolspelen </a:t>
            </a:r>
            <a:r>
              <a:rPr lang="nl-NL" sz="1800" b="1" u="sng" dirty="0"/>
              <a:t>gepubliceerd</a:t>
            </a:r>
            <a:r>
              <a:rPr lang="nl-NL" sz="1800" dirty="0"/>
              <a:t> in een boek. Publiceren betekent </a:t>
            </a:r>
            <a:r>
              <a:rPr lang="nl-NL" sz="1800" b="1" i="1" dirty="0"/>
              <a:t>afdrukken in een krant, tijdschrift of </a:t>
            </a:r>
            <a:r>
              <a:rPr lang="nl-NL" sz="1800" b="1" i="1" dirty="0" smtClean="0"/>
              <a:t>boek.</a:t>
            </a:r>
            <a:r>
              <a:rPr lang="nl-NL" sz="1800" dirty="0"/>
              <a:t> </a:t>
            </a:r>
            <a:r>
              <a:rPr lang="nl-NL" sz="1800" dirty="0" smtClean="0"/>
              <a:t>Misschien </a:t>
            </a:r>
            <a:r>
              <a:rPr lang="nl-NL" sz="1800" dirty="0"/>
              <a:t>ga ik dat wel lezen. Ik vind het zo’n boeiende </a:t>
            </a:r>
            <a:r>
              <a:rPr lang="nl-NL" sz="1800" dirty="0" smtClean="0"/>
              <a:t>vrouw! Ik </a:t>
            </a:r>
            <a:r>
              <a:rPr lang="nl-NL" sz="1800" dirty="0"/>
              <a:t>ga eens kijken of het in de bibliotheek te vinden is. Elke week breng ik de boeken van ons thuis terug naar de </a:t>
            </a:r>
            <a:r>
              <a:rPr lang="nl-NL" sz="1800" dirty="0" smtClean="0"/>
              <a:t>bibliotheek. </a:t>
            </a:r>
            <a:r>
              <a:rPr lang="nl-NL" sz="1800" dirty="0"/>
              <a:t>Dat terugbrengen </a:t>
            </a:r>
            <a:r>
              <a:rPr lang="nl-NL" sz="1800" b="1" u="sng" dirty="0"/>
              <a:t>neem ik altijd voor mijn rekening</a:t>
            </a:r>
            <a:r>
              <a:rPr lang="nl-NL" sz="1800" dirty="0"/>
              <a:t>. Iets voor je rekening nemen betekent </a:t>
            </a:r>
            <a:r>
              <a:rPr lang="nl-NL" sz="1800" b="1" i="1" dirty="0"/>
              <a:t>zorgen dat iets gebeurt, iets </a:t>
            </a:r>
            <a:r>
              <a:rPr lang="nl-NL" sz="1800" b="1" i="1" dirty="0" smtClean="0"/>
              <a:t>doen</a:t>
            </a:r>
            <a:r>
              <a:rPr lang="nl-NL" sz="1800" dirty="0" smtClean="0"/>
              <a:t>. Kan </a:t>
            </a:r>
            <a:r>
              <a:rPr lang="nl-NL" sz="1800" dirty="0"/>
              <a:t>ik gelijk kijken of ze het boek hebben daar. </a:t>
            </a:r>
          </a:p>
          <a:p>
            <a:pPr marL="0" indent="0">
              <a:buNone/>
            </a:pPr>
            <a:r>
              <a:rPr lang="nl-NL" sz="1800" dirty="0"/>
              <a:t>Nou, en dan nu het filmpje </a:t>
            </a:r>
            <a:r>
              <a:rPr lang="nl-NL" sz="1800" dirty="0" smtClean="0"/>
              <a:t>! (</a:t>
            </a:r>
            <a:r>
              <a:rPr lang="nl-NL" sz="1800" b="1" u="sng" dirty="0" smtClean="0"/>
              <a:t>klik</a:t>
            </a:r>
            <a:r>
              <a:rPr lang="nl-NL" sz="1800" dirty="0" smtClean="0"/>
              <a:t>)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14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emand de les lezen</a:t>
            </a:r>
            <a:endParaRPr lang="nl-NL" sz="8000" b="1" u="sng" dirty="0"/>
          </a:p>
        </p:txBody>
      </p:sp>
      <p:pic>
        <p:nvPicPr>
          <p:cNvPr id="6146" name="Picture 2" descr="C:\Users\dasg\Downloads\shutterstock_1595651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51" y="1484784"/>
            <a:ext cx="7272808" cy="48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1409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publiceren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1261628" y="1988840"/>
            <a:ext cx="6882680" cy="4597630"/>
            <a:chOff x="1261628" y="1988840"/>
            <a:chExt cx="6882680" cy="4597630"/>
          </a:xfrm>
        </p:grpSpPr>
        <p:pic>
          <p:nvPicPr>
            <p:cNvPr id="7170" name="Picture 2" descr="C:\Users\dasg\Downloads\shutterstock_75958605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628" y="1988840"/>
              <a:ext cx="6882680" cy="4597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077072"/>
              <a:ext cx="792088" cy="63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4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7504" y="42776"/>
            <a:ext cx="9393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ets voor je rekening nemen</a:t>
            </a:r>
            <a:endParaRPr lang="nl-NL" sz="8000" b="1" u="sng" dirty="0"/>
          </a:p>
        </p:txBody>
      </p:sp>
      <p:pic>
        <p:nvPicPr>
          <p:cNvPr id="8194" name="Picture 2" descr="C:\Users\dasg\Downloads\shutterstock_3399787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556792"/>
            <a:ext cx="3518089" cy="49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360640" cy="42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2699792" y="6021288"/>
            <a:ext cx="332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youtu.be/MYezcuVwUUA</a:t>
            </a:r>
            <a:endParaRPr lang="nl-NL" dirty="0"/>
          </a:p>
        </p:txBody>
      </p:sp>
      <p:pic>
        <p:nvPicPr>
          <p:cNvPr id="14338" name="Picture 2" descr="C:\Users\dasg\Downloads\shutterstock_2817164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04" y="236632"/>
            <a:ext cx="15240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1979712" y="2204865"/>
            <a:ext cx="4680519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76057" y="4190241"/>
            <a:ext cx="367240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716016" y="4189762"/>
            <a:ext cx="432047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President </a:t>
            </a:r>
            <a:r>
              <a:rPr lang="nl-NL" sz="3600" dirty="0" err="1" smtClean="0">
                <a:latin typeface="Trebuchet MS"/>
                <a:ea typeface="Calibri"/>
                <a:cs typeface="Times New Roman"/>
              </a:rPr>
              <a:t>Trump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5076057" y="1432346"/>
            <a:ext cx="769962" cy="7725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392815" y="4202450"/>
            <a:ext cx="397077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51520" y="4149080"/>
            <a:ext cx="424847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Japan’s got talent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131840" y="908720"/>
            <a:ext cx="5578977" cy="66496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339752" y="908720"/>
            <a:ext cx="712879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a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anleg hogesnelheidstrein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899592" y="3212976"/>
            <a:ext cx="7488832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99592" y="3203745"/>
            <a:ext cx="799288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waar mensen verschillende meningen over hebben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458" y="4943200"/>
            <a:ext cx="1800596" cy="92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dasg\Downloads\shutterstock_10797568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809" y="2382802"/>
            <a:ext cx="1165035" cy="8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asg\Downloads\shutterstock_3559235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933" y="4869160"/>
            <a:ext cx="1019449" cy="10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1979712" y="2132856"/>
            <a:ext cx="453322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effectLst/>
                <a:latin typeface="Trebuchet MS"/>
                <a:ea typeface="Calibri"/>
                <a:cs typeface="Times New Roman"/>
              </a:rPr>
              <a:t>omstreden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84934" y="4368110"/>
            <a:ext cx="259228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2555776" y="3599660"/>
            <a:ext cx="338633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796137" y="2799968"/>
            <a:ext cx="307693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02310" y="4277464"/>
            <a:ext cx="275753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ea typeface="Calibri"/>
                <a:cs typeface="Times New Roman"/>
              </a:rPr>
              <a:t>spelen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534545" y="3501592"/>
            <a:ext cx="347761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effectLst/>
                <a:ea typeface="Calibri"/>
                <a:cs typeface="Times New Roman"/>
              </a:rPr>
              <a:t>de opleiding</a:t>
            </a:r>
            <a:endParaRPr lang="nl-NL" sz="48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53675" y="270892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a typeface="Calibri"/>
                <a:cs typeface="Times New Roman"/>
              </a:rPr>
              <a:t>d</a:t>
            </a:r>
            <a:r>
              <a:rPr lang="nl-NL" sz="4800" dirty="0" smtClean="0">
                <a:effectLst/>
                <a:ea typeface="Calibri"/>
                <a:cs typeface="Times New Roman"/>
              </a:rPr>
              <a:t>e carrière</a:t>
            </a:r>
            <a:endParaRPr lang="nl-NL" sz="48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68446" y="537743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Hij heeft een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carrière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in de bouw.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716031" cy="156796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012160" y="4218115"/>
            <a:ext cx="2808312" cy="15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26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600" dirty="0"/>
              <a:t>het werk dat iemand in zijn leven </a:t>
            </a:r>
            <a:r>
              <a:rPr lang="nl-NL" sz="2600" dirty="0" smtClean="0"/>
              <a:t>doet</a:t>
            </a:r>
            <a:br>
              <a:rPr lang="nl-NL" sz="2600" dirty="0" smtClean="0"/>
            </a:br>
            <a:r>
              <a:rPr lang="nl-NL" sz="2600" dirty="0" smtClean="0"/>
              <a:t>= </a:t>
            </a:r>
            <a:r>
              <a:rPr lang="nl-NL" sz="2600" dirty="0"/>
              <a:t>de loopbaan</a:t>
            </a:r>
          </a:p>
        </p:txBody>
      </p:sp>
      <p:pic>
        <p:nvPicPr>
          <p:cNvPr id="10242" name="Picture 2" descr="C:\Users\dasg\Downloads\shutterstock_10870661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58925"/>
            <a:ext cx="1659190" cy="1659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P:\Onderwijs\MPO-0589_weerwoord18\2. Weerwoord-lessen\Week 3 2020 - Aart Staartjes overleden\shutterstock_7948435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74" y="1399142"/>
            <a:ext cx="1960283" cy="1309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:\Onderwijs\MPO-0589_weerwoord18\2. Weerwoord-lessen\Week 3 2020 - Aart Staartjes overleden\shutterstock_2133339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846" y="1893168"/>
            <a:ext cx="2411760" cy="1607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76808" y="332656"/>
            <a:ext cx="390716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doorzetten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opgeven</a:t>
            </a:r>
            <a:endParaRPr lang="nl-NL" sz="4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volhouden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niet opgeven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Door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doorzetten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kon ze toch weer vioolspelen.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6792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niet doorzetten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stoppen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Door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opgeven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kwam hij nooit boven aan de berg.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dasg\Downloads\shutterstock_1379157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36" y="3155933"/>
            <a:ext cx="2597088" cy="1734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:\Onderwijs\MPO-0589_weerwoord18\2. Weerwoord-lessen\Week 3 2020 - Aart Staartjes overleden\shutterstock_1665299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452" y="3138285"/>
            <a:ext cx="2597088" cy="1734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04800" y="404664"/>
            <a:ext cx="390716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kritisch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laconiek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/>
              <a:t>met veel opmerkingen en aanmerkingen op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vrouw reageert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kritisch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ea typeface="Calibri"/>
                <a:cs typeface="Times New Roman"/>
              </a:rPr>
              <a:t>= onverschillig, weinig of geen opmerkingen hebben op iets. </a:t>
            </a:r>
            <a:endParaRPr lang="nl-NL" sz="11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meisje reageert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laconiek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Het kan haar niks schelen.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dasg\Downloads\shutterstock_10577997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08" y="2914094"/>
            <a:ext cx="2794543" cy="1961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asg\Downloads\shutterstock_13163178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840" y="3032033"/>
            <a:ext cx="2808312" cy="1875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11760" y="476672"/>
            <a:ext cx="368932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411759" y="361856"/>
            <a:ext cx="381642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gedrag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nors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kritisch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opgewekt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944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18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manier waarop iemand doet of handelt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3" descr="C:\Users\dasg\Downloads\shutterstock_2844753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23" y="4594792"/>
            <a:ext cx="1926624" cy="1279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asg\Downloads\shutterstock_10577997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962" y="4649773"/>
            <a:ext cx="1851150" cy="1299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4"/>
          <p:cNvSpPr txBox="1"/>
          <p:nvPr/>
        </p:nvSpPr>
        <p:spPr>
          <a:xfrm>
            <a:off x="463975" y="2769105"/>
            <a:ext cx="2716031" cy="99021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467544" y="2826623"/>
            <a:ext cx="2808312" cy="87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26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600" dirty="0" smtClean="0"/>
              <a:t>onvriendelijk en onaardig </a:t>
            </a:r>
            <a:endParaRPr lang="nl-NL" sz="2600" dirty="0"/>
          </a:p>
        </p:txBody>
      </p:sp>
      <p:pic>
        <p:nvPicPr>
          <p:cNvPr id="12290" name="Picture 2" descr="P:\Onderwijs\MPO-0589_weerwoord18\2. Weerwoord-lessen\Week 3 2020 - Aart Staartjes overleden\opgewek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079" y="4649772"/>
            <a:ext cx="1832780" cy="12242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3 – 14 januari 2020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B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boeien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interessant of spannend vinden</a:t>
            </a:r>
            <a: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violiste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boeide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mij heel erg.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58715" y="2708920"/>
            <a:ext cx="92648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invalide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/>
              <a:t>wanneer je één of meer </a:t>
            </a:r>
            <a:endParaRPr lang="nl-NL" sz="4800" dirty="0" smtClean="0"/>
          </a:p>
          <a:p>
            <a:pPr fontAlgn="t"/>
            <a:r>
              <a:rPr lang="nl-NL" sz="4800" dirty="0" smtClean="0"/>
              <a:t>lichaamsdelen </a:t>
            </a:r>
            <a:r>
              <a:rPr lang="nl-NL" sz="4800" dirty="0"/>
              <a:t>niet meer </a:t>
            </a:r>
            <a:endParaRPr lang="nl-NL" sz="4800" dirty="0" smtClean="0"/>
          </a:p>
          <a:p>
            <a:pPr fontAlgn="t"/>
            <a:r>
              <a:rPr lang="nl-NL" sz="4800" dirty="0" smtClean="0"/>
              <a:t>kunt </a:t>
            </a:r>
            <a:r>
              <a:rPr lang="nl-NL" sz="4800" dirty="0"/>
              <a:t>gebruiken</a:t>
            </a:r>
          </a:p>
          <a:p>
            <a:pPr fontAlgn="t"/>
            <a: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Ze miste een arm. Ze was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invalide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597" y="3933056"/>
            <a:ext cx="1887761" cy="18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asg\Downloads\shutterstock_14559472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213" y="1772816"/>
            <a:ext cx="1638131" cy="1094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emand de les lezen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/>
              <a:t>op een bestraffende toon zeggen dat iemand iets niet goed doet</a:t>
            </a:r>
          </a:p>
          <a:p>
            <a:pPr lvl="0"/>
            <a:endParaRPr lang="nl-NL" sz="16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Hij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las haar de les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39592" y="3284984"/>
            <a:ext cx="92648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publiceren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/>
              <a:t>afdrukken in een krant, tijdschrift of boek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Haar levensverhaal werd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gepubliceerd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in een boek.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dasg\Downloads\shutterstock_1595651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564905"/>
            <a:ext cx="2088232" cy="1394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2699792" y="5146095"/>
            <a:ext cx="1078124" cy="720187"/>
            <a:chOff x="1261628" y="1988840"/>
            <a:chExt cx="6882680" cy="4597630"/>
          </a:xfrm>
        </p:grpSpPr>
        <p:pic>
          <p:nvPicPr>
            <p:cNvPr id="9" name="Picture 2" descr="C:\Users\dasg\Downloads\shutterstock_759586057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628" y="1988840"/>
              <a:ext cx="6882680" cy="4597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077072"/>
              <a:ext cx="792088" cy="635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8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ets voor je rekening nemen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/>
              <a:t>zorgen dat iets gebeurt, iets doen</a:t>
            </a:r>
          </a:p>
          <a:p>
            <a:pPr fontAlgn="t"/>
            <a: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terugbrengen van de boeken naar de bibliotheek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neem ik voor mijn rekening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dasg\Downloads\shutterstock_3399787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298266"/>
            <a:ext cx="1800199" cy="25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boeien</a:t>
            </a:r>
            <a:endParaRPr lang="nl-NL" sz="8000" b="1" u="sng" dirty="0"/>
          </a:p>
        </p:txBody>
      </p:sp>
      <p:pic>
        <p:nvPicPr>
          <p:cNvPr id="1026" name="Picture 2" descr="C:\Users\dasg\Downloads\shutterstock_1455947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06" y="1772816"/>
            <a:ext cx="6381172" cy="42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44017" y="7937"/>
            <a:ext cx="8999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invalide</a:t>
            </a:r>
            <a:endParaRPr lang="nl-NL" sz="80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143" y="1268760"/>
            <a:ext cx="5602831" cy="54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RECHTS 8"/>
          <p:cNvSpPr/>
          <p:nvPr/>
        </p:nvSpPr>
        <p:spPr>
          <a:xfrm rot="1821998">
            <a:off x="804750" y="3912195"/>
            <a:ext cx="1152128" cy="792088"/>
          </a:xfrm>
          <a:prstGeom prst="rightArrow">
            <a:avLst>
              <a:gd name="adj1" fmla="val 35379"/>
              <a:gd name="adj2" fmla="val 502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1907704" y="3840427"/>
            <a:ext cx="1440160" cy="29249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3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carrière</a:t>
            </a:r>
            <a:endParaRPr lang="nl-NL" sz="8000" b="1" u="sng" dirty="0"/>
          </a:p>
        </p:txBody>
      </p:sp>
      <p:pic>
        <p:nvPicPr>
          <p:cNvPr id="7" name="Picture 2" descr="C:\Users\routledm\AppData\Local\Microsoft\Windows\Temporary Internet Files\Content.IE5\C1BUVW7J\shutterstock_649493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52" y="1452524"/>
            <a:ext cx="7572672" cy="50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doorzetten</a:t>
            </a:r>
            <a:endParaRPr lang="nl-NL" sz="8000" b="1" u="sng" dirty="0"/>
          </a:p>
        </p:txBody>
      </p:sp>
      <p:pic>
        <p:nvPicPr>
          <p:cNvPr id="2050" name="Picture 2" descr="C:\Users\dasg\Downloads\shutterstock_1379157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870" y="1772816"/>
            <a:ext cx="6154369" cy="41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omstreden</a:t>
            </a:r>
            <a:endParaRPr lang="nl-NL" sz="8000" b="1" u="sng" dirty="0"/>
          </a:p>
        </p:txBody>
      </p:sp>
      <p:pic>
        <p:nvPicPr>
          <p:cNvPr id="3074" name="Picture 2" descr="C:\Users\dasg\Downloads\shutterstock_10797568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52936"/>
            <a:ext cx="6012160" cy="41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502" y="1242371"/>
            <a:ext cx="4107621" cy="211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kritisch</a:t>
            </a:r>
            <a:endParaRPr lang="nl-NL" sz="8000" b="1" u="sng" dirty="0"/>
          </a:p>
        </p:txBody>
      </p:sp>
      <p:pic>
        <p:nvPicPr>
          <p:cNvPr id="3" name="Picture 2" descr="C:\Users\dasg\Downloads\shutterstock_1057799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512" y="2013385"/>
            <a:ext cx="5589085" cy="39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7504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nors</a:t>
            </a:r>
            <a:endParaRPr lang="nl-NL" sz="8000" b="1" u="sng" dirty="0"/>
          </a:p>
        </p:txBody>
      </p:sp>
      <p:pic>
        <p:nvPicPr>
          <p:cNvPr id="5123" name="Picture 3" descr="C:\Users\dasg\Downloads\shutterstock_284475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752" y="2045533"/>
            <a:ext cx="5691070" cy="37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525</Words>
  <Application>Microsoft Office PowerPoint</Application>
  <PresentationFormat>Diavoorstelling (4:3)</PresentationFormat>
  <Paragraphs>140</Paragraphs>
  <Slides>22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M.Routledge</cp:lastModifiedBy>
  <cp:revision>947</cp:revision>
  <dcterms:created xsi:type="dcterms:W3CDTF">2019-03-05T11:12:30Z</dcterms:created>
  <dcterms:modified xsi:type="dcterms:W3CDTF">2020-01-14T10:58:52Z</dcterms:modified>
</cp:coreProperties>
</file>