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3" r:id="rId2"/>
    <p:sldId id="257" r:id="rId3"/>
    <p:sldId id="425" r:id="rId4"/>
    <p:sldId id="265" r:id="rId5"/>
    <p:sldId id="312" r:id="rId6"/>
    <p:sldId id="394" r:id="rId7"/>
    <p:sldId id="450" r:id="rId8"/>
    <p:sldId id="402" r:id="rId9"/>
    <p:sldId id="426" r:id="rId10"/>
    <p:sldId id="455" r:id="rId11"/>
    <p:sldId id="422" r:id="rId12"/>
    <p:sldId id="423" r:id="rId13"/>
    <p:sldId id="270" r:id="rId14"/>
    <p:sldId id="449" r:id="rId15"/>
    <p:sldId id="451" r:id="rId16"/>
    <p:sldId id="453" r:id="rId17"/>
    <p:sldId id="452" r:id="rId18"/>
    <p:sldId id="454" r:id="rId19"/>
    <p:sldId id="433" r:id="rId20"/>
    <p:sldId id="434" r:id="rId2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88509" autoAdjust="0"/>
  </p:normalViewPr>
  <p:slideViewPr>
    <p:cSldViewPr>
      <p:cViewPr>
        <p:scale>
          <a:sx n="80" d="100"/>
          <a:sy n="80" d="100"/>
        </p:scale>
        <p:origin x="-1628" y="-1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EE719-2132-428F-88C3-601463DE0DD6}" type="datetimeFigureOut">
              <a:rPr lang="nl-NL" smtClean="0"/>
              <a:t>7-1-2020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D2238-BC57-49DB-9000-78F2CA072F07}" type="slidenum">
              <a:rPr lang="nl-NL" smtClean="0"/>
              <a:t>‹nr.›</a:t>
            </a:fld>
            <a:endParaRPr lang="nl-NL"/>
          </a:p>
        </p:txBody>
      </p:sp>
    </p:spTree>
    <p:extLst>
      <p:ext uri="{BB962C8B-B14F-4D97-AF65-F5344CB8AC3E}">
        <p14:creationId xmlns:p14="http://schemas.microsoft.com/office/powerpoint/2010/main" val="3999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smtClean="0">
                <a:solidFill>
                  <a:schemeClr val="tx1"/>
                </a:solidFill>
                <a:effectLst/>
                <a:latin typeface="+mn-lt"/>
                <a:ea typeface="+mn-ea"/>
                <a:cs typeface="+mn-cs"/>
              </a:rPr>
              <a:t>teisteren = </a:t>
            </a:r>
            <a:r>
              <a:rPr lang="nl-NL" sz="1200" kern="1200" dirty="0" smtClean="0">
                <a:solidFill>
                  <a:schemeClr val="tx1"/>
                </a:solidFill>
                <a:effectLst/>
                <a:latin typeface="+mn-lt"/>
                <a:ea typeface="+mn-ea"/>
                <a:cs typeface="+mn-cs"/>
              </a:rPr>
              <a:t>veel schade of last veroorzaken</a:t>
            </a:r>
          </a:p>
          <a:p>
            <a:pPr fontAlgn="t"/>
            <a:r>
              <a:rPr lang="nl-NL" sz="1200" b="1" kern="1200" dirty="0" smtClean="0">
                <a:solidFill>
                  <a:schemeClr val="tx1"/>
                </a:solidFill>
                <a:effectLst/>
                <a:latin typeface="+mn-lt"/>
                <a:ea typeface="+mn-ea"/>
                <a:cs typeface="+mn-cs"/>
              </a:rPr>
              <a:t>intens = </a:t>
            </a:r>
            <a:r>
              <a:rPr lang="nl-NL" sz="1200" kern="1200" dirty="0" smtClean="0">
                <a:solidFill>
                  <a:schemeClr val="tx1"/>
                </a:solidFill>
                <a:effectLst/>
                <a:latin typeface="+mn-lt"/>
                <a:ea typeface="+mn-ea"/>
                <a:cs typeface="+mn-cs"/>
              </a:rPr>
              <a:t>erg, hevig</a:t>
            </a:r>
          </a:p>
          <a:p>
            <a:pPr fontAlgn="t"/>
            <a:r>
              <a:rPr lang="nl-NL" sz="1200" b="1" kern="1200" dirty="0" smtClean="0">
                <a:solidFill>
                  <a:schemeClr val="tx1"/>
                </a:solidFill>
                <a:effectLst/>
                <a:latin typeface="+mn-lt"/>
                <a:ea typeface="+mn-ea"/>
                <a:cs typeface="+mn-cs"/>
              </a:rPr>
              <a:t>de hectare = </a:t>
            </a:r>
            <a:r>
              <a:rPr lang="nl-NL" sz="1200" kern="1200" dirty="0" smtClean="0">
                <a:solidFill>
                  <a:schemeClr val="tx1"/>
                </a:solidFill>
                <a:effectLst/>
                <a:latin typeface="+mn-lt"/>
                <a:ea typeface="+mn-ea"/>
                <a:cs typeface="+mn-cs"/>
              </a:rPr>
              <a:t>een maat voor de oppervlakte van een gebied, 100 meter lang en 100 meter breed</a:t>
            </a:r>
          </a:p>
          <a:p>
            <a:pPr fontAlgn="t"/>
            <a:r>
              <a:rPr lang="nl-NL" sz="1200" b="1" kern="1200" dirty="0" smtClean="0">
                <a:solidFill>
                  <a:schemeClr val="tx1"/>
                </a:solidFill>
                <a:effectLst/>
                <a:latin typeface="+mn-lt"/>
                <a:ea typeface="+mn-ea"/>
                <a:cs typeface="+mn-cs"/>
              </a:rPr>
              <a:t>evacueren = </a:t>
            </a:r>
            <a:r>
              <a:rPr lang="nl-NL" sz="1200" kern="1200" dirty="0" smtClean="0">
                <a:solidFill>
                  <a:schemeClr val="tx1"/>
                </a:solidFill>
                <a:effectLst/>
                <a:latin typeface="+mn-lt"/>
                <a:ea typeface="+mn-ea"/>
                <a:cs typeface="+mn-cs"/>
              </a:rPr>
              <a:t>mensen die op een bepaalde plek in gevaar zijn naar een veilige plaats brengen</a:t>
            </a:r>
          </a:p>
          <a:p>
            <a:pPr fontAlgn="t"/>
            <a:r>
              <a:rPr lang="nl-NL" sz="1200" b="1" kern="1200" dirty="0" smtClean="0">
                <a:solidFill>
                  <a:schemeClr val="tx1"/>
                </a:solidFill>
                <a:effectLst/>
                <a:latin typeface="+mn-lt"/>
                <a:ea typeface="+mn-ea"/>
                <a:cs typeface="+mn-cs"/>
              </a:rPr>
              <a:t>aanwakkeren = </a:t>
            </a:r>
            <a:r>
              <a:rPr lang="nl-NL" sz="1200" kern="1200" dirty="0" smtClean="0">
                <a:solidFill>
                  <a:schemeClr val="tx1"/>
                </a:solidFill>
                <a:effectLst/>
                <a:latin typeface="+mn-lt"/>
                <a:ea typeface="+mn-ea"/>
                <a:cs typeface="+mn-cs"/>
              </a:rPr>
              <a:t>groter maken</a:t>
            </a:r>
          </a:p>
          <a:p>
            <a:pPr fontAlgn="t"/>
            <a:r>
              <a:rPr lang="nl-NL" sz="1200" b="1" kern="1200" dirty="0" smtClean="0">
                <a:solidFill>
                  <a:schemeClr val="tx1"/>
                </a:solidFill>
                <a:effectLst/>
                <a:latin typeface="+mn-lt"/>
                <a:ea typeface="+mn-ea"/>
                <a:cs typeface="+mn-cs"/>
              </a:rPr>
              <a:t>inzetten = </a:t>
            </a:r>
            <a:r>
              <a:rPr lang="nl-NL" sz="1200" kern="1200" dirty="0" smtClean="0">
                <a:solidFill>
                  <a:schemeClr val="tx1"/>
                </a:solidFill>
                <a:effectLst/>
                <a:latin typeface="+mn-lt"/>
                <a:ea typeface="+mn-ea"/>
                <a:cs typeface="+mn-cs"/>
              </a:rPr>
              <a:t>in actie laten komen, inschakelen</a:t>
            </a:r>
          </a:p>
          <a:p>
            <a:pPr fontAlgn="t"/>
            <a:r>
              <a:rPr lang="nl-NL" sz="1200" b="1" kern="1200" dirty="0" smtClean="0">
                <a:solidFill>
                  <a:schemeClr val="tx1"/>
                </a:solidFill>
                <a:effectLst/>
                <a:latin typeface="+mn-lt"/>
                <a:ea typeface="+mn-ea"/>
                <a:cs typeface="+mn-cs"/>
              </a:rPr>
              <a:t>ondanks = </a:t>
            </a:r>
            <a:r>
              <a:rPr lang="nl-NL" sz="1200" kern="1200" dirty="0" smtClean="0">
                <a:solidFill>
                  <a:schemeClr val="tx1"/>
                </a:solidFill>
                <a:effectLst/>
                <a:latin typeface="+mn-lt"/>
                <a:ea typeface="+mn-ea"/>
                <a:cs typeface="+mn-cs"/>
              </a:rPr>
              <a:t>als iets toch zo is, terwijl je het niet verwacht</a:t>
            </a:r>
          </a:p>
          <a:p>
            <a:pPr fontAlgn="t"/>
            <a:r>
              <a:rPr lang="nl-NL" sz="1200" b="1" kern="1200" dirty="0" smtClean="0">
                <a:solidFill>
                  <a:schemeClr val="tx1"/>
                </a:solidFill>
                <a:effectLst/>
                <a:latin typeface="+mn-lt"/>
                <a:ea typeface="+mn-ea"/>
                <a:cs typeface="+mn-cs"/>
              </a:rPr>
              <a:t>afgelegen = </a:t>
            </a:r>
            <a:r>
              <a:rPr lang="nl-NL" sz="1200" kern="1200" dirty="0" smtClean="0">
                <a:solidFill>
                  <a:schemeClr val="tx1"/>
                </a:solidFill>
                <a:effectLst/>
                <a:latin typeface="+mn-lt"/>
                <a:ea typeface="+mn-ea"/>
                <a:cs typeface="+mn-cs"/>
              </a:rPr>
              <a:t>ver van huizen en mensen</a:t>
            </a:r>
          </a:p>
          <a:p>
            <a:pPr fontAlgn="t"/>
            <a:r>
              <a:rPr lang="nl-NL" sz="1200" b="1" kern="1200" dirty="0" smtClean="0">
                <a:solidFill>
                  <a:schemeClr val="tx1"/>
                </a:solidFill>
                <a:effectLst/>
                <a:latin typeface="+mn-lt"/>
                <a:ea typeface="+mn-ea"/>
                <a:cs typeface="+mn-cs"/>
              </a:rPr>
              <a:t>woeden = </a:t>
            </a:r>
            <a:r>
              <a:rPr lang="nl-NL" sz="1200" kern="1200" dirty="0" smtClean="0">
                <a:solidFill>
                  <a:schemeClr val="tx1"/>
                </a:solidFill>
                <a:effectLst/>
                <a:latin typeface="+mn-lt"/>
                <a:ea typeface="+mn-ea"/>
                <a:cs typeface="+mn-cs"/>
              </a:rPr>
              <a:t>tekeergaan</a:t>
            </a:r>
          </a:p>
          <a:p>
            <a:pPr fontAlgn="t"/>
            <a:r>
              <a:rPr lang="nl-NL" sz="1200" b="1" kern="1200" dirty="0" smtClean="0">
                <a:solidFill>
                  <a:schemeClr val="tx1"/>
                </a:solidFill>
                <a:effectLst/>
                <a:latin typeface="+mn-lt"/>
                <a:ea typeface="+mn-ea"/>
                <a:cs typeface="+mn-cs"/>
              </a:rPr>
              <a:t>dramatisch = </a:t>
            </a:r>
            <a:r>
              <a:rPr lang="nl-NL" sz="1200" kern="1200" dirty="0" smtClean="0">
                <a:solidFill>
                  <a:schemeClr val="tx1"/>
                </a:solidFill>
                <a:effectLst/>
                <a:latin typeface="+mn-lt"/>
                <a:ea typeface="+mn-ea"/>
                <a:cs typeface="+mn-cs"/>
              </a:rPr>
              <a:t>schokkend</a:t>
            </a: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3D2238-BC57-49DB-9000-78F2CA072F07}" type="slidenum">
              <a:rPr lang="nl-NL" smtClean="0"/>
              <a:t>19</a:t>
            </a:fld>
            <a:endParaRPr lang="nl-NL"/>
          </a:p>
        </p:txBody>
      </p:sp>
    </p:spTree>
    <p:extLst>
      <p:ext uri="{BB962C8B-B14F-4D97-AF65-F5344CB8AC3E}">
        <p14:creationId xmlns:p14="http://schemas.microsoft.com/office/powerpoint/2010/main" val="55751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7-1-2020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7895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7-1-2020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324789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7-1-2020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426004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7-1-2020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93921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C902EBB-E90F-443C-9C5D-D5925B8084A4}" type="datetimeFigureOut">
              <a:rPr lang="nl-NL" smtClean="0"/>
              <a:t>7-1-2020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50218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C902EBB-E90F-443C-9C5D-D5925B8084A4}" type="datetimeFigureOut">
              <a:rPr lang="nl-NL" smtClean="0"/>
              <a:t>7-1-2020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34040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C902EBB-E90F-443C-9C5D-D5925B8084A4}" type="datetimeFigureOut">
              <a:rPr lang="nl-NL" smtClean="0"/>
              <a:t>7-1-2020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5419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C902EBB-E90F-443C-9C5D-D5925B8084A4}" type="datetimeFigureOut">
              <a:rPr lang="nl-NL" smtClean="0"/>
              <a:t>7-1-2020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4179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C902EBB-E90F-443C-9C5D-D5925B8084A4}" type="datetimeFigureOut">
              <a:rPr lang="nl-NL" smtClean="0"/>
              <a:t>7-1-2020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17883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7-1-2020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48890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7-1-2020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71846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02EBB-E90F-443C-9C5D-D5925B8084A4}" type="datetimeFigureOut">
              <a:rPr lang="nl-NL" smtClean="0"/>
              <a:t>7-1-2020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8D8B6-6033-4BC4-BC88-C71426A53B96}" type="slidenum">
              <a:rPr lang="nl-NL" smtClean="0"/>
              <a:t>‹nr.›</a:t>
            </a:fld>
            <a:endParaRPr lang="nl-NL"/>
          </a:p>
        </p:txBody>
      </p:sp>
    </p:spTree>
    <p:extLst>
      <p:ext uri="{BB962C8B-B14F-4D97-AF65-F5344CB8AC3E}">
        <p14:creationId xmlns:p14="http://schemas.microsoft.com/office/powerpoint/2010/main" val="247053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5.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36.jpeg"/><Relationship Id="rId5" Type="http://schemas.openxmlformats.org/officeDocument/2006/relationships/image" Target="../media/image31.jpeg"/><Relationship Id="rId10" Type="http://schemas.openxmlformats.org/officeDocument/2006/relationships/image" Target="../media/image35.jpeg"/><Relationship Id="rId4" Type="http://schemas.openxmlformats.org/officeDocument/2006/relationships/image" Target="../media/image30.jpeg"/><Relationship Id="rId9"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25.png"/><Relationship Id="rId7" Type="http://schemas.microsoft.com/office/2007/relationships/hdphoto" Target="../media/hdphoto5.wdp"/><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1600" u="sng" dirty="0" err="1"/>
              <a:t>S</a:t>
            </a:r>
            <a:r>
              <a:rPr lang="nl-NL" sz="1600" u="sng" dirty="0" err="1" smtClean="0"/>
              <a:t>emantisatieverhaal</a:t>
            </a:r>
            <a:r>
              <a:rPr lang="nl-NL" sz="1600" u="sng" dirty="0" smtClean="0"/>
              <a:t>:</a:t>
            </a:r>
          </a:p>
          <a:p>
            <a:pPr marL="0" indent="0" fontAlgn="t">
              <a:buNone/>
            </a:pPr>
            <a:r>
              <a:rPr lang="nl-NL" sz="1900" dirty="0"/>
              <a:t>In de kerstvakantie hebben wij in de straat altijd een nieuwjaarsborrel. Alle mensen uit de straat zijn dan uitgenodigd om elkaar een gelukkig nieuwsjaar te wensen, op het speelveld bij mij achter het huis. Dat speelveld is dichtbij gelegen. Heel handig voor mij. Als het </a:t>
            </a:r>
            <a:r>
              <a:rPr lang="nl-NL" sz="1900" b="1" u="sng" dirty="0"/>
              <a:t>afgelegen</a:t>
            </a:r>
            <a:r>
              <a:rPr lang="nl-NL" sz="1900" dirty="0"/>
              <a:t> zou zijn, dus </a:t>
            </a:r>
            <a:r>
              <a:rPr lang="nl-NL" sz="1900" b="1" i="1" dirty="0"/>
              <a:t>ver van huizen en mensen</a:t>
            </a:r>
            <a:r>
              <a:rPr lang="nl-NL" sz="1900" dirty="0"/>
              <a:t>, zou ik een eind moeten lopen als ik er heen ga. En het speelveld is heel groot; het is 1 </a:t>
            </a:r>
            <a:r>
              <a:rPr lang="nl-NL" sz="1900" b="1" u="sng" dirty="0"/>
              <a:t>hectare</a:t>
            </a:r>
            <a:r>
              <a:rPr lang="nl-NL" sz="1900" dirty="0"/>
              <a:t>. Een hectare is </a:t>
            </a:r>
            <a:r>
              <a:rPr lang="nl-NL" sz="1900" b="1" i="1" dirty="0"/>
              <a:t>een maat voor de oppervlakte van een gebied, 100 meter lang en 100 meter breed.</a:t>
            </a:r>
            <a:r>
              <a:rPr lang="nl-NL" sz="1900" dirty="0"/>
              <a:t> Er is een groep mensen bij </a:t>
            </a:r>
            <a:r>
              <a:rPr lang="nl-NL" sz="1900" dirty="0" smtClean="0"/>
              <a:t>mij </a:t>
            </a:r>
            <a:r>
              <a:rPr lang="nl-NL" sz="1900" dirty="0"/>
              <a:t>in de straat die zich inzet om er een gezellig feestje van te maken. </a:t>
            </a:r>
            <a:r>
              <a:rPr lang="nl-NL" sz="1900" smtClean="0"/>
              <a:t>Er </a:t>
            </a:r>
            <a:r>
              <a:rPr lang="nl-NL" sz="1900" dirty="0"/>
              <a:t>is warme chocolademelk en glühwein, er is muziek, en vaak is er ook een gezellig vuurtje bij. Je weet wel, zo’n vuurkorf met een paar houtblokken erin. Maar dit jaar ging het allemaal een beetje anders. Twee mensen uit de straat hadden hun kerstbomen in de vuurkolf gestopt. En dat </a:t>
            </a:r>
            <a:r>
              <a:rPr lang="nl-NL" sz="1900" b="1" u="sng" dirty="0"/>
              <a:t>wakkerde</a:t>
            </a:r>
            <a:r>
              <a:rPr lang="nl-NL" sz="1900" dirty="0"/>
              <a:t> het vuur </a:t>
            </a:r>
            <a:r>
              <a:rPr lang="nl-NL" sz="1900" b="1" u="sng" dirty="0"/>
              <a:t>aan</a:t>
            </a:r>
            <a:r>
              <a:rPr lang="nl-NL" sz="1900" dirty="0"/>
              <a:t> joh! </a:t>
            </a:r>
            <a:r>
              <a:rPr lang="nl-NL" sz="1900" b="1" i="1" dirty="0"/>
              <a:t>Het maakte het vuur groter. </a:t>
            </a:r>
            <a:r>
              <a:rPr lang="nl-NL" sz="1900" dirty="0"/>
              <a:t> Niet normaal! Het werd een </a:t>
            </a:r>
            <a:r>
              <a:rPr lang="nl-NL" sz="1900" b="1" u="sng" dirty="0"/>
              <a:t>intens</a:t>
            </a:r>
            <a:r>
              <a:rPr lang="nl-NL" sz="1900" dirty="0"/>
              <a:t> vuur. </a:t>
            </a:r>
            <a:r>
              <a:rPr lang="nl-NL" sz="1900" b="1" i="1" dirty="0"/>
              <a:t>Een erg, hevig vuur.</a:t>
            </a:r>
            <a:r>
              <a:rPr lang="nl-NL" sz="1900" dirty="0"/>
              <a:t> Het </a:t>
            </a:r>
            <a:r>
              <a:rPr lang="nl-NL" sz="1900" b="1" u="sng" dirty="0"/>
              <a:t>woedde</a:t>
            </a:r>
            <a:r>
              <a:rPr lang="nl-NL" sz="1900" dirty="0"/>
              <a:t> enorm. Het </a:t>
            </a:r>
            <a:r>
              <a:rPr lang="nl-NL" sz="1900" b="1" i="1" dirty="0"/>
              <a:t>ging flink tekeer. </a:t>
            </a:r>
            <a:r>
              <a:rPr lang="nl-NL" sz="1900" dirty="0"/>
              <a:t>De vlammen waren een paar meter hoog. Het zag er </a:t>
            </a:r>
            <a:r>
              <a:rPr lang="nl-NL" sz="1900" b="1" u="sng" dirty="0"/>
              <a:t>dramatisch</a:t>
            </a:r>
            <a:r>
              <a:rPr lang="nl-NL" sz="1900" dirty="0"/>
              <a:t> uit; het zag er </a:t>
            </a:r>
            <a:r>
              <a:rPr lang="nl-NL" sz="1900" b="1" i="1" dirty="0"/>
              <a:t>schokkend </a:t>
            </a:r>
            <a:r>
              <a:rPr lang="nl-NL" sz="1900" dirty="0"/>
              <a:t>uit. </a:t>
            </a:r>
            <a:r>
              <a:rPr lang="nl-NL" sz="1900" dirty="0" smtClean="0"/>
              <a:t>Mensen </a:t>
            </a:r>
            <a:r>
              <a:rPr lang="nl-NL" sz="1900" dirty="0"/>
              <a:t>werden bang. Bang voor het vuur. De groep mensen die de nieuwjaarsborrel organiseerde, belden de brandweer en ze zorgden er voor dat de mensen naar een veilige plek werden gebracht. Ze </a:t>
            </a:r>
            <a:r>
              <a:rPr lang="nl-NL" sz="1900" b="1" u="sng" dirty="0"/>
              <a:t>evacueerden</a:t>
            </a:r>
            <a:r>
              <a:rPr lang="nl-NL" sz="1900" dirty="0"/>
              <a:t> de mensen</a:t>
            </a:r>
            <a:r>
              <a:rPr lang="nl-NL" sz="1900" dirty="0" smtClean="0"/>
              <a:t>. </a:t>
            </a:r>
            <a:r>
              <a:rPr lang="nl-NL" sz="1900" dirty="0" smtClean="0"/>
              <a:t>Dat betekent </a:t>
            </a:r>
            <a:r>
              <a:rPr lang="nl-NL" sz="1900" b="1" i="1" dirty="0"/>
              <a:t>mensen die op een bepaalde plek in gevaar zijn naar een veilige plaats </a:t>
            </a:r>
            <a:r>
              <a:rPr lang="nl-NL" sz="1900" b="1" i="1" dirty="0" smtClean="0"/>
              <a:t>brengen</a:t>
            </a:r>
            <a:r>
              <a:rPr lang="nl-NL" sz="1900" dirty="0" smtClean="0"/>
              <a:t>. </a:t>
            </a:r>
            <a:r>
              <a:rPr lang="nl-NL" sz="1900" dirty="0" smtClean="0"/>
              <a:t>Ze </a:t>
            </a:r>
            <a:r>
              <a:rPr lang="nl-NL" sz="1900" dirty="0" smtClean="0"/>
              <a:t>vroegen of ik wilde helpen. Dat wilde ik wel. Ik werd </a:t>
            </a:r>
            <a:r>
              <a:rPr lang="nl-NL" sz="1900" b="1" u="sng" dirty="0" smtClean="0"/>
              <a:t>ingezet</a:t>
            </a:r>
            <a:r>
              <a:rPr lang="nl-NL" sz="1900" dirty="0" smtClean="0"/>
              <a:t> om de mensen te tellen </a:t>
            </a:r>
            <a:r>
              <a:rPr lang="nl-NL" sz="1900" dirty="0"/>
              <a:t>die geëvacueerd waren. </a:t>
            </a:r>
            <a:r>
              <a:rPr lang="nl-NL" sz="1900" dirty="0" smtClean="0"/>
              <a:t>Inzetten </a:t>
            </a:r>
            <a:r>
              <a:rPr lang="nl-NL" sz="1900" dirty="0"/>
              <a:t>betekent </a:t>
            </a:r>
            <a:r>
              <a:rPr lang="nl-NL" sz="1900" b="1" i="1" dirty="0"/>
              <a:t>in actie laten komen, inschakelen. </a:t>
            </a:r>
            <a:r>
              <a:rPr lang="nl-NL" sz="1900" dirty="0" smtClean="0"/>
              <a:t>Die </a:t>
            </a:r>
            <a:r>
              <a:rPr lang="nl-NL" sz="1900" dirty="0"/>
              <a:t>brandende kerstbomen </a:t>
            </a:r>
            <a:r>
              <a:rPr lang="nl-NL" sz="1900" b="1" u="sng" dirty="0" smtClean="0"/>
              <a:t>teisterden</a:t>
            </a:r>
            <a:r>
              <a:rPr lang="nl-NL" sz="1900" dirty="0" smtClean="0"/>
              <a:t> </a:t>
            </a:r>
            <a:r>
              <a:rPr lang="nl-NL" sz="1900" dirty="0"/>
              <a:t>het hele feestje. Teisteren betekent </a:t>
            </a:r>
            <a:r>
              <a:rPr lang="nl-NL" sz="1900" b="1" i="1" dirty="0"/>
              <a:t>veel schade of last veroorzaken</a:t>
            </a:r>
            <a:r>
              <a:rPr lang="nl-NL" sz="1900" dirty="0"/>
              <a:t>. Maar </a:t>
            </a:r>
            <a:r>
              <a:rPr lang="nl-NL" sz="1900" b="1" u="sng" dirty="0"/>
              <a:t>ondanks</a:t>
            </a:r>
            <a:r>
              <a:rPr lang="nl-NL" sz="1900" dirty="0"/>
              <a:t> die brand, is er volgend jaar gewoon weer een nieuwjaarsborrel.  Ondanks betekent </a:t>
            </a:r>
            <a:r>
              <a:rPr lang="nl-NL" sz="1900" b="1" i="1" dirty="0"/>
              <a:t>als iets toch zo is, terwijl je het niet verwacht.</a:t>
            </a:r>
            <a:endParaRPr lang="nl-NL" sz="1900" dirty="0"/>
          </a:p>
        </p:txBody>
      </p:sp>
    </p:spTree>
    <p:extLst>
      <p:ext uri="{BB962C8B-B14F-4D97-AF65-F5344CB8AC3E}">
        <p14:creationId xmlns:p14="http://schemas.microsoft.com/office/powerpoint/2010/main" val="2462671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44017" y="7937"/>
            <a:ext cx="8748463" cy="1323439"/>
          </a:xfrm>
          <a:prstGeom prst="rect">
            <a:avLst/>
          </a:prstGeom>
          <a:noFill/>
        </p:spPr>
        <p:txBody>
          <a:bodyPr wrap="square" rtlCol="0">
            <a:spAutoFit/>
          </a:bodyPr>
          <a:lstStyle/>
          <a:p>
            <a:r>
              <a:rPr lang="nl-NL" sz="8000" b="1" u="sng" dirty="0" smtClean="0"/>
              <a:t>inzetten</a:t>
            </a:r>
            <a:endParaRPr lang="nl-NL" sz="8000" b="1" u="sng" dirty="0"/>
          </a:p>
        </p:txBody>
      </p:sp>
      <p:pic>
        <p:nvPicPr>
          <p:cNvPr id="1026" name="Picture 2" descr="C:\Users\dasg\Downloads\shutterstock_5267694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8109" y="5343749"/>
            <a:ext cx="1905729" cy="12730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dasg\Downloads\shutterstock_49751990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67944" y="1628800"/>
            <a:ext cx="3724814" cy="372481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dasg\Downloads\shutterstock_8443575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5960" y="2183195"/>
            <a:ext cx="3270029" cy="2616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859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97433" y="7937"/>
            <a:ext cx="9243119" cy="1323439"/>
          </a:xfrm>
          <a:prstGeom prst="rect">
            <a:avLst/>
          </a:prstGeom>
          <a:noFill/>
        </p:spPr>
        <p:txBody>
          <a:bodyPr wrap="square" rtlCol="0">
            <a:spAutoFit/>
          </a:bodyPr>
          <a:lstStyle/>
          <a:p>
            <a:r>
              <a:rPr lang="nl-NL" sz="8000" b="1" u="sng" dirty="0" smtClean="0"/>
              <a:t>teisteren</a:t>
            </a:r>
            <a:endParaRPr lang="nl-NL" sz="8000" b="1" u="sng" dirty="0"/>
          </a:p>
        </p:txBody>
      </p:sp>
      <p:grpSp>
        <p:nvGrpSpPr>
          <p:cNvPr id="3" name="Groep 2"/>
          <p:cNvGrpSpPr/>
          <p:nvPr/>
        </p:nvGrpSpPr>
        <p:grpSpPr>
          <a:xfrm>
            <a:off x="155575" y="1412698"/>
            <a:ext cx="8935970" cy="5189614"/>
            <a:chOff x="155575" y="1412698"/>
            <a:chExt cx="8935970" cy="5189614"/>
          </a:xfrm>
        </p:grpSpPr>
        <p:pic>
          <p:nvPicPr>
            <p:cNvPr id="6146" name="Picture 2" descr="C:\Users\dasg\Downloads\shutterstock_75531141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88332" y="1412698"/>
              <a:ext cx="2461320" cy="18723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dasg\Downloads\shutterstock_71508334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86650" y="4149080"/>
              <a:ext cx="3672502" cy="245323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dasg\Downloads\shutterstock_144555971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38004" y="3089349"/>
              <a:ext cx="2153541" cy="1503172"/>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descr="C:\Users\dasg\Downloads\shutterstock_1036778707.jpg"/>
            <p:cNvPicPr/>
            <p:nvPr/>
          </p:nvPicPr>
          <p:blipFill>
            <a:blip r:embed="rId6" cstate="email">
              <a:extLst>
                <a:ext uri="{BEBA8EAE-BF5A-486C-A8C5-ECC9F3942E4B}">
                  <a14:imgProps xmlns:a14="http://schemas.microsoft.com/office/drawing/2010/main">
                    <a14:imgLayer r:embed="rId7">
                      <a14:imgEffect>
                        <a14:backgroundRemoval t="0" b="56132" l="0" r="100000"/>
                      </a14:imgEffect>
                    </a14:imgLayer>
                  </a14:imgProps>
                </a:ext>
                <a:ext uri="{28A0092B-C50C-407E-A947-70E740481C1C}">
                  <a14:useLocalDpi xmlns:a14="http://schemas.microsoft.com/office/drawing/2010/main"/>
                </a:ext>
              </a:extLst>
            </a:blip>
            <a:srcRect/>
            <a:stretch>
              <a:fillRect/>
            </a:stretch>
          </p:blipFill>
          <p:spPr bwMode="auto">
            <a:xfrm>
              <a:off x="2526118" y="3646675"/>
              <a:ext cx="3993565" cy="1996570"/>
            </a:xfrm>
            <a:prstGeom prst="rect">
              <a:avLst/>
            </a:prstGeom>
            <a:noFill/>
            <a:ln>
              <a:noFill/>
            </a:ln>
          </p:spPr>
        </p:pic>
        <p:pic>
          <p:nvPicPr>
            <p:cNvPr id="6147" name="Picture 3" descr="C:\Users\dasg\Downloads\shutterstock_1374522818.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5575" y="2480149"/>
              <a:ext cx="2505901" cy="16689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819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16024" y="7937"/>
            <a:ext cx="9396536" cy="1323439"/>
          </a:xfrm>
          <a:prstGeom prst="rect">
            <a:avLst/>
          </a:prstGeom>
          <a:noFill/>
        </p:spPr>
        <p:txBody>
          <a:bodyPr wrap="square" rtlCol="0">
            <a:spAutoFit/>
          </a:bodyPr>
          <a:lstStyle/>
          <a:p>
            <a:r>
              <a:rPr lang="nl-NL" sz="8000" b="1" u="sng" dirty="0" smtClean="0"/>
              <a:t>ondanks</a:t>
            </a:r>
            <a:endParaRPr lang="nl-NL" sz="8000" b="1" u="sng" dirty="0"/>
          </a:p>
        </p:txBody>
      </p:sp>
      <p:grpSp>
        <p:nvGrpSpPr>
          <p:cNvPr id="7" name="Groep 6"/>
          <p:cNvGrpSpPr/>
          <p:nvPr/>
        </p:nvGrpSpPr>
        <p:grpSpPr>
          <a:xfrm>
            <a:off x="2987824" y="2204864"/>
            <a:ext cx="3384376" cy="2044526"/>
            <a:chOff x="5508104" y="160338"/>
            <a:chExt cx="3384376" cy="2044526"/>
          </a:xfrm>
        </p:grpSpPr>
        <p:pic>
          <p:nvPicPr>
            <p:cNvPr id="8" name="Picture 3" descr="C:\Users\dasg\Downloads\shutterstock_65762451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08104" y="875391"/>
              <a:ext cx="3384376" cy="1329473"/>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descr="C:\Users\dasg\Downloads\shutterstock_1036778707.jpg"/>
            <p:cNvPicPr/>
            <p:nvPr/>
          </p:nvPicPr>
          <p:blipFill>
            <a:blip r:embed="rId4" cstate="email">
              <a:extLst>
                <a:ext uri="{BEBA8EAE-BF5A-486C-A8C5-ECC9F3942E4B}">
                  <a14:imgProps xmlns:a14="http://schemas.microsoft.com/office/drawing/2010/main">
                    <a14:imgLayer r:embed="rId5">
                      <a14:imgEffect>
                        <a14:backgroundRemoval t="0" b="56132" l="0" r="100000"/>
                      </a14:imgEffect>
                    </a14:imgLayer>
                  </a14:imgProps>
                </a:ext>
                <a:ext uri="{28A0092B-C50C-407E-A947-70E740481C1C}">
                  <a14:useLocalDpi xmlns:a14="http://schemas.microsoft.com/office/drawing/2010/main"/>
                </a:ext>
              </a:extLst>
            </a:blip>
            <a:srcRect/>
            <a:stretch>
              <a:fillRect/>
            </a:stretch>
          </p:blipFill>
          <p:spPr bwMode="auto">
            <a:xfrm>
              <a:off x="5508104" y="160338"/>
              <a:ext cx="3384376" cy="1692008"/>
            </a:xfrm>
            <a:prstGeom prst="rect">
              <a:avLst/>
            </a:prstGeom>
            <a:noFill/>
            <a:ln>
              <a:noFill/>
            </a:ln>
          </p:spPr>
        </p:pic>
      </p:grpSp>
      <p:sp>
        <p:nvSpPr>
          <p:cNvPr id="3" name="Tekstvak 2"/>
          <p:cNvSpPr txBox="1"/>
          <p:nvPr/>
        </p:nvSpPr>
        <p:spPr>
          <a:xfrm>
            <a:off x="2987824" y="4221088"/>
            <a:ext cx="3384376" cy="1862048"/>
          </a:xfrm>
          <a:prstGeom prst="rect">
            <a:avLst/>
          </a:prstGeom>
          <a:noFill/>
        </p:spPr>
        <p:txBody>
          <a:bodyPr wrap="square" rtlCol="0">
            <a:spAutoFit/>
          </a:bodyPr>
          <a:lstStyle/>
          <a:p>
            <a:pPr algn="ctr"/>
            <a:r>
              <a:rPr lang="nl-NL" sz="11500" dirty="0" smtClean="0">
                <a:solidFill>
                  <a:srgbClr val="00B0F0"/>
                </a:solidFill>
              </a:rPr>
              <a:t>2021</a:t>
            </a:r>
            <a:endParaRPr lang="nl-NL" sz="11500" dirty="0">
              <a:solidFill>
                <a:srgbClr val="00B0F0"/>
              </a:solidFill>
            </a:endParaRPr>
          </a:p>
        </p:txBody>
      </p:sp>
    </p:spTree>
    <p:extLst>
      <p:ext uri="{BB962C8B-B14F-4D97-AF65-F5344CB8AC3E}">
        <p14:creationId xmlns:p14="http://schemas.microsoft.com/office/powerpoint/2010/main" val="2105745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extLst>
      <p:ext uri="{BB962C8B-B14F-4D97-AF65-F5344CB8AC3E}">
        <p14:creationId xmlns:p14="http://schemas.microsoft.com/office/powerpoint/2010/main" val="2801730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855711" y="404664"/>
            <a:ext cx="6435823"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300" b="1" dirty="0" smtClean="0">
                <a:solidFill>
                  <a:srgbClr val="387038"/>
                </a:solidFill>
                <a:latin typeface="Trebuchet MS"/>
                <a:ea typeface="Calibri"/>
                <a:cs typeface="Times New Roman"/>
              </a:rPr>
              <a:t>nabij gelegen</a:t>
            </a:r>
            <a:endParaRPr lang="nl-NL" sz="4300" dirty="0">
              <a:effectLst/>
              <a:latin typeface="Calibri"/>
              <a:ea typeface="Calibri"/>
              <a:cs typeface="Times New Roman"/>
            </a:endParaRPr>
          </a:p>
        </p:txBody>
      </p:sp>
      <p:sp>
        <p:nvSpPr>
          <p:cNvPr id="13" name="Tekstvak 2"/>
          <p:cNvSpPr txBox="1">
            <a:spLocks noChangeArrowheads="1"/>
          </p:cNvSpPr>
          <p:nvPr/>
        </p:nvSpPr>
        <p:spPr bwMode="auto">
          <a:xfrm>
            <a:off x="4427984" y="40466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300" b="1" dirty="0" smtClean="0">
                <a:solidFill>
                  <a:srgbClr val="387038"/>
                </a:solidFill>
                <a:latin typeface="Trebuchet MS"/>
                <a:ea typeface="Calibri"/>
                <a:cs typeface="Times New Roman"/>
              </a:rPr>
              <a:t>afgelegen</a:t>
            </a:r>
            <a:endParaRPr lang="nl-NL" sz="43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dicht bij </a:t>
            </a:r>
            <a:r>
              <a:rPr lang="nl-NL" sz="2800" dirty="0">
                <a:latin typeface="Trebuchet MS"/>
                <a:ea typeface="Calibri"/>
                <a:cs typeface="Times New Roman"/>
              </a:rPr>
              <a:t>huizen en mensen</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Het speelveld ligt in </a:t>
            </a:r>
            <a:r>
              <a:rPr lang="nl-NL" sz="2400" i="1" u="sng" dirty="0" smtClean="0">
                <a:solidFill>
                  <a:srgbClr val="387038"/>
                </a:solidFill>
                <a:latin typeface="Trebuchet MS"/>
                <a:ea typeface="Calibri"/>
                <a:cs typeface="Times New Roman"/>
              </a:rPr>
              <a:t>nabij gelegen</a:t>
            </a:r>
            <a:r>
              <a:rPr lang="nl-NL" sz="2400" i="1" dirty="0" smtClean="0">
                <a:solidFill>
                  <a:srgbClr val="387038"/>
                </a:solidFill>
                <a:latin typeface="Trebuchet MS"/>
                <a:ea typeface="Calibri"/>
                <a:cs typeface="Times New Roman"/>
              </a:rPr>
              <a:t> </a:t>
            </a:r>
            <a:r>
              <a:rPr lang="nl-NL" sz="2400" i="1" dirty="0">
                <a:solidFill>
                  <a:srgbClr val="387038"/>
                </a:solidFill>
                <a:latin typeface="Trebuchet MS"/>
                <a:ea typeface="Calibri"/>
                <a:cs typeface="Times New Roman"/>
              </a:rPr>
              <a:t>g</a:t>
            </a:r>
            <a:r>
              <a:rPr lang="nl-NL" sz="2400" i="1" dirty="0" smtClean="0">
                <a:solidFill>
                  <a:srgbClr val="387038"/>
                </a:solidFill>
                <a:latin typeface="Trebuchet MS"/>
                <a:ea typeface="Calibri"/>
                <a:cs typeface="Times New Roman"/>
              </a:rPr>
              <a:t>ebied.</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ver van huizen en mensen</a:t>
            </a: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1100" dirty="0" smtClean="0">
              <a:effectLst/>
              <a:latin typeface="Trebuchet MS"/>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Het speelveld ligt in  </a:t>
            </a:r>
            <a:r>
              <a:rPr lang="nl-NL" sz="2400" i="1" u="sng" dirty="0" smtClean="0">
                <a:solidFill>
                  <a:srgbClr val="387038"/>
                </a:solidFill>
                <a:latin typeface="Trebuchet MS"/>
                <a:ea typeface="Calibri"/>
                <a:cs typeface="Times New Roman"/>
              </a:rPr>
              <a:t>afgelegen</a:t>
            </a:r>
            <a:r>
              <a:rPr lang="nl-NL" sz="2400" i="1" dirty="0" smtClean="0">
                <a:solidFill>
                  <a:srgbClr val="387038"/>
                </a:solidFill>
                <a:latin typeface="Trebuchet MS"/>
                <a:ea typeface="Calibri"/>
                <a:cs typeface="Times New Roman"/>
              </a:rPr>
              <a:t> gebied.</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027" name="Picture 3" descr="C:\Users\dasg\Downloads\shutterstock_22048467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6999" y="2780928"/>
            <a:ext cx="2564904" cy="10208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dasg\Downloads\shutterstock_22048467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41266" y="4006849"/>
            <a:ext cx="2564904" cy="10208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asg\Downloads\shutterstock_59429269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2935952" y="3377128"/>
            <a:ext cx="771952" cy="7719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dasg\Downloads\shutterstock_59429269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8161152" y="2189387"/>
            <a:ext cx="555928" cy="555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577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411760" y="2492896"/>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a:latin typeface="Trebuchet MS"/>
                <a:ea typeface="Calibri"/>
                <a:cs typeface="Times New Roman"/>
              </a:rPr>
              <a:t>d</a:t>
            </a:r>
            <a:r>
              <a:rPr lang="nl-NL" sz="4400" b="1" dirty="0" smtClean="0">
                <a:latin typeface="Trebuchet MS"/>
                <a:ea typeface="Calibri"/>
                <a:cs typeface="Times New Roman"/>
              </a:rPr>
              <a:t>e b</a:t>
            </a:r>
            <a:r>
              <a:rPr lang="nl-NL" sz="4400" b="1" dirty="0" smtClean="0">
                <a:effectLst/>
                <a:latin typeface="Trebuchet MS"/>
                <a:ea typeface="Calibri"/>
                <a:cs typeface="Times New Roman"/>
              </a:rPr>
              <a:t>rand</a:t>
            </a:r>
            <a:endParaRPr lang="nl-NL" sz="1050" dirty="0">
              <a:effectLst/>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2100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4968303" y="4149080"/>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latin typeface="Trebuchet MS"/>
                <a:ea typeface="Calibri"/>
                <a:cs typeface="Times New Roman"/>
              </a:rPr>
              <a:t>woeden</a:t>
            </a:r>
            <a:endParaRPr lang="nl-NL" sz="1050" dirty="0">
              <a:effectLst/>
              <a:ea typeface="Calibri"/>
              <a:cs typeface="Times New Roman"/>
            </a:endParaRPr>
          </a:p>
        </p:txBody>
      </p:sp>
      <p:sp>
        <p:nvSpPr>
          <p:cNvPr id="13" name="Text Box 14"/>
          <p:cNvSpPr txBox="1"/>
          <p:nvPr/>
        </p:nvSpPr>
        <p:spPr>
          <a:xfrm>
            <a:off x="4579614" y="825813"/>
            <a:ext cx="251076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5" name="Text Box 14"/>
          <p:cNvSpPr txBox="1"/>
          <p:nvPr/>
        </p:nvSpPr>
        <p:spPr>
          <a:xfrm>
            <a:off x="683568" y="4324861"/>
            <a:ext cx="29250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4608263" y="805865"/>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latin typeface="Trebuchet MS"/>
                <a:ea typeface="Calibri"/>
                <a:cs typeface="Times New Roman"/>
              </a:rPr>
              <a:t>teisteren</a:t>
            </a:r>
            <a:endParaRPr lang="nl-NL" sz="1050" dirty="0">
              <a:effectLst/>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3059832" y="1432346"/>
            <a:ext cx="5616624"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9" name="Text Box 14"/>
          <p:cNvSpPr txBox="1"/>
          <p:nvPr/>
        </p:nvSpPr>
        <p:spPr>
          <a:xfrm>
            <a:off x="5076055" y="4805128"/>
            <a:ext cx="2520281"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0" name="Tekstvak 2"/>
          <p:cNvSpPr txBox="1">
            <a:spLocks noChangeArrowheads="1"/>
          </p:cNvSpPr>
          <p:nvPr/>
        </p:nvSpPr>
        <p:spPr bwMode="auto">
          <a:xfrm>
            <a:off x="5226576" y="4805128"/>
            <a:ext cx="3521888"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tekeergaan</a:t>
            </a:r>
            <a:endParaRPr lang="nl-NL" sz="1100" dirty="0">
              <a:effectLst/>
              <a:latin typeface="Calibri"/>
              <a:ea typeface="Calibri"/>
              <a:cs typeface="Times New Roman"/>
            </a:endParaRPr>
          </a:p>
        </p:txBody>
      </p:sp>
      <p:sp>
        <p:nvSpPr>
          <p:cNvPr id="21" name="Text Box 14"/>
          <p:cNvSpPr txBox="1"/>
          <p:nvPr/>
        </p:nvSpPr>
        <p:spPr>
          <a:xfrm>
            <a:off x="755042" y="4948866"/>
            <a:ext cx="2710489"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22" name="Tekstvak 2"/>
          <p:cNvSpPr txBox="1">
            <a:spLocks noChangeArrowheads="1"/>
          </p:cNvSpPr>
          <p:nvPr/>
        </p:nvSpPr>
        <p:spPr bwMode="auto">
          <a:xfrm>
            <a:off x="3059832" y="1412776"/>
            <a:ext cx="6084168"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veel schade of last veroorzaken</a:t>
            </a:r>
            <a:endParaRPr lang="nl-NL" sz="1100" dirty="0">
              <a:effectLst/>
              <a:latin typeface="Calibri"/>
              <a:ea typeface="Calibri"/>
              <a:cs typeface="Times New Roman"/>
            </a:endParaRPr>
          </a:p>
        </p:txBody>
      </p:sp>
      <p:sp>
        <p:nvSpPr>
          <p:cNvPr id="14" name="Text Box 14"/>
          <p:cNvSpPr txBox="1"/>
          <p:nvPr/>
        </p:nvSpPr>
        <p:spPr>
          <a:xfrm>
            <a:off x="683568" y="4311654"/>
            <a:ext cx="293936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latin typeface="Trebuchet MS"/>
                <a:ea typeface="Calibri"/>
                <a:cs typeface="Times New Roman"/>
              </a:rPr>
              <a:t>aanwakkeren</a:t>
            </a:r>
            <a:endParaRPr lang="nl-NL" sz="1050" dirty="0">
              <a:effectLst/>
              <a:ea typeface="Calibri"/>
              <a:cs typeface="Times New Roman"/>
            </a:endParaRPr>
          </a:p>
        </p:txBody>
      </p:sp>
      <p:sp>
        <p:nvSpPr>
          <p:cNvPr id="18" name="Tekstvak 2"/>
          <p:cNvSpPr txBox="1">
            <a:spLocks noChangeArrowheads="1"/>
          </p:cNvSpPr>
          <p:nvPr/>
        </p:nvSpPr>
        <p:spPr bwMode="auto">
          <a:xfrm>
            <a:off x="762080" y="4869160"/>
            <a:ext cx="3521888"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groter maken</a:t>
            </a:r>
            <a:endParaRPr lang="nl-NL" sz="1100" dirty="0">
              <a:effectLst/>
              <a:latin typeface="Calibri"/>
              <a:ea typeface="Calibri"/>
              <a:cs typeface="Times New Roman"/>
            </a:endParaRPr>
          </a:p>
        </p:txBody>
      </p:sp>
      <p:grpSp>
        <p:nvGrpSpPr>
          <p:cNvPr id="23" name="Groep 22"/>
          <p:cNvGrpSpPr/>
          <p:nvPr/>
        </p:nvGrpSpPr>
        <p:grpSpPr>
          <a:xfrm>
            <a:off x="1306700" y="421865"/>
            <a:ext cx="2367449" cy="1374909"/>
            <a:chOff x="155575" y="1412698"/>
            <a:chExt cx="8935970" cy="5189614"/>
          </a:xfrm>
        </p:grpSpPr>
        <p:pic>
          <p:nvPicPr>
            <p:cNvPr id="24" name="Picture 2" descr="C:\Users\dasg\Downloads\shutterstock_75531141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688332" y="1412698"/>
              <a:ext cx="2461320" cy="18723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dasg\Downloads\shutterstock_71508334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86650" y="4149080"/>
              <a:ext cx="3672502" cy="245323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Users\dasg\Downloads\shutterstock_144555971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38004" y="3089349"/>
              <a:ext cx="2153541" cy="1503172"/>
            </a:xfrm>
            <a:prstGeom prst="rect">
              <a:avLst/>
            </a:prstGeom>
            <a:noFill/>
            <a:extLst>
              <a:ext uri="{909E8E84-426E-40DD-AFC4-6F175D3DCCD1}">
                <a14:hiddenFill xmlns:a14="http://schemas.microsoft.com/office/drawing/2010/main">
                  <a:solidFill>
                    <a:srgbClr val="FFFFFF"/>
                  </a:solidFill>
                </a14:hiddenFill>
              </a:ext>
            </a:extLst>
          </p:spPr>
        </p:pic>
        <p:pic>
          <p:nvPicPr>
            <p:cNvPr id="27" name="Afbeelding 26" descr="C:\Users\dasg\Downloads\shutterstock_1036778707.jpg"/>
            <p:cNvPicPr/>
            <p:nvPr/>
          </p:nvPicPr>
          <p:blipFill>
            <a:blip r:embed="rId7" cstate="email">
              <a:extLst>
                <a:ext uri="{BEBA8EAE-BF5A-486C-A8C5-ECC9F3942E4B}">
                  <a14:imgProps xmlns:a14="http://schemas.microsoft.com/office/drawing/2010/main">
                    <a14:imgLayer r:embed="rId8">
                      <a14:imgEffect>
                        <a14:backgroundRemoval t="0" b="56132" l="0" r="100000"/>
                      </a14:imgEffect>
                    </a14:imgLayer>
                  </a14:imgProps>
                </a:ext>
                <a:ext uri="{28A0092B-C50C-407E-A947-70E740481C1C}">
                  <a14:useLocalDpi xmlns:a14="http://schemas.microsoft.com/office/drawing/2010/main"/>
                </a:ext>
              </a:extLst>
            </a:blip>
            <a:srcRect/>
            <a:stretch>
              <a:fillRect/>
            </a:stretch>
          </p:blipFill>
          <p:spPr bwMode="auto">
            <a:xfrm>
              <a:off x="2526118" y="3646675"/>
              <a:ext cx="3993565" cy="1996570"/>
            </a:xfrm>
            <a:prstGeom prst="rect">
              <a:avLst/>
            </a:prstGeom>
            <a:noFill/>
            <a:ln>
              <a:noFill/>
            </a:ln>
          </p:spPr>
        </p:pic>
        <p:pic>
          <p:nvPicPr>
            <p:cNvPr id="28" name="Picture 3" descr="C:\Users\dasg\Downloads\shutterstock_1374522818.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55575" y="2480149"/>
              <a:ext cx="2505901" cy="1668931"/>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3" descr="C:\Users\dasg\Downloads\shutterstock_177341450.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22913" y="3337109"/>
            <a:ext cx="1154570" cy="86361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dasg\Downloads\shutterstock_715083343.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501964" y="3645794"/>
            <a:ext cx="1174492" cy="869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333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855711" y="404664"/>
            <a:ext cx="6435823"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ondanks</a:t>
            </a:r>
            <a:endParaRPr lang="nl-NL" sz="4300" dirty="0">
              <a:effectLst/>
              <a:latin typeface="Calibri"/>
              <a:ea typeface="Calibri"/>
              <a:cs typeface="Times New Roman"/>
            </a:endParaRPr>
          </a:p>
        </p:txBody>
      </p:sp>
      <p:sp>
        <p:nvSpPr>
          <p:cNvPr id="13" name="Tekstvak 2"/>
          <p:cNvSpPr txBox="1">
            <a:spLocks noChangeArrowheads="1"/>
          </p:cNvSpPr>
          <p:nvPr/>
        </p:nvSpPr>
        <p:spPr bwMode="auto">
          <a:xfrm>
            <a:off x="4427984" y="40466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dankzij</a:t>
            </a:r>
            <a:endParaRPr lang="nl-NL" sz="43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a:t>
            </a:r>
            <a:r>
              <a:rPr lang="nl-NL" sz="2800" dirty="0"/>
              <a:t>als iets toch zo is, terwijl je het niet verwacht</a:t>
            </a:r>
            <a:endParaRPr lang="nl-NL" sz="2800" dirty="0" smtClean="0">
              <a:effectLst/>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u="sng" dirty="0" smtClean="0">
                <a:solidFill>
                  <a:srgbClr val="387038"/>
                </a:solidFill>
                <a:latin typeface="Trebuchet MS"/>
                <a:ea typeface="Calibri"/>
                <a:cs typeface="Times New Roman"/>
              </a:rPr>
              <a:t>Ondanks</a:t>
            </a:r>
            <a:r>
              <a:rPr lang="nl-NL" sz="2400" i="1" dirty="0" smtClean="0">
                <a:solidFill>
                  <a:srgbClr val="387038"/>
                </a:solidFill>
                <a:latin typeface="Trebuchet MS"/>
                <a:ea typeface="Calibri"/>
                <a:cs typeface="Times New Roman"/>
              </a:rPr>
              <a:t> het wassen, is de vlek niet uit mijn shirt gegaan.</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ea typeface="Calibri"/>
                <a:cs typeface="Times New Roman"/>
              </a:rPr>
              <a:t>= door het positieve effect van</a:t>
            </a: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dirty="0">
                <a:effectLst/>
                <a:latin typeface="Trebuchet MS"/>
                <a:ea typeface="Calibri"/>
                <a:cs typeface="Times New Roman"/>
              </a:rPr>
              <a:t>  </a:t>
            </a:r>
            <a:r>
              <a:rPr lang="nl-NL" sz="2400" i="1" u="sng" dirty="0" smtClean="0">
                <a:solidFill>
                  <a:srgbClr val="387038"/>
                </a:solidFill>
                <a:latin typeface="Trebuchet MS"/>
                <a:ea typeface="Calibri"/>
                <a:cs typeface="Times New Roman"/>
              </a:rPr>
              <a:t>Dankzij</a:t>
            </a:r>
            <a:r>
              <a:rPr lang="nl-NL" sz="2400" i="1" dirty="0" smtClean="0">
                <a:solidFill>
                  <a:srgbClr val="387038"/>
                </a:solidFill>
                <a:latin typeface="Trebuchet MS"/>
                <a:ea typeface="Calibri"/>
                <a:cs typeface="Times New Roman"/>
              </a:rPr>
              <a:t> het wassen, is de </a:t>
            </a:r>
          </a:p>
          <a:p>
            <a:pPr algn="ctr">
              <a:lnSpc>
                <a:spcPct val="107000"/>
              </a:lnSpc>
            </a:pPr>
            <a:r>
              <a:rPr lang="nl-NL" sz="2400" i="1" dirty="0" smtClean="0">
                <a:solidFill>
                  <a:srgbClr val="387038"/>
                </a:solidFill>
                <a:latin typeface="Trebuchet MS"/>
                <a:ea typeface="Calibri"/>
                <a:cs typeface="Times New Roman"/>
              </a:rPr>
              <a:t>vlek uit mijn shirt gegaan.</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026" name="Picture 2" descr="C:\Users\dasg\Downloads\shutterstock_103247986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7128" y="2875614"/>
            <a:ext cx="2768755" cy="18495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dasg\Downloads\shutterstock_102970047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31609" y="2871599"/>
            <a:ext cx="2780773" cy="1857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dasg\Downloads\shutterstock_22652195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1227" y="2708920"/>
            <a:ext cx="692696" cy="6926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dasg\Downloads\shutterstock_22652195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87416" y="2708920"/>
            <a:ext cx="692696" cy="69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938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411760" y="2348880"/>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smtClean="0">
                <a:latin typeface="Trebuchet MS"/>
                <a:ea typeface="Calibri"/>
                <a:cs typeface="Times New Roman"/>
              </a:rPr>
              <a:t>woeden</a:t>
            </a:r>
            <a:endParaRPr lang="nl-NL" sz="1050" dirty="0">
              <a:effectLst/>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148064" y="4190241"/>
            <a:ext cx="273630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040311" y="4190241"/>
            <a:ext cx="306008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smtClean="0">
                <a:latin typeface="Trebuchet MS"/>
                <a:ea typeface="Calibri"/>
                <a:cs typeface="Times New Roman"/>
              </a:rPr>
              <a:t>e bosbrand</a:t>
            </a:r>
            <a:endParaRPr lang="nl-NL" sz="1050" dirty="0">
              <a:effectLst/>
              <a:ea typeface="Calibri"/>
              <a:cs typeface="Times New Roman"/>
            </a:endParaRPr>
          </a:p>
        </p:txBody>
      </p:sp>
      <p:sp>
        <p:nvSpPr>
          <p:cNvPr id="13" name="Text Box 14"/>
          <p:cNvSpPr txBox="1"/>
          <p:nvPr/>
        </p:nvSpPr>
        <p:spPr>
          <a:xfrm>
            <a:off x="5693580" y="845760"/>
            <a:ext cx="265668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5" name="Text Box 14"/>
          <p:cNvSpPr txBox="1"/>
          <p:nvPr/>
        </p:nvSpPr>
        <p:spPr>
          <a:xfrm>
            <a:off x="683568" y="4324861"/>
            <a:ext cx="360040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5707905" y="84410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smtClean="0">
                <a:latin typeface="Trebuchet MS"/>
                <a:ea typeface="Calibri"/>
                <a:cs typeface="Times New Roman"/>
              </a:rPr>
              <a:t>e tornado</a:t>
            </a:r>
            <a:endParaRPr lang="nl-NL" sz="1050" dirty="0">
              <a:effectLst/>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339752" y="3189184"/>
            <a:ext cx="4320479"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0" name="Tekstvak 2"/>
          <p:cNvSpPr txBox="1">
            <a:spLocks noChangeArrowheads="1"/>
          </p:cNvSpPr>
          <p:nvPr/>
        </p:nvSpPr>
        <p:spPr bwMode="auto">
          <a:xfrm>
            <a:off x="2339752" y="3161055"/>
            <a:ext cx="3521888"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tekeergaan</a:t>
            </a:r>
            <a:endParaRPr lang="nl-NL" sz="1100" dirty="0">
              <a:effectLst/>
              <a:latin typeface="Calibri"/>
              <a:ea typeface="Calibri"/>
              <a:cs typeface="Times New Roman"/>
            </a:endParaRPr>
          </a:p>
        </p:txBody>
      </p:sp>
      <p:sp>
        <p:nvSpPr>
          <p:cNvPr id="14" name="Text Box 14"/>
          <p:cNvSpPr txBox="1"/>
          <p:nvPr/>
        </p:nvSpPr>
        <p:spPr>
          <a:xfrm>
            <a:off x="251520" y="4293096"/>
            <a:ext cx="446449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smtClean="0">
                <a:latin typeface="Trebuchet MS"/>
                <a:ea typeface="Calibri"/>
                <a:cs typeface="Times New Roman"/>
              </a:rPr>
              <a:t>e sneeuwstorm</a:t>
            </a:r>
            <a:endParaRPr lang="nl-NL" sz="1050" dirty="0">
              <a:effectLst/>
              <a:ea typeface="Calibri"/>
              <a:cs typeface="Times New Roman"/>
            </a:endParaRPr>
          </a:p>
        </p:txBody>
      </p:sp>
      <p:sp>
        <p:nvSpPr>
          <p:cNvPr id="23" name="Text Box 14"/>
          <p:cNvSpPr txBox="1"/>
          <p:nvPr/>
        </p:nvSpPr>
        <p:spPr>
          <a:xfrm>
            <a:off x="555158" y="692696"/>
            <a:ext cx="391708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24" name="Text Box 14"/>
          <p:cNvSpPr txBox="1"/>
          <p:nvPr/>
        </p:nvSpPr>
        <p:spPr>
          <a:xfrm>
            <a:off x="503733" y="692696"/>
            <a:ext cx="399625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f</a:t>
            </a:r>
            <a:r>
              <a:rPr lang="nl-NL" sz="3600" dirty="0" smtClean="0">
                <a:latin typeface="Trebuchet MS"/>
                <a:ea typeface="Calibri"/>
                <a:cs typeface="Times New Roman"/>
              </a:rPr>
              <a:t>linke regenbuien</a:t>
            </a:r>
            <a:endParaRPr lang="nl-NL" sz="1050" dirty="0">
              <a:effectLst/>
              <a:ea typeface="Calibri"/>
              <a:cs typeface="Times New Roman"/>
            </a:endParaRPr>
          </a:p>
        </p:txBody>
      </p:sp>
      <p:cxnSp>
        <p:nvCxnSpPr>
          <p:cNvPr id="25" name="Rechte verbindingslijn 24"/>
          <p:cNvCxnSpPr/>
          <p:nvPr/>
        </p:nvCxnSpPr>
        <p:spPr>
          <a:xfrm>
            <a:off x="2339752" y="1299607"/>
            <a:ext cx="772751" cy="12052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descr="C:\Users\dasg\Downloads\shutterstock_54219947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49760" y="5008012"/>
            <a:ext cx="1410072" cy="94192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asg\Downloads\shutterstock_46915773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3568" y="1419014"/>
            <a:ext cx="1524000" cy="10210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dasg\Downloads\shutterstock_287138930.jpg"/>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a:off x="6861197" y="1495973"/>
            <a:ext cx="1524000" cy="100888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dasg\Downloads\shutterstock_4803282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59921" y="4931772"/>
            <a:ext cx="1524000" cy="101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234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927433" y="404664"/>
            <a:ext cx="6435823"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intens</a:t>
            </a:r>
            <a:endParaRPr lang="nl-NL" sz="4300" dirty="0">
              <a:effectLst/>
              <a:latin typeface="Calibri"/>
              <a:ea typeface="Calibri"/>
              <a:cs typeface="Times New Roman"/>
            </a:endParaRPr>
          </a:p>
        </p:txBody>
      </p:sp>
      <p:sp>
        <p:nvSpPr>
          <p:cNvPr id="13" name="Tekstvak 2"/>
          <p:cNvSpPr txBox="1">
            <a:spLocks noChangeArrowheads="1"/>
          </p:cNvSpPr>
          <p:nvPr/>
        </p:nvSpPr>
        <p:spPr bwMode="auto">
          <a:xfrm>
            <a:off x="4427984" y="40466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mild</a:t>
            </a:r>
            <a:endParaRPr lang="nl-NL" sz="43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a:t>
            </a:r>
            <a:r>
              <a:rPr lang="nl-NL" sz="2800" dirty="0" smtClean="0"/>
              <a:t>heftig</a:t>
            </a:r>
            <a:endParaRPr lang="nl-NL" sz="2800" dirty="0" smtClean="0">
              <a:effectLst/>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2800"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Het vuur was </a:t>
            </a:r>
            <a:r>
              <a:rPr lang="nl-NL" sz="2400" i="1" u="sng" dirty="0" smtClean="0">
                <a:solidFill>
                  <a:srgbClr val="387038"/>
                </a:solidFill>
                <a:latin typeface="Trebuchet MS"/>
                <a:ea typeface="Calibri"/>
                <a:cs typeface="Times New Roman"/>
              </a:rPr>
              <a:t>intens</a:t>
            </a:r>
            <a:r>
              <a:rPr lang="nl-NL" sz="2400" i="1" dirty="0" smtClean="0">
                <a:solidFill>
                  <a:srgbClr val="387038"/>
                </a:solidFill>
                <a:latin typeface="Trebuchet MS"/>
                <a:ea typeface="Calibri"/>
                <a:cs typeface="Times New Roman"/>
              </a:rPr>
              <a:t>.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ea typeface="Calibri"/>
                <a:cs typeface="Times New Roman"/>
              </a:rPr>
              <a:t>= zacht</a:t>
            </a: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2800"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spcAft>
                <a:spcPts val="0"/>
              </a:spcAft>
            </a:pPr>
            <a:r>
              <a:rPr lang="nl-NL" dirty="0">
                <a:effectLst/>
                <a:latin typeface="Trebuchet MS"/>
                <a:ea typeface="Calibri"/>
                <a:cs typeface="Times New Roman"/>
              </a:rPr>
              <a:t>  </a:t>
            </a:r>
            <a:r>
              <a:rPr lang="nl-NL" sz="2400" i="1" dirty="0" smtClean="0">
                <a:solidFill>
                  <a:srgbClr val="387038"/>
                </a:solidFill>
                <a:latin typeface="Trebuchet MS"/>
                <a:ea typeface="Calibri"/>
                <a:cs typeface="Times New Roman"/>
              </a:rPr>
              <a:t>Het vuur was </a:t>
            </a:r>
            <a:r>
              <a:rPr lang="nl-NL" sz="2400" i="1" u="sng" dirty="0" smtClean="0">
                <a:solidFill>
                  <a:srgbClr val="387038"/>
                </a:solidFill>
                <a:latin typeface="Trebuchet MS"/>
                <a:ea typeface="Calibri"/>
                <a:cs typeface="Times New Roman"/>
              </a:rPr>
              <a:t>mild</a:t>
            </a:r>
            <a:r>
              <a:rPr lang="nl-NL" sz="2400" i="1" dirty="0" smtClean="0">
                <a:solidFill>
                  <a:srgbClr val="387038"/>
                </a:solidFill>
                <a:latin typeface="Trebuchet MS"/>
                <a:ea typeface="Calibri"/>
                <a:cs typeface="Times New Roman"/>
              </a:rPr>
              <a:t>.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7" name="Picture 2" descr="C:\Users\dasg\Downloads\shutterstock_71508334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298" y="2708920"/>
            <a:ext cx="3240360" cy="216456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sg\Downloads\shutterstock_22284741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28228" y="2770598"/>
            <a:ext cx="3024050" cy="202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587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82438"/>
            <a:ext cx="9133383" cy="3293209"/>
          </a:xfrm>
          <a:prstGeom prst="rect">
            <a:avLst/>
          </a:prstGeom>
          <a:noFill/>
        </p:spPr>
        <p:txBody>
          <a:bodyPr wrap="square" rtlCol="0">
            <a:spAutoFit/>
          </a:bodyPr>
          <a:lstStyle/>
          <a:p>
            <a:r>
              <a:rPr lang="nl-NL" sz="8000" b="1" u="sng" dirty="0" smtClean="0">
                <a:solidFill>
                  <a:prstClr val="black"/>
                </a:solidFill>
                <a:latin typeface="Trebuchet MS" panose="020B0603020202020204" pitchFamily="34" charset="0"/>
              </a:rPr>
              <a:t>evacueren</a:t>
            </a:r>
            <a:r>
              <a:rPr lang="nl-NL" sz="8000" b="1" dirty="0" smtClean="0">
                <a:solidFill>
                  <a:prstClr val="black"/>
                </a:solidFill>
                <a:latin typeface="Trebuchet MS" panose="020B0603020202020204" pitchFamily="34" charset="0"/>
              </a:rPr>
              <a:t> </a:t>
            </a:r>
            <a:r>
              <a:rPr lang="nl-NL" sz="6600" dirty="0" smtClean="0">
                <a:solidFill>
                  <a:prstClr val="black"/>
                </a:solidFill>
                <a:latin typeface="Trebuchet MS" panose="020B0603020202020204" pitchFamily="34" charset="0"/>
              </a:rPr>
              <a:t>= </a:t>
            </a:r>
            <a:r>
              <a:rPr lang="nl-NL" sz="4800" dirty="0"/>
              <a:t>mensen die op een bepaalde plek in gevaar zijn naar een veilige plaats brengen</a:t>
            </a:r>
            <a:endParaRPr lang="nl-NL" sz="3200" i="1"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Ze </a:t>
            </a:r>
            <a:r>
              <a:rPr lang="nl-NL" sz="3200" i="1" u="sng" dirty="0" smtClean="0">
                <a:solidFill>
                  <a:srgbClr val="00B050"/>
                </a:solidFill>
                <a:latin typeface="Trebuchet MS" panose="020B0603020202020204" pitchFamily="34" charset="0"/>
              </a:rPr>
              <a:t>evacueerden</a:t>
            </a:r>
            <a:r>
              <a:rPr lang="nl-NL" sz="3200" i="1" dirty="0" smtClean="0">
                <a:solidFill>
                  <a:srgbClr val="00B050"/>
                </a:solidFill>
                <a:latin typeface="Trebuchet MS" panose="020B0603020202020204" pitchFamily="34" charset="0"/>
              </a:rPr>
              <a:t> iedereen, omdat er brand was.</a:t>
            </a:r>
            <a:endParaRPr lang="nl-NL" sz="3200" i="1" dirty="0">
              <a:solidFill>
                <a:prstClr val="black"/>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ep 1"/>
          <p:cNvGrpSpPr/>
          <p:nvPr/>
        </p:nvGrpSpPr>
        <p:grpSpPr>
          <a:xfrm flipH="1">
            <a:off x="6617704" y="3110771"/>
            <a:ext cx="2101280" cy="1307626"/>
            <a:chOff x="1102568" y="2060848"/>
            <a:chExt cx="6682408" cy="4158462"/>
          </a:xfrm>
        </p:grpSpPr>
        <p:pic>
          <p:nvPicPr>
            <p:cNvPr id="23" name="Picture 5" descr="C:\Users\dasg\Downloads\shutterstock_49751990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80112" y="2060848"/>
              <a:ext cx="2204864" cy="2204864"/>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ep 23"/>
            <p:cNvGrpSpPr/>
            <p:nvPr/>
          </p:nvGrpSpPr>
          <p:grpSpPr>
            <a:xfrm>
              <a:off x="1102568" y="3356992"/>
              <a:ext cx="3829472" cy="2862318"/>
              <a:chOff x="1102568" y="3356992"/>
              <a:chExt cx="3829472" cy="2862318"/>
            </a:xfrm>
          </p:grpSpPr>
          <p:pic>
            <p:nvPicPr>
              <p:cNvPr id="25" name="Picture 3" descr="C:\Users\dasg\Downloads\shutterstock_70111645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08395" y="3356992"/>
                <a:ext cx="3816424" cy="28623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dasg\Downloads\shutterstock_701116456.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108395" y="5498275"/>
                <a:ext cx="3823645" cy="23795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dasg\Downloads\shutterstock_701116456.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102568" y="5735782"/>
                <a:ext cx="3829472" cy="23831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8" name="Tekstvak 27"/>
          <p:cNvSpPr txBox="1"/>
          <p:nvPr/>
        </p:nvSpPr>
        <p:spPr>
          <a:xfrm>
            <a:off x="35496" y="3653730"/>
            <a:ext cx="9133383" cy="3231654"/>
          </a:xfrm>
          <a:prstGeom prst="rect">
            <a:avLst/>
          </a:prstGeom>
          <a:noFill/>
        </p:spPr>
        <p:txBody>
          <a:bodyPr wrap="square" rtlCol="0">
            <a:spAutoFit/>
          </a:bodyPr>
          <a:lstStyle/>
          <a:p>
            <a:pPr fontAlgn="t"/>
            <a:r>
              <a:rPr lang="nl-NL" sz="8000" b="1" u="sng" dirty="0" smtClean="0">
                <a:solidFill>
                  <a:prstClr val="black"/>
                </a:solidFill>
                <a:latin typeface="Trebuchet MS" panose="020B0603020202020204" pitchFamily="34" charset="0"/>
              </a:rPr>
              <a:t>inzetten</a:t>
            </a:r>
          </a:p>
          <a:p>
            <a:pPr fontAlgn="t"/>
            <a:r>
              <a:rPr lang="nl-NL" sz="4800" dirty="0" smtClean="0">
                <a:solidFill>
                  <a:prstClr val="black"/>
                </a:solidFill>
                <a:latin typeface="Trebuchet MS" panose="020B0603020202020204" pitchFamily="34" charset="0"/>
              </a:rPr>
              <a:t>= </a:t>
            </a:r>
            <a:r>
              <a:rPr lang="nl-NL" sz="4800" dirty="0"/>
              <a:t>in actie laten komen, inschakelen</a:t>
            </a:r>
          </a:p>
          <a:p>
            <a:pPr fontAlgn="t"/>
            <a:endParaRPr lang="nl-NL" sz="1200"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Ik werd </a:t>
            </a:r>
            <a:r>
              <a:rPr lang="nl-NL" sz="3200" i="1" u="sng" dirty="0" smtClean="0">
                <a:solidFill>
                  <a:srgbClr val="00B050"/>
                </a:solidFill>
                <a:latin typeface="Trebuchet MS" panose="020B0603020202020204" pitchFamily="34" charset="0"/>
              </a:rPr>
              <a:t>ingezet</a:t>
            </a:r>
            <a:r>
              <a:rPr lang="nl-NL" sz="3200" i="1" dirty="0" smtClean="0">
                <a:solidFill>
                  <a:srgbClr val="00B050"/>
                </a:solidFill>
                <a:latin typeface="Trebuchet MS" panose="020B0603020202020204" pitchFamily="34" charset="0"/>
              </a:rPr>
              <a:t> om de mensen te tellen </a:t>
            </a:r>
          </a:p>
          <a:p>
            <a:pPr lvl="0"/>
            <a:r>
              <a:rPr lang="nl-NL" sz="3200" i="1" dirty="0" smtClean="0">
                <a:solidFill>
                  <a:srgbClr val="00B050"/>
                </a:solidFill>
                <a:latin typeface="Trebuchet MS" panose="020B0603020202020204" pitchFamily="34" charset="0"/>
              </a:rPr>
              <a:t>die geëvacueerd waren.</a:t>
            </a:r>
            <a:endParaRPr lang="nl-NL" sz="3200" i="1" dirty="0">
              <a:solidFill>
                <a:prstClr val="black"/>
              </a:solidFill>
            </a:endParaRPr>
          </a:p>
        </p:txBody>
      </p:sp>
      <p:pic>
        <p:nvPicPr>
          <p:cNvPr id="29" name="Picture 2" descr="C:\Users\dasg\Downloads\shutterstock_526769410.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830837" y="4479619"/>
            <a:ext cx="605259" cy="40431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dasg\Downloads\shutterstock_84435751.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436096" y="3850928"/>
            <a:ext cx="1038560" cy="83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4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a:t>
            </a:r>
            <a:r>
              <a:rPr lang="nl-NL" dirty="0">
                <a:solidFill>
                  <a:srgbClr val="C00000"/>
                </a:solidFill>
              </a:rPr>
              <a:t>2</a:t>
            </a:r>
            <a:r>
              <a:rPr lang="nl-NL" dirty="0" smtClean="0">
                <a:solidFill>
                  <a:srgbClr val="C00000"/>
                </a:solidFill>
              </a:rPr>
              <a:t> – </a:t>
            </a:r>
            <a:r>
              <a:rPr lang="nl-NL" dirty="0">
                <a:solidFill>
                  <a:srgbClr val="C00000"/>
                </a:solidFill>
              </a:rPr>
              <a:t>6</a:t>
            </a:r>
            <a:r>
              <a:rPr lang="nl-NL" dirty="0" smtClean="0">
                <a:solidFill>
                  <a:srgbClr val="C00000"/>
                </a:solidFill>
              </a:rPr>
              <a:t> januari 2020</a:t>
            </a:r>
          </a:p>
          <a:p>
            <a:r>
              <a:rPr lang="nl-NL" dirty="0" smtClean="0">
                <a:solidFill>
                  <a:srgbClr val="C00000"/>
                </a:solidFill>
              </a:rPr>
              <a:t>Niveau B</a:t>
            </a:r>
            <a:endParaRPr lang="nl-NL" dirty="0">
              <a:solidFill>
                <a:srgbClr val="C00000"/>
              </a:solidFill>
            </a:endParaRP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2276020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99392"/>
            <a:ext cx="9264803" cy="3524042"/>
          </a:xfrm>
          <a:prstGeom prst="rect">
            <a:avLst/>
          </a:prstGeom>
          <a:noFill/>
        </p:spPr>
        <p:txBody>
          <a:bodyPr wrap="square" rtlCol="0">
            <a:spAutoFit/>
          </a:bodyPr>
          <a:lstStyle/>
          <a:p>
            <a:pPr fontAlgn="t"/>
            <a:r>
              <a:rPr lang="nl-NL" sz="8000" b="1" u="sng" dirty="0">
                <a:solidFill>
                  <a:prstClr val="black"/>
                </a:solidFill>
                <a:latin typeface="Trebuchet MS" panose="020B0603020202020204" pitchFamily="34" charset="0"/>
              </a:rPr>
              <a:t>d</a:t>
            </a:r>
            <a:r>
              <a:rPr lang="nl-NL" sz="8000" b="1" u="sng" dirty="0" smtClean="0">
                <a:solidFill>
                  <a:prstClr val="black"/>
                </a:solidFill>
                <a:latin typeface="Trebuchet MS" panose="020B0603020202020204" pitchFamily="34" charset="0"/>
              </a:rPr>
              <a:t>e hectare</a:t>
            </a:r>
            <a:br>
              <a:rPr lang="nl-NL" sz="8000" b="1" u="sng" dirty="0" smtClean="0">
                <a:solidFill>
                  <a:prstClr val="black"/>
                </a:solidFill>
                <a:latin typeface="Trebuchet MS" panose="020B0603020202020204" pitchFamily="34" charset="0"/>
              </a:rPr>
            </a:br>
            <a:r>
              <a:rPr lang="nl-NL" sz="4800" dirty="0" smtClean="0">
                <a:solidFill>
                  <a:prstClr val="black"/>
                </a:solidFill>
                <a:latin typeface="Trebuchet MS" panose="020B0603020202020204" pitchFamily="34" charset="0"/>
              </a:rPr>
              <a:t>= </a:t>
            </a:r>
            <a:r>
              <a:rPr lang="nl-NL" sz="4400" dirty="0" smtClean="0"/>
              <a:t>de </a:t>
            </a:r>
            <a:r>
              <a:rPr lang="nl-NL" sz="4400" dirty="0"/>
              <a:t>maat voor de oppervlakte </a:t>
            </a:r>
            <a:r>
              <a:rPr lang="nl-NL" sz="4400" dirty="0" smtClean="0"/>
              <a:t>van </a:t>
            </a:r>
            <a:r>
              <a:rPr lang="nl-NL" sz="4400" dirty="0"/>
              <a:t>een gebied, </a:t>
            </a:r>
            <a:r>
              <a:rPr lang="nl-NL" sz="4400" dirty="0" smtClean="0"/>
              <a:t>100m </a:t>
            </a:r>
            <a:r>
              <a:rPr lang="nl-NL" sz="4400" dirty="0"/>
              <a:t>lang en </a:t>
            </a:r>
            <a:r>
              <a:rPr lang="nl-NL" sz="4400" dirty="0" smtClean="0"/>
              <a:t>100m breed</a:t>
            </a:r>
            <a:endParaRPr lang="nl-NL" sz="4400" dirty="0"/>
          </a:p>
          <a:p>
            <a:pPr lvl="0"/>
            <a:r>
              <a:rPr lang="nl-NL" sz="1400" dirty="0" smtClean="0">
                <a:solidFill>
                  <a:prstClr val="black"/>
                </a:solidFill>
                <a:latin typeface="Trebuchet MS" panose="020B0603020202020204" pitchFamily="34" charset="0"/>
              </a:rPr>
              <a:t/>
            </a:r>
            <a:br>
              <a:rPr lang="nl-NL" sz="1400" dirty="0" smtClean="0">
                <a:solidFill>
                  <a:prstClr val="black"/>
                </a:solidFill>
                <a:latin typeface="Trebuchet MS" panose="020B0603020202020204" pitchFamily="34" charset="0"/>
              </a:rPr>
            </a:br>
            <a:endParaRPr lang="nl-NL" sz="500"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Het speelveld was 1 </a:t>
            </a:r>
            <a:r>
              <a:rPr lang="nl-NL" sz="3200" i="1" u="sng" dirty="0" smtClean="0">
                <a:solidFill>
                  <a:srgbClr val="00B050"/>
                </a:solidFill>
                <a:latin typeface="Trebuchet MS" panose="020B0603020202020204" pitchFamily="34" charset="0"/>
              </a:rPr>
              <a:t>hectare</a:t>
            </a:r>
            <a:r>
              <a:rPr lang="nl-NL" sz="3200" i="1" dirty="0" smtClean="0">
                <a:solidFill>
                  <a:srgbClr val="00B050"/>
                </a:solidFill>
                <a:latin typeface="Trebuchet MS" panose="020B0603020202020204" pitchFamily="34" charset="0"/>
              </a:rPr>
              <a:t> groot. </a:t>
            </a:r>
            <a:endParaRPr lang="nl-NL" sz="3200" i="1" dirty="0">
              <a:solidFill>
                <a:prstClr val="black"/>
              </a:solidFill>
            </a:endParaRPr>
          </a:p>
        </p:txBody>
      </p:sp>
      <p:grpSp>
        <p:nvGrpSpPr>
          <p:cNvPr id="9" name="Groep 8"/>
          <p:cNvGrpSpPr/>
          <p:nvPr/>
        </p:nvGrpSpPr>
        <p:grpSpPr>
          <a:xfrm>
            <a:off x="6611925" y="2532204"/>
            <a:ext cx="2640595" cy="1569554"/>
            <a:chOff x="2339752" y="1772816"/>
            <a:chExt cx="7986487" cy="4653136"/>
          </a:xfrm>
        </p:grpSpPr>
        <p:sp>
          <p:nvSpPr>
            <p:cNvPr id="10" name="Rechthoek 9"/>
            <p:cNvSpPr/>
            <p:nvPr/>
          </p:nvSpPr>
          <p:spPr>
            <a:xfrm>
              <a:off x="2339752" y="1772816"/>
              <a:ext cx="3672408" cy="36720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Rechte verbindingslijn met pijl 10"/>
            <p:cNvCxnSpPr/>
            <p:nvPr/>
          </p:nvCxnSpPr>
          <p:spPr>
            <a:xfrm flipV="1">
              <a:off x="6588224" y="1772816"/>
              <a:ext cx="0" cy="3672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flipH="1">
              <a:off x="2339752" y="5877272"/>
              <a:ext cx="3672408"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6804248" y="3424150"/>
              <a:ext cx="3521991" cy="1916128"/>
            </a:xfrm>
            <a:prstGeom prst="rect">
              <a:avLst/>
            </a:prstGeom>
            <a:noFill/>
          </p:spPr>
          <p:txBody>
            <a:bodyPr wrap="none" rtlCol="0">
              <a:spAutoFit/>
            </a:bodyPr>
            <a:lstStyle/>
            <a:p>
              <a:r>
                <a:rPr lang="nl-NL" b="1" dirty="0" smtClean="0">
                  <a:solidFill>
                    <a:srgbClr val="00B050"/>
                  </a:solidFill>
                </a:rPr>
                <a:t>100 meter</a:t>
              </a:r>
              <a:br>
                <a:rPr lang="nl-NL" b="1" dirty="0" smtClean="0">
                  <a:solidFill>
                    <a:srgbClr val="00B050"/>
                  </a:solidFill>
                </a:rPr>
              </a:br>
              <a:r>
                <a:rPr lang="nl-NL" b="1" dirty="0" smtClean="0">
                  <a:solidFill>
                    <a:srgbClr val="00B050"/>
                  </a:solidFill>
                </a:rPr>
                <a:t>lang</a:t>
              </a:r>
              <a:endParaRPr lang="nl-NL" b="1" dirty="0">
                <a:solidFill>
                  <a:srgbClr val="00B050"/>
                </a:solidFill>
              </a:endParaRPr>
            </a:p>
          </p:txBody>
        </p:sp>
        <p:sp>
          <p:nvSpPr>
            <p:cNvPr id="15" name="Rechthoek 14"/>
            <p:cNvSpPr/>
            <p:nvPr/>
          </p:nvSpPr>
          <p:spPr>
            <a:xfrm>
              <a:off x="3366086" y="6056620"/>
              <a:ext cx="1774268" cy="369332"/>
            </a:xfrm>
            <a:prstGeom prst="rect">
              <a:avLst/>
            </a:prstGeom>
          </p:spPr>
          <p:txBody>
            <a:bodyPr wrap="none">
              <a:spAutoFit/>
            </a:bodyPr>
            <a:lstStyle/>
            <a:p>
              <a:r>
                <a:rPr lang="nl-NL" b="1" dirty="0">
                  <a:solidFill>
                    <a:srgbClr val="00B050"/>
                  </a:solidFill>
                </a:rPr>
                <a:t>100 meter </a:t>
              </a:r>
              <a:r>
                <a:rPr lang="nl-NL" b="1" dirty="0" smtClean="0">
                  <a:solidFill>
                    <a:srgbClr val="00B050"/>
                  </a:solidFill>
                </a:rPr>
                <a:t>breed</a:t>
              </a:r>
              <a:endParaRPr lang="nl-NL" b="1" dirty="0">
                <a:solidFill>
                  <a:srgbClr val="00B050"/>
                </a:solidFill>
              </a:endParaRPr>
            </a:p>
          </p:txBody>
        </p:sp>
        <p:sp>
          <p:nvSpPr>
            <p:cNvPr id="16" name="Tekstvak 15"/>
            <p:cNvSpPr txBox="1"/>
            <p:nvPr/>
          </p:nvSpPr>
          <p:spPr>
            <a:xfrm>
              <a:off x="2621684" y="3267152"/>
              <a:ext cx="3739365" cy="1003685"/>
            </a:xfrm>
            <a:prstGeom prst="rect">
              <a:avLst/>
            </a:prstGeom>
            <a:noFill/>
          </p:spPr>
          <p:txBody>
            <a:bodyPr wrap="square" rtlCol="0">
              <a:spAutoFit/>
            </a:bodyPr>
            <a:lstStyle/>
            <a:p>
              <a:r>
                <a:rPr lang="nl-NL" sz="1600" b="1" dirty="0" smtClean="0">
                  <a:solidFill>
                    <a:schemeClr val="bg1"/>
                  </a:solidFill>
                </a:rPr>
                <a:t>10.000 m</a:t>
              </a:r>
              <a:r>
                <a:rPr lang="nl-NL" sz="1600" b="1" baseline="30000" dirty="0" smtClean="0">
                  <a:solidFill>
                    <a:schemeClr val="bg1"/>
                  </a:solidFill>
                </a:rPr>
                <a:t>2</a:t>
              </a:r>
              <a:endParaRPr lang="nl-NL" sz="1600" b="1" baseline="30000" dirty="0">
                <a:solidFill>
                  <a:schemeClr val="bg1"/>
                </a:solidFill>
              </a:endParaRPr>
            </a:p>
          </p:txBody>
        </p:sp>
      </p:grpSp>
      <p:sp>
        <p:nvSpPr>
          <p:cNvPr id="17" name="Tekstvak 16"/>
          <p:cNvSpPr txBox="1"/>
          <p:nvPr/>
        </p:nvSpPr>
        <p:spPr>
          <a:xfrm>
            <a:off x="-36512" y="3930149"/>
            <a:ext cx="9133383" cy="2739211"/>
          </a:xfrm>
          <a:prstGeom prst="rect">
            <a:avLst/>
          </a:prstGeom>
          <a:noFill/>
        </p:spPr>
        <p:txBody>
          <a:bodyPr wrap="square" rtlCol="0">
            <a:spAutoFit/>
          </a:bodyPr>
          <a:lstStyle/>
          <a:p>
            <a:pPr fontAlgn="t"/>
            <a:r>
              <a:rPr lang="nl-NL" sz="8000" b="1" u="sng" dirty="0" smtClean="0">
                <a:solidFill>
                  <a:prstClr val="black"/>
                </a:solidFill>
                <a:latin typeface="Trebuchet MS" panose="020B0603020202020204" pitchFamily="34" charset="0"/>
              </a:rPr>
              <a:t>dramatisch</a:t>
            </a:r>
          </a:p>
          <a:p>
            <a:pPr fontAlgn="t"/>
            <a:r>
              <a:rPr lang="nl-NL" sz="4800" dirty="0" smtClean="0">
                <a:solidFill>
                  <a:prstClr val="black"/>
                </a:solidFill>
                <a:latin typeface="Trebuchet MS" panose="020B0603020202020204" pitchFamily="34" charset="0"/>
              </a:rPr>
              <a:t>= </a:t>
            </a:r>
            <a:r>
              <a:rPr lang="nl-NL" sz="4800" dirty="0" smtClean="0">
                <a:latin typeface="Trebuchet MS" panose="020B0603020202020204" pitchFamily="34" charset="0"/>
              </a:rPr>
              <a:t>schokkend</a:t>
            </a:r>
            <a:endParaRPr lang="nl-NL" sz="4800" dirty="0">
              <a:latin typeface="Trebuchet MS" panose="020B0603020202020204" pitchFamily="34" charset="0"/>
            </a:endParaRPr>
          </a:p>
          <a:p>
            <a:pPr lvl="0"/>
            <a:endParaRPr lang="nl-NL" sz="1200"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De brand zag er </a:t>
            </a:r>
            <a:r>
              <a:rPr lang="nl-NL" sz="3200" i="1" u="sng" dirty="0" smtClean="0">
                <a:solidFill>
                  <a:srgbClr val="00B050"/>
                </a:solidFill>
                <a:latin typeface="Trebuchet MS" panose="020B0603020202020204" pitchFamily="34" charset="0"/>
              </a:rPr>
              <a:t>dramatisch</a:t>
            </a:r>
            <a:r>
              <a:rPr lang="nl-NL" sz="3200" i="1" dirty="0" smtClean="0">
                <a:solidFill>
                  <a:srgbClr val="00B050"/>
                </a:solidFill>
                <a:latin typeface="Trebuchet MS" panose="020B0603020202020204" pitchFamily="34" charset="0"/>
              </a:rPr>
              <a:t> uit. </a:t>
            </a:r>
            <a:endParaRPr lang="nl-NL" sz="3200" i="1" dirty="0">
              <a:solidFill>
                <a:prstClr val="black"/>
              </a:solidFill>
            </a:endParaRPr>
          </a:p>
        </p:txBody>
      </p:sp>
      <p:pic>
        <p:nvPicPr>
          <p:cNvPr id="18" name="Picture 2" descr="C:\Users\dasg\Downloads\shutterstock_10979036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3928" y="5151883"/>
            <a:ext cx="1013421" cy="1013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232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18994" y="42776"/>
            <a:ext cx="9393566" cy="1323439"/>
          </a:xfrm>
          <a:prstGeom prst="rect">
            <a:avLst/>
          </a:prstGeom>
          <a:noFill/>
        </p:spPr>
        <p:txBody>
          <a:bodyPr wrap="square" rtlCol="0">
            <a:spAutoFit/>
          </a:bodyPr>
          <a:lstStyle/>
          <a:p>
            <a:r>
              <a:rPr lang="nl-NL" sz="8000" b="1" u="sng" dirty="0" smtClean="0"/>
              <a:t>afgelegen</a:t>
            </a:r>
            <a:endParaRPr lang="nl-NL" sz="8000" b="1" u="sng" dirty="0"/>
          </a:p>
        </p:txBody>
      </p:sp>
      <p:pic>
        <p:nvPicPr>
          <p:cNvPr id="7" name="Picture 3" descr="C:\Users\dasg\Downloads\shutterstock_22048467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30748" y="3789040"/>
            <a:ext cx="6508641" cy="25905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dasg\Downloads\shutterstock_59429269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956375" y="1614075"/>
            <a:ext cx="879751" cy="87975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ep 8"/>
          <p:cNvGrpSpPr/>
          <p:nvPr/>
        </p:nvGrpSpPr>
        <p:grpSpPr>
          <a:xfrm>
            <a:off x="7900022" y="1196752"/>
            <a:ext cx="936104" cy="565507"/>
            <a:chOff x="5508104" y="160338"/>
            <a:chExt cx="3384376" cy="2044526"/>
          </a:xfrm>
        </p:grpSpPr>
        <p:pic>
          <p:nvPicPr>
            <p:cNvPr id="10" name="Picture 3" descr="C:\Users\dasg\Downloads\shutterstock_65762451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08104" y="875391"/>
              <a:ext cx="3384376" cy="1329473"/>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descr="C:\Users\dasg\Downloads\shutterstock_1036778707.jpg"/>
            <p:cNvPicPr/>
            <p:nvPr/>
          </p:nvPicPr>
          <p:blipFill>
            <a:blip r:embed="rId6" cstate="email">
              <a:extLst>
                <a:ext uri="{BEBA8EAE-BF5A-486C-A8C5-ECC9F3942E4B}">
                  <a14:imgProps xmlns:a14="http://schemas.microsoft.com/office/drawing/2010/main">
                    <a14:imgLayer r:embed="rId7">
                      <a14:imgEffect>
                        <a14:backgroundRemoval t="0" b="56132" l="0" r="100000"/>
                      </a14:imgEffect>
                    </a14:imgLayer>
                  </a14:imgProps>
                </a:ext>
                <a:ext uri="{28A0092B-C50C-407E-A947-70E740481C1C}">
                  <a14:useLocalDpi xmlns:a14="http://schemas.microsoft.com/office/drawing/2010/main"/>
                </a:ext>
              </a:extLst>
            </a:blip>
            <a:srcRect/>
            <a:stretch>
              <a:fillRect/>
            </a:stretch>
          </p:blipFill>
          <p:spPr bwMode="auto">
            <a:xfrm>
              <a:off x="5508104" y="160338"/>
              <a:ext cx="3384376" cy="1692008"/>
            </a:xfrm>
            <a:prstGeom prst="rect">
              <a:avLst/>
            </a:prstGeom>
            <a:noFill/>
            <a:ln>
              <a:noFill/>
            </a:ln>
          </p:spPr>
        </p:pic>
      </p:grpSp>
    </p:spTree>
    <p:extLst>
      <p:ext uri="{BB962C8B-B14F-4D97-AF65-F5344CB8AC3E}">
        <p14:creationId xmlns:p14="http://schemas.microsoft.com/office/powerpoint/2010/main" val="1781323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65404" y="7937"/>
            <a:ext cx="9396536" cy="1323439"/>
          </a:xfrm>
          <a:prstGeom prst="rect">
            <a:avLst/>
          </a:prstGeom>
          <a:noFill/>
        </p:spPr>
        <p:txBody>
          <a:bodyPr wrap="square" rtlCol="0">
            <a:spAutoFit/>
          </a:bodyPr>
          <a:lstStyle/>
          <a:p>
            <a:r>
              <a:rPr lang="nl-NL" sz="8000" b="1" u="sng" dirty="0"/>
              <a:t>d</a:t>
            </a:r>
            <a:r>
              <a:rPr lang="nl-NL" sz="8000" b="1" u="sng" dirty="0" smtClean="0"/>
              <a:t>e hectare</a:t>
            </a:r>
            <a:endParaRPr lang="nl-NL" sz="8800" b="1" u="sng" dirty="0"/>
          </a:p>
        </p:txBody>
      </p:sp>
      <p:grpSp>
        <p:nvGrpSpPr>
          <p:cNvPr id="15" name="Groep 14"/>
          <p:cNvGrpSpPr/>
          <p:nvPr/>
        </p:nvGrpSpPr>
        <p:grpSpPr>
          <a:xfrm>
            <a:off x="2339752" y="1772816"/>
            <a:ext cx="6068910" cy="4653136"/>
            <a:chOff x="2339752" y="1772816"/>
            <a:chExt cx="6068910" cy="4653136"/>
          </a:xfrm>
        </p:grpSpPr>
        <p:sp>
          <p:nvSpPr>
            <p:cNvPr id="3" name="Rechthoek 2"/>
            <p:cNvSpPr/>
            <p:nvPr/>
          </p:nvSpPr>
          <p:spPr>
            <a:xfrm>
              <a:off x="2339752" y="1772816"/>
              <a:ext cx="3672408" cy="36720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 name="Rechte verbindingslijn met pijl 6"/>
            <p:cNvCxnSpPr/>
            <p:nvPr/>
          </p:nvCxnSpPr>
          <p:spPr>
            <a:xfrm flipV="1">
              <a:off x="6588224" y="1772816"/>
              <a:ext cx="0" cy="3672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flipH="1">
              <a:off x="2339752" y="5877272"/>
              <a:ext cx="3672408"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kstvak 11"/>
            <p:cNvSpPr txBox="1"/>
            <p:nvPr/>
          </p:nvSpPr>
          <p:spPr>
            <a:xfrm>
              <a:off x="6804248" y="3424150"/>
              <a:ext cx="1604414" cy="369332"/>
            </a:xfrm>
            <a:prstGeom prst="rect">
              <a:avLst/>
            </a:prstGeom>
            <a:noFill/>
          </p:spPr>
          <p:txBody>
            <a:bodyPr wrap="none" rtlCol="0">
              <a:spAutoFit/>
            </a:bodyPr>
            <a:lstStyle/>
            <a:p>
              <a:r>
                <a:rPr lang="nl-NL" b="1" dirty="0" smtClean="0">
                  <a:solidFill>
                    <a:srgbClr val="00B050"/>
                  </a:solidFill>
                </a:rPr>
                <a:t>100 meter lang</a:t>
              </a:r>
              <a:endParaRPr lang="nl-NL" b="1" dirty="0">
                <a:solidFill>
                  <a:srgbClr val="00B050"/>
                </a:solidFill>
              </a:endParaRPr>
            </a:p>
          </p:txBody>
        </p:sp>
        <p:sp>
          <p:nvSpPr>
            <p:cNvPr id="13" name="Rechthoek 12"/>
            <p:cNvSpPr/>
            <p:nvPr/>
          </p:nvSpPr>
          <p:spPr>
            <a:xfrm>
              <a:off x="3366086" y="6056620"/>
              <a:ext cx="1774268" cy="369332"/>
            </a:xfrm>
            <a:prstGeom prst="rect">
              <a:avLst/>
            </a:prstGeom>
          </p:spPr>
          <p:txBody>
            <a:bodyPr wrap="none">
              <a:spAutoFit/>
            </a:bodyPr>
            <a:lstStyle/>
            <a:p>
              <a:r>
                <a:rPr lang="nl-NL" b="1" dirty="0">
                  <a:solidFill>
                    <a:srgbClr val="00B050"/>
                  </a:solidFill>
                </a:rPr>
                <a:t>100 meter </a:t>
              </a:r>
              <a:r>
                <a:rPr lang="nl-NL" b="1" dirty="0" smtClean="0">
                  <a:solidFill>
                    <a:srgbClr val="00B050"/>
                  </a:solidFill>
                </a:rPr>
                <a:t>breed</a:t>
              </a:r>
              <a:endParaRPr lang="nl-NL" b="1" dirty="0">
                <a:solidFill>
                  <a:srgbClr val="00B050"/>
                </a:solidFill>
              </a:endParaRPr>
            </a:p>
          </p:txBody>
        </p:sp>
        <p:sp>
          <p:nvSpPr>
            <p:cNvPr id="14" name="Tekstvak 13"/>
            <p:cNvSpPr txBox="1"/>
            <p:nvPr/>
          </p:nvSpPr>
          <p:spPr>
            <a:xfrm>
              <a:off x="3455876" y="3424150"/>
              <a:ext cx="1440160" cy="369332"/>
            </a:xfrm>
            <a:prstGeom prst="rect">
              <a:avLst/>
            </a:prstGeom>
            <a:noFill/>
          </p:spPr>
          <p:txBody>
            <a:bodyPr wrap="square" rtlCol="0">
              <a:spAutoFit/>
            </a:bodyPr>
            <a:lstStyle/>
            <a:p>
              <a:r>
                <a:rPr lang="nl-NL" b="1" dirty="0" smtClean="0">
                  <a:solidFill>
                    <a:schemeClr val="bg1"/>
                  </a:solidFill>
                </a:rPr>
                <a:t>10.000 m</a:t>
              </a:r>
              <a:r>
                <a:rPr lang="nl-NL" b="1" baseline="30000" dirty="0" smtClean="0">
                  <a:solidFill>
                    <a:schemeClr val="bg1"/>
                  </a:solidFill>
                </a:rPr>
                <a:t>2</a:t>
              </a:r>
              <a:endParaRPr lang="nl-NL" b="1" baseline="30000" dirty="0">
                <a:solidFill>
                  <a:schemeClr val="bg1"/>
                </a:solidFill>
              </a:endParaRPr>
            </a:p>
          </p:txBody>
        </p:sp>
      </p:grpSp>
    </p:spTree>
    <p:extLst>
      <p:ext uri="{BB962C8B-B14F-4D97-AF65-F5344CB8AC3E}">
        <p14:creationId xmlns:p14="http://schemas.microsoft.com/office/powerpoint/2010/main" val="123892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6511" y="7937"/>
            <a:ext cx="8928992" cy="1323439"/>
          </a:xfrm>
          <a:prstGeom prst="rect">
            <a:avLst/>
          </a:prstGeom>
          <a:noFill/>
        </p:spPr>
        <p:txBody>
          <a:bodyPr wrap="square" rtlCol="0">
            <a:spAutoFit/>
          </a:bodyPr>
          <a:lstStyle/>
          <a:p>
            <a:r>
              <a:rPr lang="nl-NL" sz="8000" b="1" u="sng" dirty="0" smtClean="0"/>
              <a:t>aanwakkeren</a:t>
            </a:r>
            <a:endParaRPr lang="nl-NL" sz="8000" b="1" u="sng" dirty="0"/>
          </a:p>
        </p:txBody>
      </p:sp>
      <p:pic>
        <p:nvPicPr>
          <p:cNvPr id="2051" name="Picture 3" descr="C:\Users\dasg\Downloads\shutterstock_17734145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55776" y="1844824"/>
            <a:ext cx="6120680" cy="457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690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5496" y="7937"/>
            <a:ext cx="9243119" cy="1323439"/>
          </a:xfrm>
          <a:prstGeom prst="rect">
            <a:avLst/>
          </a:prstGeom>
          <a:noFill/>
        </p:spPr>
        <p:txBody>
          <a:bodyPr wrap="square" rtlCol="0">
            <a:spAutoFit/>
          </a:bodyPr>
          <a:lstStyle/>
          <a:p>
            <a:r>
              <a:rPr lang="nl-NL" sz="8000" b="1" u="sng" dirty="0" smtClean="0"/>
              <a:t>intens</a:t>
            </a:r>
            <a:endParaRPr lang="nl-NL" sz="8000" b="1" u="sng" dirty="0"/>
          </a:p>
        </p:txBody>
      </p:sp>
      <p:pic>
        <p:nvPicPr>
          <p:cNvPr id="3074" name="Picture 2" descr="C:\Users\dasg\Downloads\shutterstock_71508334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7664" y="1700808"/>
            <a:ext cx="7229784" cy="482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891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5496" y="7937"/>
            <a:ext cx="9243119" cy="1323439"/>
          </a:xfrm>
          <a:prstGeom prst="rect">
            <a:avLst/>
          </a:prstGeom>
          <a:noFill/>
        </p:spPr>
        <p:txBody>
          <a:bodyPr wrap="square" rtlCol="0">
            <a:spAutoFit/>
          </a:bodyPr>
          <a:lstStyle/>
          <a:p>
            <a:r>
              <a:rPr lang="nl-NL" sz="8000" b="1" u="sng" dirty="0" smtClean="0"/>
              <a:t>woeden</a:t>
            </a:r>
            <a:endParaRPr lang="nl-NL" sz="8000" b="1" u="sng" dirty="0"/>
          </a:p>
        </p:txBody>
      </p:sp>
      <p:pic>
        <p:nvPicPr>
          <p:cNvPr id="3074" name="Picture 2" descr="C:\Users\dasg\Downloads\shutterstock_71508334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7664" y="1700808"/>
            <a:ext cx="7229784" cy="482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87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25425" y="7937"/>
            <a:ext cx="9243119" cy="1323439"/>
          </a:xfrm>
          <a:prstGeom prst="rect">
            <a:avLst/>
          </a:prstGeom>
          <a:noFill/>
        </p:spPr>
        <p:txBody>
          <a:bodyPr wrap="square" rtlCol="0">
            <a:spAutoFit/>
          </a:bodyPr>
          <a:lstStyle/>
          <a:p>
            <a:r>
              <a:rPr lang="nl-NL" sz="8000" b="1" u="sng" dirty="0" smtClean="0"/>
              <a:t>dramatisch</a:t>
            </a:r>
            <a:endParaRPr lang="nl-NL" sz="8000" b="1" u="sng" dirty="0"/>
          </a:p>
        </p:txBody>
      </p:sp>
      <p:sp>
        <p:nvSpPr>
          <p:cNvPr id="3" name="Rechthoek 2"/>
          <p:cNvSpPr/>
          <p:nvPr/>
        </p:nvSpPr>
        <p:spPr>
          <a:xfrm>
            <a:off x="5724128" y="3068960"/>
            <a:ext cx="64807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Rechthoek 9"/>
          <p:cNvSpPr/>
          <p:nvPr/>
        </p:nvSpPr>
        <p:spPr>
          <a:xfrm>
            <a:off x="2555775" y="2480802"/>
            <a:ext cx="971599" cy="1380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2" descr="C:\Users\dasg\Downloads\shutterstock_71508334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960" y="3068960"/>
            <a:ext cx="4642670" cy="310130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dasg\Downloads\shutterstock_10979036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83568" y="1786508"/>
            <a:ext cx="3284984"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20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97433" y="7937"/>
            <a:ext cx="9243119" cy="1323439"/>
          </a:xfrm>
          <a:prstGeom prst="rect">
            <a:avLst/>
          </a:prstGeom>
          <a:noFill/>
        </p:spPr>
        <p:txBody>
          <a:bodyPr wrap="square" rtlCol="0">
            <a:spAutoFit/>
          </a:bodyPr>
          <a:lstStyle/>
          <a:p>
            <a:r>
              <a:rPr lang="nl-NL" sz="8000" b="1" u="sng" dirty="0" smtClean="0"/>
              <a:t>evacueren</a:t>
            </a:r>
            <a:endParaRPr lang="nl-NL" sz="8000" b="1" u="sng" dirty="0"/>
          </a:p>
        </p:txBody>
      </p:sp>
      <p:pic>
        <p:nvPicPr>
          <p:cNvPr id="5125" name="Picture 5" descr="C:\Users\dasg\Downloads\shutterstock_4975199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0112" y="2060848"/>
            <a:ext cx="2204864" cy="220486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ep 2"/>
          <p:cNvGrpSpPr/>
          <p:nvPr/>
        </p:nvGrpSpPr>
        <p:grpSpPr>
          <a:xfrm>
            <a:off x="1102568" y="3356992"/>
            <a:ext cx="3829472" cy="2862318"/>
            <a:chOff x="1102568" y="3356992"/>
            <a:chExt cx="3829472" cy="2862318"/>
          </a:xfrm>
        </p:grpSpPr>
        <p:pic>
          <p:nvPicPr>
            <p:cNvPr id="5123" name="Picture 3" descr="C:\Users\dasg\Downloads\shutterstock_70111645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8395" y="3356992"/>
              <a:ext cx="3816424" cy="28623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asg\Downloads\shutterstock_701116456.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108395" y="5498275"/>
              <a:ext cx="3823645" cy="2379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dasg\Downloads\shutterstock_701116456.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102568" y="5735782"/>
              <a:ext cx="3829472" cy="2383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18919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5027</TotalTime>
  <Words>646</Words>
  <Application>Microsoft Office PowerPoint</Application>
  <PresentationFormat>Diavoorstelling (4:3)</PresentationFormat>
  <Paragraphs>178</Paragraphs>
  <Slides>20</Slides>
  <Notes>12</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Plas - Das, Gerarda van der</dc:creator>
  <cp:lastModifiedBy>Routledge, Mandy</cp:lastModifiedBy>
  <cp:revision>865</cp:revision>
  <dcterms:created xsi:type="dcterms:W3CDTF">2019-03-05T11:12:30Z</dcterms:created>
  <dcterms:modified xsi:type="dcterms:W3CDTF">2020-01-07T10:18:53Z</dcterms:modified>
</cp:coreProperties>
</file>