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931" r:id="rId2"/>
    <p:sldId id="548" r:id="rId3"/>
    <p:sldId id="917" r:id="rId4"/>
    <p:sldId id="874" r:id="rId5"/>
    <p:sldId id="698" r:id="rId6"/>
    <p:sldId id="885" r:id="rId7"/>
    <p:sldId id="793" r:id="rId8"/>
    <p:sldId id="865" r:id="rId9"/>
    <p:sldId id="952" r:id="rId10"/>
    <p:sldId id="934" r:id="rId11"/>
    <p:sldId id="966" r:id="rId12"/>
    <p:sldId id="968" r:id="rId13"/>
    <p:sldId id="967" r:id="rId14"/>
    <p:sldId id="970" r:id="rId15"/>
    <p:sldId id="969" r:id="rId16"/>
    <p:sldId id="971" r:id="rId17"/>
    <p:sldId id="965" r:id="rId18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931"/>
            <p14:sldId id="548"/>
            <p14:sldId id="917"/>
            <p14:sldId id="874"/>
            <p14:sldId id="698"/>
            <p14:sldId id="885"/>
            <p14:sldId id="793"/>
            <p14:sldId id="865"/>
            <p14:sldId id="952"/>
            <p14:sldId id="934"/>
            <p14:sldId id="966"/>
            <p14:sldId id="968"/>
            <p14:sldId id="967"/>
            <p14:sldId id="970"/>
            <p14:sldId id="969"/>
            <p14:sldId id="971"/>
            <p14:sldId id="9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DBEDDB"/>
    <a:srgbClr val="EEF6EE"/>
    <a:srgbClr val="F4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93525" autoAdjust="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28-1-2020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28-1-2020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28-1-2020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u="sng" dirty="0" err="1" smtClean="0">
                <a:latin typeface="+mj-lt"/>
              </a:rPr>
              <a:t>Semantisatieverhaal</a:t>
            </a:r>
            <a:r>
              <a:rPr lang="nl-NL" sz="2000" u="sng" dirty="0" smtClean="0">
                <a:latin typeface="+mj-lt"/>
              </a:rPr>
              <a:t>:</a:t>
            </a:r>
            <a:br>
              <a:rPr lang="nl-NL" sz="2000" u="sng" dirty="0" smtClean="0">
                <a:latin typeface="+mj-lt"/>
              </a:rPr>
            </a:br>
            <a:endParaRPr lang="nl-NL" sz="2000" u="sng" dirty="0" smtClean="0">
              <a:latin typeface="+mj-lt"/>
            </a:endParaRPr>
          </a:p>
          <a:p>
            <a:pPr marL="0" indent="0">
              <a:buNone/>
            </a:pPr>
            <a:r>
              <a:rPr lang="nl-NL" sz="2000" dirty="0" smtClean="0">
                <a:latin typeface="+mj-lt"/>
              </a:rPr>
              <a:t>Vorig </a:t>
            </a:r>
            <a:r>
              <a:rPr lang="nl-NL" sz="2000" dirty="0" smtClean="0">
                <a:latin typeface="+mj-lt"/>
              </a:rPr>
              <a:t>jaar heb ik toch zo’n geluk gehad! Ik heb een kruiswoordpuzzel opgelost en een prijs gewonnen. Ik won een vakantie naar Griekenland en ik mocht iemand 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smtClean="0">
                <a:latin typeface="+mj-lt"/>
              </a:rPr>
              <a:t>meenemen. Heel erg leuk natuurlijk maar er was wel een groot probleem. De reis is in de laatste week van januari. En dan moet ik natuurlijk gewoon naar school. </a:t>
            </a:r>
            <a:r>
              <a:rPr lang="nl-NL" sz="2000" b="1" u="sng" dirty="0" smtClean="0">
                <a:latin typeface="+mj-lt"/>
              </a:rPr>
              <a:t>Het gevolg</a:t>
            </a:r>
            <a:r>
              <a:rPr lang="nl-NL" sz="2000" dirty="0" smtClean="0">
                <a:latin typeface="+mj-lt"/>
              </a:rPr>
              <a:t> was dat ik vrij moest vragen aan de directeur van de school. Het gevolg betekent: </a:t>
            </a:r>
            <a:r>
              <a:rPr lang="nl-NL" sz="2000" b="1" i="1" dirty="0" smtClean="0">
                <a:latin typeface="+mj-lt"/>
              </a:rPr>
              <a:t>iets wat door iets anders gebeurt</a:t>
            </a:r>
            <a:r>
              <a:rPr lang="nl-NL" sz="2000" dirty="0" smtClean="0">
                <a:latin typeface="+mj-lt"/>
              </a:rPr>
              <a:t>. En wat denken jullie? Ik kreeg </a:t>
            </a:r>
            <a:r>
              <a:rPr lang="nl-NL" sz="2000" b="1" u="sng" dirty="0" smtClean="0">
                <a:latin typeface="+mj-lt"/>
              </a:rPr>
              <a:t>zomaar</a:t>
            </a:r>
            <a:r>
              <a:rPr lang="nl-NL" sz="2000" dirty="0" smtClean="0">
                <a:latin typeface="+mj-lt"/>
              </a:rPr>
              <a:t>, dat betekent </a:t>
            </a:r>
            <a:r>
              <a:rPr lang="nl-NL" sz="2000" b="1" i="1" dirty="0" smtClean="0">
                <a:latin typeface="+mj-lt"/>
              </a:rPr>
              <a:t>makkelijk, zonder regels</a:t>
            </a:r>
            <a:r>
              <a:rPr lang="nl-NL" sz="2000" dirty="0" smtClean="0">
                <a:latin typeface="+mj-lt"/>
              </a:rPr>
              <a:t>,  vrij. Omdat het zo bijzonder was dat ik een </a:t>
            </a:r>
            <a:r>
              <a:rPr lang="nl-NL" sz="2000" dirty="0" smtClean="0">
                <a:latin typeface="+mj-lt"/>
              </a:rPr>
              <a:t>prijs had </a:t>
            </a:r>
            <a:r>
              <a:rPr lang="nl-NL" sz="2000" dirty="0" smtClean="0">
                <a:latin typeface="+mj-lt"/>
              </a:rPr>
              <a:t>gewonnen.  Ik ben er zo blij mee</a:t>
            </a:r>
            <a:r>
              <a:rPr lang="nl-NL" sz="2000" dirty="0">
                <a:latin typeface="+mj-lt"/>
              </a:rPr>
              <a:t>!</a:t>
            </a:r>
            <a:r>
              <a:rPr lang="nl-NL" sz="2000" dirty="0" smtClean="0">
                <a:latin typeface="+mj-lt"/>
              </a:rPr>
              <a:t> En ik heb besloten dat mijn moeder met me mee gaat.</a:t>
            </a:r>
            <a:r>
              <a:rPr lang="nl-NL" sz="2000" dirty="0"/>
              <a:t> </a:t>
            </a:r>
            <a:r>
              <a:rPr lang="nl-NL" sz="2000" dirty="0" smtClean="0">
                <a:latin typeface="+mj-lt"/>
              </a:rPr>
              <a:t>De vakantiereis, het arrangement, </a:t>
            </a:r>
            <a:r>
              <a:rPr lang="nl-NL" sz="2000" b="1" u="sng" dirty="0" smtClean="0">
                <a:latin typeface="+mj-lt"/>
              </a:rPr>
              <a:t>bestaat </a:t>
            </a:r>
            <a:r>
              <a:rPr lang="nl-NL" sz="2000" dirty="0" smtClean="0">
                <a:latin typeface="+mj-lt"/>
              </a:rPr>
              <a:t>uit verschillende dingen</a:t>
            </a:r>
            <a:r>
              <a:rPr lang="nl-NL" sz="2000" dirty="0">
                <a:latin typeface="+mj-lt"/>
              </a:rPr>
              <a:t>. Bestaan uit betekent </a:t>
            </a:r>
            <a:r>
              <a:rPr lang="nl-NL" sz="2000" b="1" i="1" dirty="0">
                <a:latin typeface="+mj-lt"/>
              </a:rPr>
              <a:t>hebben, opgebouwd zijn uit. </a:t>
            </a:r>
            <a:r>
              <a:rPr lang="nl-NL" sz="2000" dirty="0" smtClean="0">
                <a:latin typeface="+mj-lt"/>
              </a:rPr>
              <a:t>Het bestaat uit </a:t>
            </a:r>
            <a:r>
              <a:rPr lang="nl-NL" sz="2000" dirty="0" smtClean="0">
                <a:latin typeface="+mj-lt"/>
              </a:rPr>
              <a:t>een </a:t>
            </a:r>
            <a:r>
              <a:rPr lang="nl-NL" sz="2000" dirty="0" smtClean="0">
                <a:latin typeface="+mj-lt"/>
              </a:rPr>
              <a:t>vliegreis, 5 overnachtingen in een hotel en een uitstapje naar een waterpark met wel 10 glijbanen. </a:t>
            </a:r>
            <a:r>
              <a:rPr lang="nl-NL" sz="2000" dirty="0" smtClean="0">
                <a:latin typeface="+mj-lt"/>
              </a:rPr>
              <a:t>Ook </a:t>
            </a:r>
            <a:r>
              <a:rPr lang="nl-NL" sz="2000" dirty="0" smtClean="0">
                <a:latin typeface="+mj-lt"/>
              </a:rPr>
              <a:t>mogen we in het hotel ontbijten. Heerlijk!</a:t>
            </a:r>
            <a:r>
              <a:rPr lang="nl-NL" sz="2000" i="1" dirty="0">
                <a:latin typeface="+mj-lt"/>
              </a:rPr>
              <a:t/>
            </a:r>
            <a:br>
              <a:rPr lang="nl-NL" sz="2000" i="1" dirty="0">
                <a:latin typeface="+mj-lt"/>
              </a:rPr>
            </a:br>
            <a:r>
              <a:rPr lang="nl-NL" sz="2000" dirty="0" smtClean="0">
                <a:latin typeface="+mj-lt"/>
              </a:rPr>
              <a:t>En nu </a:t>
            </a:r>
            <a:r>
              <a:rPr lang="nl-NL" sz="2000" b="1" u="sng" dirty="0" smtClean="0">
                <a:latin typeface="+mj-lt"/>
              </a:rPr>
              <a:t>is het zover</a:t>
            </a:r>
            <a:r>
              <a:rPr lang="nl-NL" sz="2000" dirty="0" smtClean="0">
                <a:latin typeface="+mj-lt"/>
              </a:rPr>
              <a:t>, nu </a:t>
            </a:r>
            <a:r>
              <a:rPr lang="nl-NL" sz="2000" b="1" i="1" dirty="0" smtClean="0">
                <a:latin typeface="+mj-lt"/>
              </a:rPr>
              <a:t>gaat het echt gebeuren. </a:t>
            </a:r>
            <a:r>
              <a:rPr lang="nl-NL" sz="2000" dirty="0" smtClean="0">
                <a:latin typeface="+mj-lt"/>
              </a:rPr>
              <a:t>We gaan op reis. Mijn moeder en ik </a:t>
            </a:r>
            <a:r>
              <a:rPr lang="nl-NL" sz="2000" b="1" u="sng" dirty="0" smtClean="0">
                <a:latin typeface="+mj-lt"/>
              </a:rPr>
              <a:t>vertrekken</a:t>
            </a:r>
            <a:r>
              <a:rPr lang="nl-NL" sz="2000" dirty="0" smtClean="0">
                <a:latin typeface="+mj-lt"/>
              </a:rPr>
              <a:t>, dat betekent </a:t>
            </a:r>
            <a:r>
              <a:rPr lang="nl-NL" sz="2000" b="1" i="1" dirty="0" smtClean="0">
                <a:latin typeface="+mj-lt"/>
              </a:rPr>
              <a:t>weggaan</a:t>
            </a:r>
            <a:r>
              <a:rPr lang="nl-NL" sz="2000" dirty="0" smtClean="0">
                <a:latin typeface="+mj-lt"/>
              </a:rPr>
              <a:t>, zondag om </a:t>
            </a:r>
            <a:r>
              <a:rPr lang="nl-NL" sz="2000" b="1" u="sng" dirty="0" smtClean="0">
                <a:latin typeface="+mj-lt"/>
              </a:rPr>
              <a:t>middernacht</a:t>
            </a:r>
            <a:r>
              <a:rPr lang="nl-NL" sz="2000" dirty="0" smtClean="0">
                <a:latin typeface="+mj-lt"/>
              </a:rPr>
              <a:t>. Middernacht is </a:t>
            </a:r>
            <a:r>
              <a:rPr lang="nl-NL" sz="2000" b="1" i="1" dirty="0" smtClean="0">
                <a:latin typeface="+mj-lt"/>
              </a:rPr>
              <a:t>twaalf uur in de nacht. </a:t>
            </a:r>
            <a:r>
              <a:rPr lang="nl-NL" sz="2000" dirty="0" smtClean="0">
                <a:latin typeface="+mj-lt"/>
              </a:rPr>
              <a:t>We blijven dan </a:t>
            </a:r>
            <a:r>
              <a:rPr lang="nl-NL" sz="2000" b="1" u="sng" dirty="0" smtClean="0">
                <a:latin typeface="+mj-lt"/>
              </a:rPr>
              <a:t>tot en met vrijdag</a:t>
            </a:r>
            <a:r>
              <a:rPr lang="nl-NL" sz="2000" b="1" i="1" dirty="0" smtClean="0">
                <a:latin typeface="+mj-lt"/>
              </a:rPr>
              <a:t> </a:t>
            </a:r>
            <a:r>
              <a:rPr lang="nl-NL" sz="2000" dirty="0" smtClean="0">
                <a:latin typeface="+mj-lt"/>
              </a:rPr>
              <a:t>in Griekenland. Tot en met  vrijdag betekent: </a:t>
            </a:r>
            <a:r>
              <a:rPr lang="nl-NL" sz="2000" b="1" i="1" dirty="0" smtClean="0">
                <a:latin typeface="+mj-lt"/>
              </a:rPr>
              <a:t>de tijd tot vrijdag en vrijdag hoort er ook nog bij.</a:t>
            </a:r>
            <a:r>
              <a:rPr lang="nl-NL" sz="2000" dirty="0">
                <a:latin typeface="+mj-lt"/>
              </a:rPr>
              <a:t>  </a:t>
            </a:r>
            <a:r>
              <a:rPr lang="nl-NL" sz="2000" dirty="0" smtClean="0">
                <a:latin typeface="+mj-lt"/>
              </a:rPr>
              <a:t>En dan ben ik op tijd terug om op maandag weer naar school te gaan.</a:t>
            </a:r>
            <a:br>
              <a:rPr lang="nl-NL" sz="2000" dirty="0" smtClean="0">
                <a:latin typeface="+mj-lt"/>
              </a:rPr>
            </a:br>
            <a:r>
              <a:rPr lang="nl-NL" sz="2000" dirty="0" smtClean="0">
                <a:latin typeface="+mj-lt"/>
              </a:rPr>
              <a:t>Wie van jullie heeft ook wel eens een prijs gewonnen?</a:t>
            </a:r>
            <a:r>
              <a:rPr lang="nl-NL" sz="2000" b="1" i="1" dirty="0">
                <a:latin typeface="+mj-lt"/>
              </a:rPr>
              <a:t/>
            </a:r>
            <a:br>
              <a:rPr lang="nl-NL" sz="2000" b="1" i="1" dirty="0">
                <a:latin typeface="+mj-lt"/>
              </a:rPr>
            </a:br>
            <a:endParaRPr lang="nl-NL" sz="2000" b="1" i="1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14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vertrekken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arriveren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63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weggaan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We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vertrekken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om middernacht met het vliegtuig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aankomen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We zullen om 03.00 uur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arriveren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in Griekenland.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1" name="Picture 3" descr="C:\Users\vrielinf\AppData\Local\Microsoft\Windows\Temporary Internet Files\Content.IE5\JEBT5MUV\shutterstock_5363192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503" y="2348881"/>
            <a:ext cx="3284985" cy="28083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rielinf\AppData\Local\Microsoft\Windows\Temporary Internet Files\Content.IE5\495ZXJW2\shutterstock_4697850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20" y="2348881"/>
            <a:ext cx="3391545" cy="24048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oorzaak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gevolg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de aanleiding, waardoor iets gebeurt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oorzaak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van ons reisje was een gewonnen prijs.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iets wat door iets anders gebeurt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Dat ik vrij moest vragen was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gevolg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van mijn prijs.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1057" y="2852997"/>
            <a:ext cx="2140898" cy="208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5" y="2660662"/>
            <a:ext cx="2483252" cy="246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6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zomaar</a:t>
            </a:r>
            <a:endParaRPr lang="nl-NL" sz="59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ingewikkeld</a:t>
            </a:r>
            <a:endParaRPr lang="nl-NL" sz="59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makkelijk, zonder regels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kreeg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zomaar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vrij van school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moeilijk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lukte niet om vrij te krijgen. Dit was te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ingewikkeld.</a:t>
            </a:r>
            <a:endParaRPr lang="nl-NL" sz="2400" u="sng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1931562" cy="25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e toelichting 7"/>
          <p:cNvSpPr/>
          <p:nvPr/>
        </p:nvSpPr>
        <p:spPr>
          <a:xfrm>
            <a:off x="6561602" y="1351675"/>
            <a:ext cx="2483768" cy="1783658"/>
          </a:xfrm>
          <a:prstGeom prst="wedgeEllipseCallout">
            <a:avLst>
              <a:gd name="adj1" fmla="val -55139"/>
              <a:gd name="adj2" fmla="val 41915"/>
            </a:avLst>
          </a:prstGeom>
          <a:solidFill>
            <a:srgbClr val="CCEC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732240" y="1268760"/>
            <a:ext cx="21424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 smtClean="0"/>
          </a:p>
          <a:p>
            <a:r>
              <a:rPr lang="nl-NL" sz="2000" dirty="0" smtClean="0"/>
              <a:t>Je moet </a:t>
            </a:r>
            <a:r>
              <a:rPr lang="nl-NL" sz="2000" dirty="0" smtClean="0"/>
              <a:t>werken. </a:t>
            </a:r>
            <a:r>
              <a:rPr lang="nl-NL" sz="2000" dirty="0" smtClean="0"/>
              <a:t>In de zomervakantie kun je naar Griekenland gaan. </a:t>
            </a:r>
            <a:endParaRPr lang="nl-NL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775" y="2552669"/>
            <a:ext cx="3669711" cy="274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612775" y="2552669"/>
            <a:ext cx="934889" cy="582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5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88" y="24687"/>
            <a:ext cx="9115425" cy="642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571" y="6274288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/>
          <p:nvPr/>
        </p:nvSpPr>
        <p:spPr>
          <a:xfrm>
            <a:off x="298322" y="4797152"/>
            <a:ext cx="2041430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66909" y="4781520"/>
            <a:ext cx="230425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overdag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471165" y="4221088"/>
            <a:ext cx="2041430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2339752" y="4221088"/>
            <a:ext cx="230425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‘s avonds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559397" y="3642871"/>
            <a:ext cx="2041430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355976" y="3645024"/>
            <a:ext cx="2501173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middernacht</a:t>
            </a:r>
            <a:endParaRPr lang="nl-NL" sz="280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6660232" y="3112780"/>
            <a:ext cx="217284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6600827" y="3125336"/>
            <a:ext cx="230425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 smtClean="0">
                <a:latin typeface="Trebuchet MS"/>
                <a:ea typeface="Calibri"/>
                <a:cs typeface="Times New Roman"/>
              </a:rPr>
              <a:t>‘s nachts</a:t>
            </a:r>
            <a:endParaRPr lang="nl-NL" sz="3200" dirty="0">
              <a:effectLst/>
              <a:ea typeface="Calibri"/>
              <a:cs typeface="Times New Roman"/>
            </a:endParaRPr>
          </a:p>
        </p:txBody>
      </p:sp>
      <p:sp>
        <p:nvSpPr>
          <p:cNvPr id="19" name="Text Box 14"/>
          <p:cNvSpPr txBox="1"/>
          <p:nvPr/>
        </p:nvSpPr>
        <p:spPr>
          <a:xfrm>
            <a:off x="4625671" y="4455921"/>
            <a:ext cx="3044371" cy="91729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0" name="Tekstvak 2"/>
          <p:cNvSpPr txBox="1">
            <a:spLocks noChangeArrowheads="1"/>
          </p:cNvSpPr>
          <p:nvPr/>
        </p:nvSpPr>
        <p:spPr bwMode="auto">
          <a:xfrm>
            <a:off x="4644008" y="4455921"/>
            <a:ext cx="3102645" cy="104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twaalf uur in de nacht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1085972" y="498290"/>
            <a:ext cx="7086428" cy="50405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Wij vertrekken zaterdag om </a:t>
            </a:r>
            <a:r>
              <a:rPr lang="nl-NL" sz="20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middernacht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 naar </a:t>
            </a: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Griekenland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22852"/>
            <a:ext cx="2001138" cy="2258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38" y="2696829"/>
            <a:ext cx="1753398" cy="1928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38" y="1002346"/>
            <a:ext cx="1663029" cy="197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vrielinf\AppData\Local\Microsoft\Windows\Temporary Internet Files\Content.IE5\4E00RALO\shutterstock_150495899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165" y="2409308"/>
            <a:ext cx="1929724" cy="1639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150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11760" y="2544386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/>
                <a:ea typeface="Calibri"/>
                <a:cs typeface="Times New Roman"/>
              </a:rPr>
              <a:t>h</a:t>
            </a:r>
            <a:r>
              <a:rPr lang="nl-NL" sz="3600" b="1" dirty="0" smtClean="0">
                <a:effectLst/>
                <a:latin typeface="Trebuchet MS"/>
                <a:ea typeface="Calibri"/>
                <a:cs typeface="Times New Roman"/>
              </a:rPr>
              <a:t>et is zover ….</a:t>
            </a:r>
            <a:endParaRPr lang="nl-NL" sz="9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404513" y="4190241"/>
            <a:ext cx="334395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408504" y="4190241"/>
            <a:ext cx="338801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..ik ben jarig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131840" y="825813"/>
            <a:ext cx="566467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981360" y="825812"/>
            <a:ext cx="5815157" cy="60653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.. de baby wordt </a:t>
            </a:r>
            <a:r>
              <a:rPr lang="nl-NL" sz="3600" dirty="0">
                <a:latin typeface="Trebuchet MS"/>
                <a:ea typeface="Calibri"/>
                <a:cs typeface="Times New Roman"/>
              </a:rPr>
              <a:t>geboren</a:t>
            </a:r>
            <a:endParaRPr lang="nl-NL" sz="3600" dirty="0"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86603" y="4493695"/>
            <a:ext cx="499331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07504" y="4493695"/>
            <a:ext cx="5172411" cy="4063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.. we gaan op vakantie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4441756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749128" y="3212977"/>
            <a:ext cx="4631184" cy="5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het gaat echt gebeuren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179185"/>
            <a:ext cx="2257326" cy="1526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vrielinf\AppData\Local\Microsoft\Windows\Temporary Internet Files\Content.IE5\6842XQW0\shutterstock_13602402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264" y="4992234"/>
            <a:ext cx="2424016" cy="16192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rielinf\AppData\Local\Microsoft\Windows\Temporary Internet Files\Content.IE5\N0DE5L25\shutterstock_54848793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14" y="592819"/>
            <a:ext cx="2513546" cy="16790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07" y="46728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627785" y="404664"/>
            <a:ext cx="3600400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b</a:t>
            </a: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estaan uit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h</a:t>
            </a: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et examen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347864" y="3861048"/>
            <a:ext cx="266429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203847" y="3861985"/>
            <a:ext cx="2897233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collectie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11399" cy="108012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1081" y="3861048"/>
            <a:ext cx="261139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Trebuchet MS" panose="020B0603020202020204" pitchFamily="34" charset="0"/>
                <a:ea typeface="Calibri"/>
                <a:cs typeface="Times New Roman"/>
              </a:rPr>
              <a:t>h</a:t>
            </a:r>
            <a:r>
              <a:rPr lang="nl-NL" sz="32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et arrangement</a:t>
            </a:r>
            <a:endParaRPr lang="nl-NL" sz="32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hebben, opgebouwd zijn uit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5" y="5029279"/>
            <a:ext cx="2394422" cy="990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3763" y="4602527"/>
            <a:ext cx="2057400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44340"/>
            <a:ext cx="1728192" cy="201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331640" y="4941168"/>
            <a:ext cx="936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dirty="0" smtClean="0"/>
              <a:t>mondeling</a:t>
            </a:r>
            <a:endParaRPr lang="nl-NL" sz="1300" dirty="0"/>
          </a:p>
        </p:txBody>
      </p:sp>
      <p:sp>
        <p:nvSpPr>
          <p:cNvPr id="3" name="Tekstvak 2"/>
          <p:cNvSpPr txBox="1"/>
          <p:nvPr/>
        </p:nvSpPr>
        <p:spPr>
          <a:xfrm>
            <a:off x="1331640" y="537321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schriftelijk</a:t>
            </a:r>
            <a:endParaRPr lang="nl-NL" sz="1400" dirty="0"/>
          </a:p>
        </p:txBody>
      </p:sp>
      <p:sp>
        <p:nvSpPr>
          <p:cNvPr id="4" name="Tekstvak 3"/>
          <p:cNvSpPr txBox="1"/>
          <p:nvPr/>
        </p:nvSpPr>
        <p:spPr>
          <a:xfrm>
            <a:off x="1331640" y="575334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praktijk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82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-12283" y="-99392"/>
            <a:ext cx="9264803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200" b="1" u="sng" dirty="0">
                <a:solidFill>
                  <a:prstClr val="black"/>
                </a:solidFill>
              </a:rPr>
              <a:t>t</a:t>
            </a:r>
            <a:r>
              <a:rPr lang="nl-NL" sz="7200" b="1" u="sng" dirty="0" smtClean="0">
                <a:solidFill>
                  <a:prstClr val="black"/>
                </a:solidFill>
              </a:rPr>
              <a:t>ot en met vrijdag</a:t>
            </a:r>
            <a:r>
              <a:rPr lang="nl-NL" sz="8000" b="1" u="sng" dirty="0" smtClean="0">
                <a:solidFill>
                  <a:prstClr val="black"/>
                </a:solidFill>
              </a:rPr>
              <a:t/>
            </a:r>
            <a:br>
              <a:rPr lang="nl-NL" sz="8000" b="1" u="sng" dirty="0" smtClean="0">
                <a:solidFill>
                  <a:prstClr val="black"/>
                </a:solidFill>
              </a:rPr>
            </a:br>
            <a:r>
              <a:rPr lang="nl-NL" sz="4800" dirty="0" smtClean="0">
                <a:solidFill>
                  <a:prstClr val="black"/>
                </a:solidFill>
              </a:rPr>
              <a:t>= </a:t>
            </a:r>
            <a:r>
              <a:rPr lang="nl-NL" sz="4800" dirty="0" smtClean="0"/>
              <a:t>de tijd tot vrijdag en vrijdag hoort er ook nog bij</a:t>
            </a:r>
            <a:endParaRPr lang="nl-NL" sz="4800" dirty="0"/>
          </a:p>
          <a:p>
            <a:pPr fontAlgn="t"/>
            <a:r>
              <a:rPr lang="nl-NL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nl-NL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11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Tot en met vrijdag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blijven we in Griekenland.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075901"/>
            <a:ext cx="5067697" cy="288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85" b="91045" l="8333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61836">
            <a:off x="4027707" y="3375272"/>
            <a:ext cx="1371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</a:t>
            </a:r>
            <a:r>
              <a:rPr lang="nl-NL" dirty="0">
                <a:solidFill>
                  <a:srgbClr val="C00000"/>
                </a:solidFill>
              </a:rPr>
              <a:t>5</a:t>
            </a:r>
            <a:r>
              <a:rPr lang="nl-NL" dirty="0" smtClean="0">
                <a:solidFill>
                  <a:srgbClr val="C00000"/>
                </a:solidFill>
              </a:rPr>
              <a:t> – 28 januari 2020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0" y="236340"/>
            <a:ext cx="8822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h</a:t>
            </a:r>
            <a:r>
              <a:rPr lang="en-US" sz="8000" b="1" u="sng" dirty="0" smtClean="0"/>
              <a:t>et gevolg</a:t>
            </a:r>
            <a:endParaRPr lang="nl-NL" sz="8000" b="1" u="sng" dirty="0"/>
          </a:p>
        </p:txBody>
      </p:sp>
      <p:pic>
        <p:nvPicPr>
          <p:cNvPr id="1027" name="Picture 3" descr="C:\Users\vrielinf\AppData\Local\Microsoft\Windows\Temporary Internet Files\Content.IE5\3VG0ZVQG\shutterstock_148883109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0775" y="1772816"/>
            <a:ext cx="248507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ep 9"/>
          <p:cNvGrpSpPr/>
          <p:nvPr/>
        </p:nvGrpSpPr>
        <p:grpSpPr>
          <a:xfrm>
            <a:off x="304800" y="1916832"/>
            <a:ext cx="2715644" cy="2958340"/>
            <a:chOff x="304800" y="1916832"/>
            <a:chExt cx="2715644" cy="2958340"/>
          </a:xfrm>
        </p:grpSpPr>
        <p:pic>
          <p:nvPicPr>
            <p:cNvPr id="1028" name="Picture 4" descr="C:\Users\vrielinf\AppData\Local\Microsoft\Windows\Temporary Internet Files\Content.IE5\495ZXJW2\shutterstock_1204233997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916832"/>
              <a:ext cx="2715644" cy="295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kstvak 6"/>
            <p:cNvSpPr txBox="1"/>
            <p:nvPr/>
          </p:nvSpPr>
          <p:spPr>
            <a:xfrm>
              <a:off x="1331640" y="3924345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tx2">
                      <a:lumMod val="75000"/>
                    </a:schemeClr>
                  </a:solidFill>
                </a:rPr>
                <a:t>Een reis </a:t>
              </a:r>
              <a:r>
                <a:rPr lang="nl-NL" sz="1600" b="1" dirty="0" smtClean="0">
                  <a:solidFill>
                    <a:schemeClr val="tx2">
                      <a:lumMod val="75000"/>
                    </a:schemeClr>
                  </a:solidFill>
                </a:rPr>
                <a:t>voor 2 personen.</a:t>
              </a:r>
              <a:endParaRPr lang="nl-NL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8" name="PIJL-RECHTS 7"/>
          <p:cNvSpPr/>
          <p:nvPr/>
        </p:nvSpPr>
        <p:spPr>
          <a:xfrm>
            <a:off x="2015716" y="5013176"/>
            <a:ext cx="2340260" cy="21602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le toelichting 2"/>
          <p:cNvSpPr/>
          <p:nvPr/>
        </p:nvSpPr>
        <p:spPr>
          <a:xfrm>
            <a:off x="6732240" y="1340768"/>
            <a:ext cx="1800200" cy="1224136"/>
          </a:xfrm>
          <a:prstGeom prst="wedgeEllipseCallout">
            <a:avLst>
              <a:gd name="adj1" fmla="val -53638"/>
              <a:gd name="adj2" fmla="val 911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948264" y="155977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Mag ik een week vrij?</a:t>
            </a:r>
            <a:endParaRPr lang="nl-NL" dirty="0"/>
          </a:p>
        </p:txBody>
      </p:sp>
      <p:pic>
        <p:nvPicPr>
          <p:cNvPr id="12" name="Picture 3" descr="C:\Users\vrielinf\AppData\Local\Microsoft\Windows\Temporary Internet Files\Content.IE5\3VG0ZVQG\shutterstock_148883109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772816"/>
            <a:ext cx="135795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247481" y="2996952"/>
            <a:ext cx="908695" cy="276999"/>
          </a:xfrm>
          <a:prstGeom prst="rect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DIRECTEUR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smtClean="0"/>
              <a:t>zomaar</a:t>
            </a:r>
            <a:endParaRPr lang="nl-NL" sz="8000" b="1" u="sng" dirty="0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425905"/>
            <a:ext cx="7410736" cy="616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b</a:t>
            </a:r>
            <a:r>
              <a:rPr lang="nl-NL" sz="8000" b="1" u="sng" dirty="0" smtClean="0"/>
              <a:t>estaan uit</a:t>
            </a:r>
            <a:endParaRPr lang="nl-NL" sz="8000" b="1" u="sng" dirty="0"/>
          </a:p>
        </p:txBody>
      </p:sp>
      <p:pic>
        <p:nvPicPr>
          <p:cNvPr id="2050" name="Picture 2" descr="C:\Users\vrielinf\AppData\Local\Microsoft\Windows\Temporary Internet Files\Content.IE5\ERRFVDQP\shutterstock_4433591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14" y="2614812"/>
            <a:ext cx="2543786" cy="22768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rielinf\AppData\Local\Microsoft\Windows\Temporary Internet Files\Content.IE5\4E00RALO\shutterstock_7954333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634048"/>
            <a:ext cx="2382416" cy="2238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rielinf\AppData\Local\Microsoft\Windows\Temporary Internet Files\Content.IE5\GMQXL1AG\shutterstock_6186818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6906" y="2667000"/>
            <a:ext cx="2845614" cy="22246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5586264" y="3429000"/>
            <a:ext cx="353888" cy="324248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428206"/>
            <a:ext cx="2921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vrielinf\AppData\Local\Microsoft\Windows\Temporary Internet Files\Content.IE5\495ZXJW2\shutterstock_120423399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5" y="5085184"/>
            <a:ext cx="2201294" cy="13794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6303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h</a:t>
            </a:r>
            <a:r>
              <a:rPr lang="en-US" sz="8000" b="1" u="sng" dirty="0" smtClean="0"/>
              <a:t>et is zover</a:t>
            </a:r>
            <a:endParaRPr lang="nl-NL" sz="8000" b="1" u="sn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004024"/>
            <a:ext cx="1714500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IJL-RECHTS 2"/>
          <p:cNvSpPr/>
          <p:nvPr/>
        </p:nvSpPr>
        <p:spPr>
          <a:xfrm rot="19769402">
            <a:off x="2577476" y="4895963"/>
            <a:ext cx="4185345" cy="397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668065" y="5513855"/>
            <a:ext cx="13681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schemeClr val="tx2">
                    <a:lumMod val="75000"/>
                  </a:schemeClr>
                </a:solidFill>
              </a:rPr>
              <a:t>Een reis </a:t>
            </a:r>
            <a:r>
              <a:rPr lang="nl-NL" sz="1600" b="1" dirty="0" smtClean="0">
                <a:solidFill>
                  <a:schemeClr val="tx2">
                    <a:lumMod val="75000"/>
                  </a:schemeClr>
                </a:solidFill>
              </a:rPr>
              <a:t>voor 2 personen.</a:t>
            </a:r>
            <a:endParaRPr lang="nl-NL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3587" y="2711678"/>
            <a:ext cx="1642952" cy="1888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C:\Users\dasg\Downloads\shutterstock_40404579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3795" y="1256027"/>
            <a:ext cx="3592887" cy="24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88872" y="73201"/>
            <a:ext cx="8822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smtClean="0"/>
              <a:t>vertrekken</a:t>
            </a:r>
            <a:endParaRPr lang="nl-NL" sz="8000" b="1" u="sng" dirty="0"/>
          </a:p>
        </p:txBody>
      </p:sp>
      <p:pic>
        <p:nvPicPr>
          <p:cNvPr id="4099" name="Picture 3" descr="C:\Users\vrielinf\AppData\Local\Microsoft\Windows\Temporary Internet Files\Content.IE5\495ZXJW2\shutterstock_4697850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915" y="1396640"/>
            <a:ext cx="5472608" cy="47885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0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middernacht</a:t>
            </a:r>
            <a:endParaRPr lang="nl-NL" sz="8000" b="1" u="sng" dirty="0"/>
          </a:p>
        </p:txBody>
      </p:sp>
      <p:pic>
        <p:nvPicPr>
          <p:cNvPr id="5122" name="Picture 2" descr="C:\Users\vrielinf\AppData\Local\Microsoft\Windows\Temporary Internet Files\Content.IE5\N0DE5L25\shutterstock_15199499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868144" cy="33008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oomdiagram: Verbindingslijn 2"/>
          <p:cNvSpPr/>
          <p:nvPr/>
        </p:nvSpPr>
        <p:spPr>
          <a:xfrm>
            <a:off x="2105025" y="2667198"/>
            <a:ext cx="477069" cy="50405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2343559" y="27409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184" y="2584152"/>
            <a:ext cx="158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0081" y="2565156"/>
            <a:ext cx="808206" cy="78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t</a:t>
            </a:r>
            <a:r>
              <a:rPr lang="nl-NL" sz="8000" b="1" u="sng" dirty="0" smtClean="0"/>
              <a:t>ot en met vrijdag</a:t>
            </a:r>
            <a:endParaRPr lang="nl-NL" sz="8000" b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4283968" y="4941168"/>
            <a:ext cx="307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 </a:t>
            </a:r>
            <a:endParaRPr lang="nl-NL" sz="7200" dirty="0"/>
          </a:p>
        </p:txBody>
      </p:sp>
      <p:pic>
        <p:nvPicPr>
          <p:cNvPr id="6146" name="Picture 2" descr="C:\Users\vrielinf\AppData\Local\Microsoft\Windows\Temporary Internet Files\Content.IE5\JEBT5MUV\shutterstock_1498329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199" y="1300544"/>
            <a:ext cx="6081601" cy="48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183" y="443711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36889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237" y="436889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289" y="436889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hoek 9"/>
          <p:cNvSpPr/>
          <p:nvPr/>
        </p:nvSpPr>
        <p:spPr>
          <a:xfrm>
            <a:off x="5524533" y="2780928"/>
            <a:ext cx="313301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5524533" y="2780928"/>
            <a:ext cx="29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DBEDDB"/>
                </a:solidFill>
              </a:rPr>
              <a:t>V</a:t>
            </a:r>
            <a:endParaRPr lang="nl-NL" dirty="0">
              <a:solidFill>
                <a:srgbClr val="DBEDDB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060329" y="2852936"/>
            <a:ext cx="288032" cy="297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237" y="2838078"/>
            <a:ext cx="2857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305" y="2832760"/>
            <a:ext cx="2857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838" y="2853596"/>
            <a:ext cx="397743" cy="41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4060329" y="28327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DBEDDB"/>
                </a:solidFill>
              </a:rPr>
              <a:t>D</a:t>
            </a:r>
            <a:endParaRPr lang="nl-NL" dirty="0">
              <a:solidFill>
                <a:srgbClr val="DBEDDB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056237" y="2852936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DBEDDB"/>
                </a:solidFill>
              </a:rPr>
              <a:t>D</a:t>
            </a:r>
            <a:endParaRPr lang="nl-NL" dirty="0">
              <a:solidFill>
                <a:srgbClr val="DBEDDB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049305" y="2780928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DBEDDB"/>
                </a:solidFill>
              </a:rPr>
              <a:t>Z</a:t>
            </a:r>
            <a:endParaRPr lang="nl-NL" dirty="0">
              <a:solidFill>
                <a:srgbClr val="DBEDDB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947838" y="2853596"/>
            <a:ext cx="39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DBEDDB"/>
                </a:solidFill>
              </a:rPr>
              <a:t>Z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85" b="91045" l="8333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27509">
            <a:off x="6244598" y="4579987"/>
            <a:ext cx="1371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Gekromde verbindingslijn 18"/>
          <p:cNvCxnSpPr/>
          <p:nvPr/>
        </p:nvCxnSpPr>
        <p:spPr>
          <a:xfrm>
            <a:off x="5897192" y="4437112"/>
            <a:ext cx="694811" cy="650354"/>
          </a:xfrm>
          <a:prstGeom prst="curvedConnector3">
            <a:avLst>
              <a:gd name="adj1" fmla="val 5548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176" y="4768269"/>
            <a:ext cx="942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85" b="91045" l="8333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874916">
            <a:off x="2314642" y="3873599"/>
            <a:ext cx="1371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19748</TotalTime>
  <Words>182</Words>
  <Application>Microsoft Office PowerPoint</Application>
  <PresentationFormat>Diavoorstelling (4:3)</PresentationFormat>
  <Paragraphs>174</Paragraphs>
  <Slides>17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Plas - Das, Gerarda van der</cp:lastModifiedBy>
  <cp:revision>3593</cp:revision>
  <cp:lastPrinted>2019-12-03T10:56:39Z</cp:lastPrinted>
  <dcterms:created xsi:type="dcterms:W3CDTF">2014-06-10T08:03:16Z</dcterms:created>
  <dcterms:modified xsi:type="dcterms:W3CDTF">2020-01-28T11:29:14Z</dcterms:modified>
</cp:coreProperties>
</file>