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931" r:id="rId2"/>
    <p:sldId id="548" r:id="rId3"/>
    <p:sldId id="885" r:id="rId4"/>
    <p:sldId id="793" r:id="rId5"/>
    <p:sldId id="698" r:id="rId6"/>
    <p:sldId id="952" r:id="rId7"/>
    <p:sldId id="865" r:id="rId8"/>
    <p:sldId id="917" r:id="rId9"/>
    <p:sldId id="874" r:id="rId10"/>
    <p:sldId id="934" r:id="rId11"/>
    <p:sldId id="959" r:id="rId12"/>
    <p:sldId id="960" r:id="rId13"/>
    <p:sldId id="961" r:id="rId14"/>
    <p:sldId id="962" r:id="rId15"/>
    <p:sldId id="963" r:id="rId16"/>
    <p:sldId id="964" r:id="rId17"/>
    <p:sldId id="965" r:id="rId18"/>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885"/>
            <p14:sldId id="793"/>
            <p14:sldId id="698"/>
            <p14:sldId id="952"/>
            <p14:sldId id="865"/>
            <p14:sldId id="917"/>
            <p14:sldId id="874"/>
            <p14:sldId id="934"/>
            <p14:sldId id="959"/>
            <p14:sldId id="960"/>
            <p14:sldId id="961"/>
            <p14:sldId id="962"/>
            <p14:sldId id="963"/>
            <p14:sldId id="964"/>
            <p14:sldId id="9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93525" autoAdjust="0"/>
  </p:normalViewPr>
  <p:slideViewPr>
    <p:cSldViewPr>
      <p:cViewPr>
        <p:scale>
          <a:sx n="70" d="100"/>
          <a:sy n="70" d="100"/>
        </p:scale>
        <p:origin x="-1848" y="-4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21-1-2020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21-1-2020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21-1-2020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smtClean="0">
                <a:latin typeface="+mj-lt"/>
              </a:rPr>
              <a:t>Semantisatieverhaal:</a:t>
            </a:r>
            <a:br>
              <a:rPr lang="nl-NL" sz="2000" u="sng" dirty="0" smtClean="0">
                <a:latin typeface="+mj-lt"/>
              </a:rPr>
            </a:br>
            <a:r>
              <a:rPr lang="nl-NL" sz="2000" dirty="0" smtClean="0">
                <a:latin typeface="+mj-lt"/>
              </a:rPr>
              <a:t>Ik weet zeker dat jullie allemaal wel eens op </a:t>
            </a:r>
            <a:r>
              <a:rPr lang="nl-NL" sz="2000" dirty="0" err="1" smtClean="0">
                <a:latin typeface="+mj-lt"/>
              </a:rPr>
              <a:t>Youtube</a:t>
            </a:r>
            <a:r>
              <a:rPr lang="nl-NL" sz="2000" dirty="0" smtClean="0">
                <a:latin typeface="+mj-lt"/>
              </a:rPr>
              <a:t> filmpjes bekijken. Misschien zomaar of misschien zijn jullie ook wel </a:t>
            </a:r>
            <a:r>
              <a:rPr lang="nl-NL" sz="2000" b="1" u="sng" dirty="0" smtClean="0">
                <a:latin typeface="+mj-lt"/>
              </a:rPr>
              <a:t>de volger</a:t>
            </a:r>
            <a:r>
              <a:rPr lang="nl-NL" sz="2000" b="1" dirty="0" smtClean="0">
                <a:latin typeface="+mj-lt"/>
              </a:rPr>
              <a:t> </a:t>
            </a:r>
            <a:r>
              <a:rPr lang="nl-NL" sz="2000" dirty="0" smtClean="0">
                <a:latin typeface="+mj-lt"/>
              </a:rPr>
              <a:t>van een bekende </a:t>
            </a:r>
            <a:r>
              <a:rPr lang="nl-NL" sz="2000" dirty="0" err="1" smtClean="0">
                <a:latin typeface="+mj-lt"/>
              </a:rPr>
              <a:t>Youtuber</a:t>
            </a:r>
            <a:r>
              <a:rPr lang="nl-NL" sz="2000" dirty="0" smtClean="0">
                <a:latin typeface="+mj-lt"/>
              </a:rPr>
              <a:t>. De volger is </a:t>
            </a:r>
            <a:r>
              <a:rPr lang="nl-NL" sz="2000" b="1" i="1" dirty="0" smtClean="0">
                <a:latin typeface="+mj-lt"/>
              </a:rPr>
              <a:t>iemand die vaak berichten leest of bekijkt van iemand anders op internet. </a:t>
            </a:r>
            <a:r>
              <a:rPr lang="nl-NL" sz="2000" dirty="0" smtClean="0">
                <a:latin typeface="+mj-lt"/>
              </a:rPr>
              <a:t> Er zijn heel veel </a:t>
            </a:r>
            <a:r>
              <a:rPr lang="nl-NL" sz="2000" dirty="0" err="1" smtClean="0">
                <a:latin typeface="+mj-lt"/>
              </a:rPr>
              <a:t>Youtubers</a:t>
            </a:r>
            <a:r>
              <a:rPr lang="nl-NL" sz="2000" dirty="0" smtClean="0">
                <a:latin typeface="+mj-lt"/>
              </a:rPr>
              <a:t> maar ze zijn niet allemaal even beroemd als </a:t>
            </a:r>
            <a:r>
              <a:rPr lang="nl-NL" sz="2000" dirty="0" err="1" smtClean="0">
                <a:latin typeface="+mj-lt"/>
              </a:rPr>
              <a:t>Enzo</a:t>
            </a:r>
            <a:r>
              <a:rPr lang="nl-NL" sz="2000" dirty="0" smtClean="0">
                <a:latin typeface="+mj-lt"/>
              </a:rPr>
              <a:t> Knol of </a:t>
            </a:r>
            <a:r>
              <a:rPr lang="nl-NL" sz="2000" dirty="0" err="1" smtClean="0">
                <a:latin typeface="+mj-lt"/>
              </a:rPr>
              <a:t>PewDiePie</a:t>
            </a:r>
            <a:r>
              <a:rPr lang="nl-NL" sz="2000" dirty="0" smtClean="0">
                <a:latin typeface="+mj-lt"/>
              </a:rPr>
              <a:t> (zeg: </a:t>
            </a:r>
            <a:r>
              <a:rPr lang="nl-NL" sz="2000" dirty="0" err="1" smtClean="0">
                <a:latin typeface="+mj-lt"/>
              </a:rPr>
              <a:t>pjoediepai</a:t>
            </a:r>
            <a:r>
              <a:rPr lang="nl-NL" sz="2000" dirty="0" smtClean="0">
                <a:latin typeface="+mj-lt"/>
              </a:rPr>
              <a:t>). Dat komt omdat het heel moeilijk is om op te vallen op internet. Je moet wel heel bijzondere dingen doen of vertellen. Dan worden je filmpjes vaak aangeklikt en krijg je heel veel views. </a:t>
            </a:r>
            <a:r>
              <a:rPr lang="nl-NL" sz="2000" dirty="0" err="1" smtClean="0">
                <a:latin typeface="+mj-lt"/>
              </a:rPr>
              <a:t>PewDiePie</a:t>
            </a:r>
            <a:r>
              <a:rPr lang="nl-NL" sz="2000" dirty="0" smtClean="0">
                <a:latin typeface="+mj-lt"/>
              </a:rPr>
              <a:t> bijvoorbeeld, is een grote </a:t>
            </a:r>
            <a:r>
              <a:rPr lang="nl-NL" sz="2000" b="1" u="sng" dirty="0" smtClean="0">
                <a:latin typeface="+mj-lt"/>
              </a:rPr>
              <a:t>ster</a:t>
            </a:r>
            <a:r>
              <a:rPr lang="nl-NL" sz="2000" dirty="0">
                <a:latin typeface="+mj-lt"/>
              </a:rPr>
              <a:t> </a:t>
            </a:r>
            <a:r>
              <a:rPr lang="nl-NL" sz="2000" dirty="0" smtClean="0">
                <a:latin typeface="+mj-lt"/>
              </a:rPr>
              <a:t>geworden met het spelen en bespreken van videospellen. De ster is</a:t>
            </a:r>
            <a:r>
              <a:rPr lang="nl-NL" sz="2000" b="1" i="1" dirty="0"/>
              <a:t> iemand die heel beroemd </a:t>
            </a:r>
            <a:r>
              <a:rPr lang="nl-NL" sz="2000" b="1" i="1" dirty="0" smtClean="0"/>
              <a:t>is.</a:t>
            </a:r>
            <a:r>
              <a:rPr lang="nl-NL" sz="2000" dirty="0" smtClean="0">
                <a:latin typeface="+mj-lt"/>
              </a:rPr>
              <a:t> </a:t>
            </a:r>
            <a:r>
              <a:rPr lang="nl-NL" sz="2000" b="1" u="sng" dirty="0" smtClean="0">
                <a:latin typeface="+mj-lt"/>
              </a:rPr>
              <a:t>Inmiddels</a:t>
            </a:r>
            <a:r>
              <a:rPr lang="nl-NL" sz="2000" dirty="0" smtClean="0">
                <a:latin typeface="+mj-lt"/>
              </a:rPr>
              <a:t>, dat betekent </a:t>
            </a:r>
            <a:r>
              <a:rPr lang="nl-NL" sz="2000" b="1" i="1" dirty="0" smtClean="0">
                <a:latin typeface="+mj-lt"/>
              </a:rPr>
              <a:t>nu</a:t>
            </a:r>
            <a:r>
              <a:rPr lang="nl-NL" sz="2000" dirty="0" smtClean="0">
                <a:latin typeface="+mj-lt"/>
              </a:rPr>
              <a:t>, heeft hij 102 miljoen abonnees. Onvoorstelbaar veel, vind je niet?  Ook zijn er veel mensen die </a:t>
            </a:r>
            <a:r>
              <a:rPr lang="nl-NL" sz="2000" dirty="0" err="1" smtClean="0">
                <a:latin typeface="+mj-lt"/>
              </a:rPr>
              <a:t>Youtube</a:t>
            </a:r>
            <a:r>
              <a:rPr lang="nl-NL" sz="2000" dirty="0" smtClean="0">
                <a:latin typeface="+mj-lt"/>
              </a:rPr>
              <a:t> filmpjes bekijken over ziektes. Ze krijgen dan informatie over </a:t>
            </a:r>
            <a:r>
              <a:rPr lang="nl-NL" sz="2000" b="1" u="sng" dirty="0" smtClean="0">
                <a:latin typeface="+mj-lt"/>
              </a:rPr>
              <a:t>de behandeling</a:t>
            </a:r>
            <a:r>
              <a:rPr lang="nl-NL" sz="2000" dirty="0" smtClean="0">
                <a:latin typeface="+mj-lt"/>
              </a:rPr>
              <a:t>, dat is </a:t>
            </a:r>
            <a:r>
              <a:rPr lang="nl-NL" sz="2000" b="1" i="1" dirty="0" smtClean="0">
                <a:latin typeface="+mj-lt"/>
              </a:rPr>
              <a:t>de hulp van een dokter, </a:t>
            </a:r>
            <a:r>
              <a:rPr lang="nl-NL" sz="2000" dirty="0" smtClean="0">
                <a:latin typeface="+mj-lt"/>
              </a:rPr>
              <a:t>en welke medicijnen je kan gebruiken. </a:t>
            </a:r>
            <a:r>
              <a:rPr lang="nl-NL" sz="2000" dirty="0" smtClean="0">
                <a:latin typeface="+mj-lt"/>
              </a:rPr>
              <a:t>Maar </a:t>
            </a:r>
            <a:r>
              <a:rPr lang="nl-NL" sz="2000" dirty="0" smtClean="0">
                <a:latin typeface="+mj-lt"/>
              </a:rPr>
              <a:t>ook vertellen mensen hoe zij omgaan met deze ziekte. Heel veel mensen voelen zich daarom </a:t>
            </a:r>
            <a:r>
              <a:rPr lang="nl-NL" sz="2000" b="1" u="sng" dirty="0" smtClean="0">
                <a:latin typeface="+mj-lt"/>
              </a:rPr>
              <a:t>gesteund</a:t>
            </a:r>
            <a:r>
              <a:rPr lang="nl-NL" sz="2000" dirty="0">
                <a:latin typeface="+mj-lt"/>
              </a:rPr>
              <a:t> </a:t>
            </a:r>
            <a:r>
              <a:rPr lang="nl-NL" sz="2000" dirty="0" smtClean="0">
                <a:latin typeface="+mj-lt"/>
              </a:rPr>
              <a:t>door deze filmpjes.  Iemand steunen betekent </a:t>
            </a:r>
            <a:r>
              <a:rPr lang="nl-NL" sz="2000" b="1" i="1" dirty="0" smtClean="0">
                <a:latin typeface="+mj-lt"/>
              </a:rPr>
              <a:t>helpen.</a:t>
            </a:r>
            <a:r>
              <a:rPr lang="nl-NL" sz="2000" dirty="0" smtClean="0">
                <a:latin typeface="+mj-lt"/>
              </a:rPr>
              <a:t/>
            </a:r>
            <a:br>
              <a:rPr lang="nl-NL" sz="2000" dirty="0" smtClean="0">
                <a:latin typeface="+mj-lt"/>
              </a:rPr>
            </a:br>
            <a:r>
              <a:rPr lang="nl-NL" sz="2000" dirty="0" smtClean="0">
                <a:latin typeface="+mj-lt"/>
              </a:rPr>
              <a:t>Er zijn ook veel </a:t>
            </a:r>
            <a:r>
              <a:rPr lang="nl-NL" sz="2000" dirty="0" err="1" smtClean="0">
                <a:latin typeface="+mj-lt"/>
              </a:rPr>
              <a:t>Youtubers</a:t>
            </a:r>
            <a:r>
              <a:rPr lang="nl-NL" sz="2000" dirty="0" smtClean="0">
                <a:latin typeface="+mj-lt"/>
              </a:rPr>
              <a:t> die vertellen over de laatste mode of over hoe je je het beste kan </a:t>
            </a:r>
            <a:r>
              <a:rPr lang="nl-NL" sz="2000" b="1" u="sng" dirty="0" smtClean="0">
                <a:latin typeface="+mj-lt"/>
              </a:rPr>
              <a:t>opmaken</a:t>
            </a:r>
            <a:r>
              <a:rPr lang="nl-NL" sz="2000" dirty="0" smtClean="0">
                <a:latin typeface="+mj-lt"/>
              </a:rPr>
              <a:t>. Opmaken </a:t>
            </a:r>
            <a:r>
              <a:rPr lang="nl-NL" sz="2000" dirty="0" smtClean="0">
                <a:latin typeface="+mj-lt"/>
              </a:rPr>
              <a:t>is </a:t>
            </a:r>
            <a:r>
              <a:rPr lang="nl-NL" sz="2000" b="1" i="1" dirty="0" smtClean="0">
                <a:latin typeface="+mj-lt"/>
              </a:rPr>
              <a:t>make-up opdoen</a:t>
            </a:r>
            <a:r>
              <a:rPr lang="nl-NL" sz="2000" dirty="0" smtClean="0">
                <a:latin typeface="+mj-lt"/>
              </a:rPr>
              <a:t>. Vooral meisjes volgen deze </a:t>
            </a:r>
            <a:r>
              <a:rPr lang="nl-NL" sz="2000" dirty="0" err="1" smtClean="0">
                <a:latin typeface="+mj-lt"/>
              </a:rPr>
              <a:t>Youtubers</a:t>
            </a:r>
            <a:r>
              <a:rPr lang="nl-NL" sz="2000" dirty="0" smtClean="0">
                <a:latin typeface="+mj-lt"/>
              </a:rPr>
              <a:t>. Jullie kennen er vast wel een paar. </a:t>
            </a:r>
            <a:br>
              <a:rPr lang="nl-NL" sz="2000" dirty="0" smtClean="0">
                <a:latin typeface="+mj-lt"/>
              </a:rPr>
            </a:br>
            <a:r>
              <a:rPr lang="nl-NL" sz="2000" dirty="0" smtClean="0">
                <a:latin typeface="+mj-lt"/>
              </a:rPr>
              <a:t>Iedereen die filmpjes plaatst op </a:t>
            </a:r>
            <a:r>
              <a:rPr lang="nl-NL" sz="2000" dirty="0" err="1" smtClean="0">
                <a:latin typeface="+mj-lt"/>
              </a:rPr>
              <a:t>Youtube</a:t>
            </a:r>
            <a:r>
              <a:rPr lang="nl-NL" sz="2000" dirty="0" smtClean="0">
                <a:latin typeface="+mj-lt"/>
              </a:rPr>
              <a:t> </a:t>
            </a:r>
            <a:r>
              <a:rPr lang="nl-NL" sz="2000" b="1" u="sng" dirty="0" smtClean="0">
                <a:latin typeface="+mj-lt"/>
              </a:rPr>
              <a:t>hoopt</a:t>
            </a:r>
            <a:r>
              <a:rPr lang="nl-NL" sz="2000" dirty="0" smtClean="0">
                <a:latin typeface="+mj-lt"/>
              </a:rPr>
              <a:t> </a:t>
            </a:r>
            <a:r>
              <a:rPr lang="nl-NL" sz="2000" dirty="0" smtClean="0">
                <a:latin typeface="+mj-lt"/>
              </a:rPr>
              <a:t>beroemd </a:t>
            </a:r>
            <a:r>
              <a:rPr lang="nl-NL" sz="2000" dirty="0" smtClean="0">
                <a:latin typeface="+mj-lt"/>
              </a:rPr>
              <a:t>te worden en veel geld te verdienen. </a:t>
            </a:r>
            <a:r>
              <a:rPr lang="nl-NL" sz="2000" dirty="0" smtClean="0">
                <a:latin typeface="+mj-lt"/>
              </a:rPr>
              <a:t>Iedereen </a:t>
            </a:r>
            <a:r>
              <a:rPr lang="nl-NL" sz="2000" dirty="0" smtClean="0">
                <a:latin typeface="+mj-lt"/>
              </a:rPr>
              <a:t>zou dat wel </a:t>
            </a:r>
            <a:r>
              <a:rPr lang="nl-NL" sz="2000" b="1" i="1" dirty="0" smtClean="0">
                <a:latin typeface="+mj-lt"/>
              </a:rPr>
              <a:t>graag willen.</a:t>
            </a:r>
            <a:r>
              <a:rPr lang="nl-NL" sz="2000" dirty="0" smtClean="0">
                <a:latin typeface="+mj-lt"/>
              </a:rPr>
              <a:t> Hoe zit dat eigenlijk met jullie?</a:t>
            </a:r>
            <a:r>
              <a:rPr lang="nl-NL" sz="2000" dirty="0">
                <a:latin typeface="+mj-lt"/>
              </a:rPr>
              <a:t/>
            </a:r>
            <a:br>
              <a:rPr lang="nl-NL" sz="2000" dirty="0">
                <a:latin typeface="+mj-lt"/>
              </a:rPr>
            </a:br>
            <a:endParaRPr lang="nl-NL" sz="2000" b="1" i="1" u="sng" dirty="0" smtClean="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45" y="104689"/>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581128"/>
            <a:ext cx="156363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1910687" y="4089533"/>
            <a:ext cx="4461513" cy="6290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673755" y="3448040"/>
            <a:ext cx="218917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3" y="4527788"/>
            <a:ext cx="203745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ziek</a:t>
            </a:r>
            <a:endParaRPr lang="nl-NL" sz="1100" dirty="0">
              <a:effectLst/>
              <a:ea typeface="Calibri"/>
              <a:cs typeface="Times New Roman"/>
            </a:endParaRPr>
          </a:p>
        </p:txBody>
      </p:sp>
      <p:sp>
        <p:nvSpPr>
          <p:cNvPr id="9" name="Text Box 14"/>
          <p:cNvSpPr txBox="1"/>
          <p:nvPr/>
        </p:nvSpPr>
        <p:spPr>
          <a:xfrm>
            <a:off x="1910687" y="3933057"/>
            <a:ext cx="4461513" cy="7855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panose="020B0603020202020204" pitchFamily="34" charset="0"/>
                <a:ea typeface="Calibri"/>
                <a:cs typeface="Times New Roman"/>
              </a:rPr>
              <a:t>d</a:t>
            </a:r>
            <a:r>
              <a:rPr lang="nl-NL" sz="4800" dirty="0" smtClean="0">
                <a:effectLst/>
                <a:latin typeface="Trebuchet MS" panose="020B0603020202020204" pitchFamily="34" charset="0"/>
                <a:ea typeface="Calibri"/>
                <a:cs typeface="Times New Roman"/>
              </a:rPr>
              <a:t>e behandeling</a:t>
            </a:r>
            <a:endParaRPr lang="nl-NL" sz="4800" dirty="0">
              <a:effectLst/>
              <a:latin typeface="Trebuchet MS" panose="020B0603020202020204" pitchFamily="34" charset="0"/>
              <a:ea typeface="Calibri"/>
              <a:cs typeface="Times New Roman"/>
            </a:endParaRPr>
          </a:p>
        </p:txBody>
      </p:sp>
      <p:sp>
        <p:nvSpPr>
          <p:cNvPr id="10" name="Text Box 14"/>
          <p:cNvSpPr txBox="1"/>
          <p:nvPr/>
        </p:nvSpPr>
        <p:spPr>
          <a:xfrm>
            <a:off x="6516216" y="3413368"/>
            <a:ext cx="259228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gezond</a:t>
            </a:r>
            <a:endParaRPr lang="nl-NL" sz="1100" dirty="0">
              <a:effectLst/>
              <a:ea typeface="Calibri"/>
              <a:cs typeface="Times New Roman"/>
            </a:endParaRPr>
          </a:p>
        </p:txBody>
      </p:sp>
      <p:sp>
        <p:nvSpPr>
          <p:cNvPr id="11" name="Text Box 14"/>
          <p:cNvSpPr txBox="1"/>
          <p:nvPr/>
        </p:nvSpPr>
        <p:spPr>
          <a:xfrm>
            <a:off x="3156279" y="5923403"/>
            <a:ext cx="5520178" cy="61287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1100" dirty="0">
              <a:effectLst/>
              <a:ea typeface="Calibri"/>
              <a:cs typeface="Times New Roman"/>
            </a:endParaRPr>
          </a:p>
        </p:txBody>
      </p:sp>
      <p:sp>
        <p:nvSpPr>
          <p:cNvPr id="14" name="Text Box 14"/>
          <p:cNvSpPr txBox="1"/>
          <p:nvPr/>
        </p:nvSpPr>
        <p:spPr>
          <a:xfrm>
            <a:off x="3234519" y="4931648"/>
            <a:ext cx="3281696" cy="8736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56279" y="4872251"/>
            <a:ext cx="3359936" cy="40957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de hulp van een dokter</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8652" y="1557044"/>
            <a:ext cx="4015220" cy="238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683568" y="404664"/>
            <a:ext cx="7848872" cy="1077218"/>
          </a:xfrm>
          <a:prstGeom prst="rect">
            <a:avLst/>
          </a:prstGeom>
          <a:noFill/>
        </p:spPr>
        <p:txBody>
          <a:bodyPr wrap="square" rtlCol="0">
            <a:spAutoFit/>
          </a:bodyPr>
          <a:lstStyle/>
          <a:p>
            <a:r>
              <a:rPr lang="nl-NL" sz="3200" i="1" dirty="0" smtClean="0">
                <a:solidFill>
                  <a:srgbClr val="00B050"/>
                </a:solidFill>
              </a:rPr>
              <a:t>De Youtuber vertelt over </a:t>
            </a:r>
            <a:r>
              <a:rPr lang="nl-NL" sz="3200" i="1" u="sng" dirty="0" smtClean="0">
                <a:solidFill>
                  <a:srgbClr val="00B050"/>
                </a:solidFill>
              </a:rPr>
              <a:t>de behandeling </a:t>
            </a:r>
            <a:r>
              <a:rPr lang="nl-NL" sz="3200" i="1" dirty="0" smtClean="0">
                <a:solidFill>
                  <a:srgbClr val="00B050"/>
                </a:solidFill>
              </a:rPr>
              <a:t>van haar ziekte.</a:t>
            </a:r>
            <a:endParaRPr lang="nl-NL" sz="3200" i="1" dirty="0">
              <a:solidFill>
                <a:srgbClr val="00B050"/>
              </a:solidFill>
            </a:endParaRPr>
          </a:p>
        </p:txBody>
      </p:sp>
    </p:spTree>
    <p:extLst>
      <p:ext uri="{BB962C8B-B14F-4D97-AF65-F5344CB8AC3E}">
        <p14:creationId xmlns:p14="http://schemas.microsoft.com/office/powerpoint/2010/main" val="4084259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opmaken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572000" y="310826"/>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verwijderen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make-up opdoen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Veel meisjes vinden </a:t>
            </a:r>
            <a:r>
              <a:rPr lang="nl-NL" sz="2400" i="1" u="sng" dirty="0" smtClean="0">
                <a:solidFill>
                  <a:srgbClr val="387038"/>
                </a:solidFill>
                <a:latin typeface="Trebuchet MS"/>
                <a:ea typeface="Calibri"/>
                <a:cs typeface="Times New Roman"/>
              </a:rPr>
              <a:t>opmaken</a:t>
            </a:r>
            <a:r>
              <a:rPr lang="nl-NL" sz="2400" i="1" dirty="0" smtClean="0">
                <a:solidFill>
                  <a:srgbClr val="387038"/>
                </a:solidFill>
                <a:latin typeface="Trebuchet MS"/>
                <a:ea typeface="Calibri"/>
                <a:cs typeface="Times New Roman"/>
              </a:rPr>
              <a:t> heel erg leuk.</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make-up afhalen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‘s Avonds moet je de make-up weer </a:t>
            </a:r>
            <a:r>
              <a:rPr lang="nl-NL" sz="2400" i="1" u="sng" dirty="0" smtClean="0">
                <a:solidFill>
                  <a:srgbClr val="387038"/>
                </a:solidFill>
                <a:latin typeface="Trebuchet MS"/>
                <a:ea typeface="Calibri"/>
                <a:cs typeface="Times New Roman"/>
              </a:rPr>
              <a:t>verwijderen</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110" y="2204864"/>
            <a:ext cx="2884165" cy="28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5706" y="2204864"/>
            <a:ext cx="2365075" cy="298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4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de Youtuber</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d</a:t>
            </a:r>
            <a:r>
              <a:rPr lang="nl-NL" sz="5400" b="1" dirty="0" smtClean="0">
                <a:solidFill>
                  <a:srgbClr val="387038"/>
                </a:solidFill>
                <a:effectLst/>
                <a:latin typeface="Trebuchet MS"/>
                <a:ea typeface="Calibri"/>
                <a:cs typeface="Times New Roman"/>
              </a:rPr>
              <a:t>e volger</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a:t>
            </a:r>
            <a:r>
              <a:rPr lang="nl-NL" sz="2000" dirty="0" smtClean="0">
                <a:latin typeface="Trebuchet MS"/>
                <a:ea typeface="Calibri"/>
                <a:cs typeface="Times New Roman"/>
              </a:rPr>
              <a:t>iemand die regelmatig filmpjes plaatst op internet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smtClean="0">
              <a:effectLst/>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1100" i="1" dirty="0" smtClean="0">
              <a:solidFill>
                <a:srgbClr val="387038"/>
              </a:solidFill>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1100" i="1" dirty="0" smtClean="0">
              <a:solidFill>
                <a:srgbClr val="387038"/>
              </a:solidFill>
              <a:latin typeface="Calibri"/>
              <a:ea typeface="Calibri"/>
              <a:cs typeface="Times New Roman"/>
            </a:endParaRPr>
          </a:p>
          <a:p>
            <a:pPr algn="ctr">
              <a:lnSpc>
                <a:spcPct val="107000"/>
              </a:lnSpc>
              <a:spcAft>
                <a:spcPts val="0"/>
              </a:spcAft>
            </a:pPr>
            <a:r>
              <a:rPr lang="nl-NL" sz="2400" i="1" dirty="0" err="1" smtClean="0">
                <a:solidFill>
                  <a:srgbClr val="387038"/>
                </a:solidFill>
                <a:latin typeface="Trebuchet MS"/>
                <a:ea typeface="Calibri"/>
                <a:cs typeface="Times New Roman"/>
              </a:rPr>
              <a:t>PieDiePie</a:t>
            </a:r>
            <a:r>
              <a:rPr lang="nl-NL" sz="2400" i="1" dirty="0" smtClean="0">
                <a:solidFill>
                  <a:srgbClr val="387038"/>
                </a:solidFill>
                <a:latin typeface="Trebuchet MS"/>
                <a:ea typeface="Calibri"/>
                <a:cs typeface="Times New Roman"/>
              </a:rPr>
              <a:t> is de beroemdste </a:t>
            </a:r>
            <a:r>
              <a:rPr lang="nl-NL" sz="2400" i="1" u="sng" dirty="0" smtClean="0">
                <a:solidFill>
                  <a:srgbClr val="387038"/>
                </a:solidFill>
                <a:latin typeface="Trebuchet MS"/>
                <a:ea typeface="Calibri"/>
                <a:cs typeface="Times New Roman"/>
              </a:rPr>
              <a:t>Youtuber</a:t>
            </a:r>
            <a:r>
              <a:rPr lang="nl-NL" sz="2400" i="1" dirty="0" smtClean="0">
                <a:solidFill>
                  <a:srgbClr val="387038"/>
                </a:solidFill>
                <a:latin typeface="Trebuchet MS"/>
                <a:ea typeface="Calibri"/>
                <a:cs typeface="Times New Roman"/>
              </a:rPr>
              <a:t> ter wereld.</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r>
              <a:rPr lang="nl-NL" sz="2000" dirty="0" smtClean="0">
                <a:effectLst/>
                <a:latin typeface="Trebuchet MS"/>
                <a:ea typeface="Calibri"/>
                <a:cs typeface="Times New Roman"/>
              </a:rPr>
              <a:t>iemand die vaak berichten leest of bekijkt van iemand anders op internet</a:t>
            </a: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err="1" smtClean="0">
                <a:solidFill>
                  <a:srgbClr val="387038"/>
                </a:solidFill>
                <a:latin typeface="Trebuchet MS"/>
                <a:ea typeface="Calibri"/>
                <a:cs typeface="Times New Roman"/>
              </a:rPr>
              <a:t>PieDiePie</a:t>
            </a:r>
            <a:r>
              <a:rPr lang="nl-NL" sz="2400" i="1" dirty="0" smtClean="0">
                <a:solidFill>
                  <a:srgbClr val="387038"/>
                </a:solidFill>
                <a:latin typeface="Trebuchet MS"/>
                <a:ea typeface="Calibri"/>
                <a:cs typeface="Times New Roman"/>
              </a:rPr>
              <a:t> heeft meer dan 100 miljoen </a:t>
            </a:r>
            <a:r>
              <a:rPr lang="nl-NL" sz="2400" i="1" u="sng" dirty="0" smtClean="0">
                <a:solidFill>
                  <a:srgbClr val="387038"/>
                </a:solidFill>
                <a:latin typeface="Trebuchet MS"/>
                <a:ea typeface="Calibri"/>
                <a:cs typeface="Times New Roman"/>
              </a:rPr>
              <a:t>volgers</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1303" y="2860258"/>
            <a:ext cx="3744416" cy="199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3648" y="2674419"/>
            <a:ext cx="2234407"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30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hopen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wanhopen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graag willen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Heel veel mensen </a:t>
            </a:r>
            <a:r>
              <a:rPr lang="nl-NL" sz="2400" i="1" u="sng" dirty="0" smtClean="0">
                <a:solidFill>
                  <a:srgbClr val="387038"/>
                </a:solidFill>
                <a:latin typeface="Trebuchet MS"/>
                <a:ea typeface="Calibri"/>
                <a:cs typeface="Times New Roman"/>
              </a:rPr>
              <a:t>hopen</a:t>
            </a:r>
            <a:r>
              <a:rPr lang="nl-NL" sz="2400" i="1" dirty="0" smtClean="0">
                <a:solidFill>
                  <a:srgbClr val="387038"/>
                </a:solidFill>
                <a:latin typeface="Trebuchet MS"/>
                <a:ea typeface="Calibri"/>
                <a:cs typeface="Times New Roman"/>
              </a:rPr>
              <a:t> beroemd te worden.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r>
              <a:rPr lang="nl-NL" sz="2800" dirty="0" smtClean="0">
                <a:latin typeface="Trebuchet MS"/>
                <a:ea typeface="Calibri"/>
                <a:cs typeface="Times New Roman"/>
              </a:rPr>
              <a:t>als je geen hoop meer hebt</a:t>
            </a:r>
            <a:endParaRPr lang="nl-NL" sz="2800" dirty="0" smtClean="0">
              <a:effectLst/>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begint nu toch wel te </a:t>
            </a:r>
            <a:r>
              <a:rPr lang="nl-NL" sz="2400" i="1" u="sng" dirty="0" smtClean="0">
                <a:solidFill>
                  <a:srgbClr val="387038"/>
                </a:solidFill>
                <a:latin typeface="Trebuchet MS"/>
                <a:ea typeface="Calibri"/>
                <a:cs typeface="Times New Roman"/>
              </a:rPr>
              <a:t>wanhopen</a:t>
            </a:r>
            <a:r>
              <a:rPr lang="nl-NL" sz="2400" i="1" dirty="0" smtClean="0">
                <a:solidFill>
                  <a:srgbClr val="387038"/>
                </a:solidFill>
                <a:latin typeface="Trebuchet MS"/>
                <a:ea typeface="Calibri"/>
                <a:cs typeface="Times New Roman"/>
              </a:rPr>
              <a:t>. Hij zal nooit beroemd worden!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2492896"/>
            <a:ext cx="2090738" cy="247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1" y="2299003"/>
            <a:ext cx="2607489" cy="258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5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steunen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afvallen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helpen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De filmpjes van de </a:t>
            </a:r>
            <a:r>
              <a:rPr lang="nl-NL" sz="2400" i="1" dirty="0" err="1" smtClean="0">
                <a:solidFill>
                  <a:srgbClr val="387038"/>
                </a:solidFill>
                <a:latin typeface="Trebuchet MS"/>
                <a:ea typeface="Calibri"/>
                <a:cs typeface="Times New Roman"/>
              </a:rPr>
              <a:t>You</a:t>
            </a:r>
            <a:r>
              <a:rPr lang="nl-NL" sz="2400" i="1" dirty="0" smtClean="0">
                <a:solidFill>
                  <a:srgbClr val="387038"/>
                </a:solidFill>
                <a:latin typeface="Trebuchet MS"/>
                <a:ea typeface="Calibri"/>
                <a:cs typeface="Times New Roman"/>
              </a:rPr>
              <a:t> </a:t>
            </a:r>
            <a:r>
              <a:rPr lang="nl-NL" sz="2400" i="1" dirty="0" err="1" smtClean="0">
                <a:solidFill>
                  <a:srgbClr val="387038"/>
                </a:solidFill>
                <a:latin typeface="Trebuchet MS"/>
                <a:ea typeface="Calibri"/>
                <a:cs typeface="Times New Roman"/>
              </a:rPr>
              <a:t>Tubers</a:t>
            </a:r>
            <a:r>
              <a:rPr lang="nl-NL" sz="2400" i="1" dirty="0" smtClean="0">
                <a:solidFill>
                  <a:srgbClr val="387038"/>
                </a:solidFill>
                <a:latin typeface="Trebuchet MS"/>
                <a:ea typeface="Calibri"/>
                <a:cs typeface="Times New Roman"/>
              </a:rPr>
              <a:t> </a:t>
            </a:r>
            <a:r>
              <a:rPr lang="nl-NL" sz="2400" i="1" u="sng" dirty="0" smtClean="0">
                <a:solidFill>
                  <a:srgbClr val="387038"/>
                </a:solidFill>
                <a:latin typeface="Trebuchet MS"/>
                <a:ea typeface="Calibri"/>
                <a:cs typeface="Times New Roman"/>
              </a:rPr>
              <a:t>steunen</a:t>
            </a:r>
            <a:r>
              <a:rPr lang="nl-NL" sz="2400" i="1" dirty="0" smtClean="0">
                <a:solidFill>
                  <a:srgbClr val="387038"/>
                </a:solidFill>
                <a:latin typeface="Trebuchet MS"/>
                <a:ea typeface="Calibri"/>
                <a:cs typeface="Times New Roman"/>
              </a:rPr>
              <a:t> veel mensen.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niet meer steunen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Ook de laatste man </a:t>
            </a:r>
            <a:r>
              <a:rPr lang="nl-NL" sz="2400" i="1" u="sng" dirty="0" smtClean="0">
                <a:solidFill>
                  <a:srgbClr val="387038"/>
                </a:solidFill>
                <a:latin typeface="Trebuchet MS"/>
                <a:ea typeface="Calibri"/>
                <a:cs typeface="Times New Roman"/>
              </a:rPr>
              <a:t>valt</a:t>
            </a:r>
            <a:r>
              <a:rPr lang="nl-NL" sz="2400" i="1" dirty="0" smtClean="0">
                <a:solidFill>
                  <a:srgbClr val="387038"/>
                </a:solidFill>
                <a:latin typeface="Trebuchet MS"/>
                <a:ea typeface="Calibri"/>
                <a:cs typeface="Times New Roman"/>
              </a:rPr>
              <a:t> hem </a:t>
            </a:r>
            <a:r>
              <a:rPr lang="nl-NL" sz="2400" i="1" u="sng" dirty="0" smtClean="0">
                <a:solidFill>
                  <a:srgbClr val="387038"/>
                </a:solidFill>
                <a:latin typeface="Trebuchet MS"/>
                <a:ea typeface="Calibri"/>
                <a:cs typeface="Times New Roman"/>
              </a:rPr>
              <a:t>af</a:t>
            </a:r>
            <a:r>
              <a:rPr lang="nl-NL" sz="2400" i="1" dirty="0" smtClean="0">
                <a:solidFill>
                  <a:srgbClr val="387038"/>
                </a:solidFill>
                <a:latin typeface="Trebuchet MS"/>
                <a:ea typeface="Calibri"/>
                <a:cs typeface="Times New Roman"/>
              </a:rPr>
              <a:t>. De man blijft alleen achter.</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096" y="2636912"/>
            <a:ext cx="3751890" cy="217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7984" y="2348880"/>
            <a:ext cx="3708024" cy="243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104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ster</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d</a:t>
            </a:r>
            <a:r>
              <a:rPr lang="nl-NL" sz="4800" b="1" dirty="0" smtClean="0">
                <a:solidFill>
                  <a:srgbClr val="387038"/>
                </a:solidFill>
                <a:effectLst/>
                <a:latin typeface="Trebuchet MS"/>
                <a:ea typeface="Calibri"/>
                <a:cs typeface="Times New Roman"/>
              </a:rPr>
              <a:t>e onbekende</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a:t>
            </a:r>
            <a:r>
              <a:rPr lang="nl-NL" sz="3200" dirty="0" smtClean="0">
                <a:latin typeface="Trebuchet MS"/>
                <a:ea typeface="Calibri"/>
                <a:cs typeface="Times New Roman"/>
              </a:rPr>
              <a:t>iemand die heel beroemd is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smtClean="0">
              <a:effectLst/>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1100" i="1" dirty="0" smtClean="0">
              <a:solidFill>
                <a:srgbClr val="387038"/>
              </a:solidFill>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1100" i="1" dirty="0" smtClean="0">
              <a:solidFill>
                <a:srgbClr val="387038"/>
              </a:solidFill>
              <a:latin typeface="Calibri"/>
              <a:ea typeface="Calibri"/>
              <a:cs typeface="Times New Roman"/>
            </a:endParaRPr>
          </a:p>
          <a:p>
            <a:pPr algn="ctr">
              <a:lnSpc>
                <a:spcPct val="107000"/>
              </a:lnSpc>
              <a:spcAft>
                <a:spcPts val="0"/>
              </a:spcAft>
            </a:pPr>
            <a:r>
              <a:rPr lang="nl-NL" sz="2400" i="1" dirty="0" err="1" smtClean="0">
                <a:solidFill>
                  <a:srgbClr val="387038"/>
                </a:solidFill>
                <a:latin typeface="Trebuchet MS"/>
                <a:ea typeface="Calibri"/>
                <a:cs typeface="Times New Roman"/>
              </a:rPr>
              <a:t>PieDiePie</a:t>
            </a:r>
            <a:r>
              <a:rPr lang="nl-NL" sz="2400" i="1" dirty="0" smtClean="0">
                <a:solidFill>
                  <a:srgbClr val="387038"/>
                </a:solidFill>
                <a:latin typeface="Trebuchet MS"/>
                <a:ea typeface="Calibri"/>
                <a:cs typeface="Times New Roman"/>
              </a:rPr>
              <a:t> is de grootste </a:t>
            </a:r>
            <a:r>
              <a:rPr lang="nl-NL" sz="2400" i="1" u="sng" dirty="0" smtClean="0">
                <a:solidFill>
                  <a:srgbClr val="387038"/>
                </a:solidFill>
                <a:latin typeface="Trebuchet MS"/>
                <a:ea typeface="Calibri"/>
                <a:cs typeface="Times New Roman"/>
              </a:rPr>
              <a:t>ster</a:t>
            </a:r>
            <a:r>
              <a:rPr lang="nl-NL" sz="2400" i="1" dirty="0" smtClean="0">
                <a:solidFill>
                  <a:srgbClr val="387038"/>
                </a:solidFill>
                <a:latin typeface="Trebuchet MS"/>
                <a:ea typeface="Calibri"/>
                <a:cs typeface="Times New Roman"/>
              </a:rPr>
              <a:t> van YouTube.</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smtClean="0">
                <a:effectLst/>
                <a:latin typeface="Trebuchet MS"/>
                <a:ea typeface="Calibri"/>
                <a:cs typeface="Times New Roman"/>
              </a:rPr>
              <a:t>= iemand die niet beroemd is</a:t>
            </a:r>
          </a:p>
          <a:p>
            <a:pPr>
              <a:lnSpc>
                <a:spcPct val="107000"/>
              </a:lnSpc>
              <a:spcAft>
                <a:spcPts val="0"/>
              </a:spcAft>
            </a:pPr>
            <a:r>
              <a:rPr lang="nl-NL" sz="2800" dirty="0" smtClean="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Deze vrouw is </a:t>
            </a:r>
            <a:r>
              <a:rPr lang="nl-NL" sz="2400" i="1" u="sng" dirty="0" smtClean="0">
                <a:solidFill>
                  <a:srgbClr val="387038"/>
                </a:solidFill>
                <a:latin typeface="Trebuchet MS"/>
                <a:ea typeface="Calibri"/>
                <a:cs typeface="Times New Roman"/>
              </a:rPr>
              <a:t>de onbekende </a:t>
            </a:r>
            <a:r>
              <a:rPr lang="nl-NL" sz="2400" i="1" dirty="0" smtClean="0">
                <a:solidFill>
                  <a:srgbClr val="387038"/>
                </a:solidFill>
                <a:latin typeface="Trebuchet MS"/>
                <a:ea typeface="Calibri"/>
                <a:cs typeface="Times New Roman"/>
              </a:rPr>
              <a:t>op het leuke feestje.</a:t>
            </a:r>
            <a:endParaRPr lang="nl-NL" sz="2400" u="sng"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6116" y="2767338"/>
            <a:ext cx="3177417" cy="239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6418" y="2764916"/>
            <a:ext cx="2709478" cy="237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623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2877711"/>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inmiddels</a:t>
            </a:r>
            <a:r>
              <a:rPr lang="nl-NL" sz="8000" b="1" u="sng" dirty="0" smtClean="0">
                <a:solidFill>
                  <a:prstClr val="black"/>
                </a:solidFill>
                <a:latin typeface="Trebuchet MS" panose="020B0603020202020204" pitchFamily="34" charset="0"/>
              </a:rPr>
              <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a:t>
            </a:r>
            <a:r>
              <a:rPr lang="nl-NL" sz="4800" dirty="0" smtClean="0"/>
              <a:t>nu</a:t>
            </a:r>
            <a:endParaRPr lang="nl-NL" sz="4800" dirty="0"/>
          </a:p>
          <a:p>
            <a:pPr fontAlgn="t"/>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1100" dirty="0" smtClean="0">
                <a:solidFill>
                  <a:prstClr val="black"/>
                </a:solidFill>
                <a:latin typeface="Trebuchet MS" panose="020B0603020202020204" pitchFamily="34" charset="0"/>
              </a:rPr>
              <a:t> </a:t>
            </a:r>
            <a:endParaRPr lang="nl-NL" sz="3200" i="1" dirty="0" smtClean="0">
              <a:solidFill>
                <a:srgbClr val="00B050"/>
              </a:solidFill>
              <a:latin typeface="Trebuchet MS" panose="020B0603020202020204" pitchFamily="34" charset="0"/>
            </a:endParaRPr>
          </a:p>
          <a:p>
            <a:pPr lvl="0"/>
            <a:r>
              <a:rPr lang="nl-NL" sz="3200" i="1" dirty="0" err="1" smtClean="0">
                <a:solidFill>
                  <a:srgbClr val="00B050"/>
                </a:solidFill>
                <a:latin typeface="Trebuchet MS" panose="020B0603020202020204" pitchFamily="34" charset="0"/>
              </a:rPr>
              <a:t>PewDiePie</a:t>
            </a:r>
            <a:r>
              <a:rPr lang="nl-NL" sz="3200" i="1" dirty="0" smtClean="0">
                <a:solidFill>
                  <a:srgbClr val="00B050"/>
                </a:solidFill>
                <a:latin typeface="Trebuchet MS" panose="020B0603020202020204" pitchFamily="34" charset="0"/>
              </a:rPr>
              <a:t> heeft i</a:t>
            </a:r>
            <a:r>
              <a:rPr lang="nl-NL" sz="3200" i="1" u="sng" dirty="0" smtClean="0">
                <a:solidFill>
                  <a:srgbClr val="00B050"/>
                </a:solidFill>
                <a:latin typeface="Trebuchet MS" panose="020B0603020202020204" pitchFamily="34" charset="0"/>
              </a:rPr>
              <a:t>nmiddels</a:t>
            </a:r>
            <a:r>
              <a:rPr lang="nl-NL" sz="3200" i="1" dirty="0" smtClean="0">
                <a:solidFill>
                  <a:srgbClr val="00B050"/>
                </a:solidFill>
                <a:latin typeface="Trebuchet MS" panose="020B0603020202020204" pitchFamily="34" charset="0"/>
              </a:rPr>
              <a:t> 102 miljoen volgers.</a:t>
            </a:r>
            <a:endParaRPr lang="nl-NL" sz="3200" i="1" dirty="0">
              <a:solidFill>
                <a:prstClr val="black"/>
              </a:solidFill>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3393849"/>
            <a:ext cx="5256584" cy="314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78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4</a:t>
            </a:r>
            <a:r>
              <a:rPr lang="nl-NL" dirty="0" smtClean="0">
                <a:solidFill>
                  <a:srgbClr val="C00000"/>
                </a:solidFill>
              </a:rPr>
              <a:t> – 21 januari 2020</a:t>
            </a:r>
          </a:p>
          <a:p>
            <a:r>
              <a:rPr lang="nl-NL" dirty="0" smtClean="0">
                <a:solidFill>
                  <a:srgbClr val="C00000"/>
                </a:solidFill>
              </a:rPr>
              <a:t>Niveau AA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a:t>d</a:t>
            </a:r>
            <a:r>
              <a:rPr lang="en-US" sz="8000" b="1" u="sng" dirty="0" smtClean="0"/>
              <a:t>e </a:t>
            </a:r>
            <a:r>
              <a:rPr lang="en-US" sz="8000" b="1" u="sng" dirty="0" err="1" smtClean="0"/>
              <a:t>volger</a:t>
            </a:r>
            <a:endParaRPr lang="nl-NL" sz="80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332" y="1556792"/>
            <a:ext cx="7992888" cy="425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IJL-OMLAAG 2"/>
          <p:cNvSpPr/>
          <p:nvPr/>
        </p:nvSpPr>
        <p:spPr>
          <a:xfrm>
            <a:off x="1115616" y="1556791"/>
            <a:ext cx="144016" cy="1445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1556792"/>
            <a:ext cx="2016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1880" y="1556791"/>
            <a:ext cx="2016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6176" y="1556792"/>
            <a:ext cx="2016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1139" y="1556792"/>
            <a:ext cx="2016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6376" y="1556792"/>
            <a:ext cx="2016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696" y="1541961"/>
            <a:ext cx="2016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00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88872" y="73201"/>
            <a:ext cx="8822694" cy="1323439"/>
          </a:xfrm>
          <a:prstGeom prst="rect">
            <a:avLst/>
          </a:prstGeom>
          <a:noFill/>
        </p:spPr>
        <p:txBody>
          <a:bodyPr wrap="square" rtlCol="0">
            <a:spAutoFit/>
          </a:bodyPr>
          <a:lstStyle/>
          <a:p>
            <a:r>
              <a:rPr lang="en-US" sz="8000" b="1" u="sng" dirty="0"/>
              <a:t>d</a:t>
            </a:r>
            <a:r>
              <a:rPr lang="en-US" sz="8000" b="1" u="sng" dirty="0" smtClean="0"/>
              <a:t>e </a:t>
            </a:r>
            <a:r>
              <a:rPr lang="en-US" sz="8000" b="1" u="sng" dirty="0" err="1" smtClean="0"/>
              <a:t>ster</a:t>
            </a:r>
            <a:endParaRPr lang="nl-NL" sz="8000" b="1"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396640"/>
            <a:ext cx="5904656" cy="520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95736" y="1836693"/>
            <a:ext cx="4464496" cy="435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inmiddels</a:t>
            </a:r>
            <a:endParaRPr lang="nl-NL" sz="8000" b="1" u="sng"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3097" y="1338557"/>
            <a:ext cx="388843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307975" y="1412776"/>
            <a:ext cx="7000329" cy="830997"/>
          </a:xfrm>
          <a:prstGeom prst="rect">
            <a:avLst/>
          </a:prstGeom>
          <a:noFill/>
        </p:spPr>
        <p:txBody>
          <a:bodyPr wrap="square" rtlCol="0">
            <a:spAutoFit/>
          </a:bodyPr>
          <a:lstStyle/>
          <a:p>
            <a:r>
              <a:rPr lang="nl-NL" sz="4800" dirty="0" smtClean="0"/>
              <a:t>2016: 50 miljoen volgers</a:t>
            </a:r>
            <a:endParaRPr lang="nl-NL" sz="4800" dirty="0"/>
          </a:p>
        </p:txBody>
      </p:sp>
      <p:sp>
        <p:nvSpPr>
          <p:cNvPr id="8" name="Tekstvak 7"/>
          <p:cNvSpPr txBox="1"/>
          <p:nvPr/>
        </p:nvSpPr>
        <p:spPr>
          <a:xfrm>
            <a:off x="1979712" y="5661248"/>
            <a:ext cx="7164288" cy="830997"/>
          </a:xfrm>
          <a:prstGeom prst="rect">
            <a:avLst/>
          </a:prstGeom>
          <a:noFill/>
        </p:spPr>
        <p:txBody>
          <a:bodyPr wrap="square" rtlCol="0">
            <a:spAutoFit/>
          </a:bodyPr>
          <a:lstStyle/>
          <a:p>
            <a:r>
              <a:rPr lang="nl-NL" sz="4800" dirty="0" smtClean="0"/>
              <a:t>2020: 102 miljoen volgers</a:t>
            </a:r>
            <a:endParaRPr lang="nl-NL" sz="4800" dirty="0"/>
          </a:p>
        </p:txBody>
      </p:sp>
      <p:sp>
        <p:nvSpPr>
          <p:cNvPr id="9" name="PIJL-RECHTS 8"/>
          <p:cNvSpPr/>
          <p:nvPr/>
        </p:nvSpPr>
        <p:spPr>
          <a:xfrm rot="3986984">
            <a:off x="-295582" y="3829898"/>
            <a:ext cx="3474139" cy="360040"/>
          </a:xfrm>
          <a:prstGeom prst="rightArrow">
            <a:avLst>
              <a:gd name="adj1" fmla="val 5401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d</a:t>
            </a:r>
            <a:r>
              <a:rPr lang="nl-NL" sz="8000" b="1" u="sng" dirty="0" smtClean="0"/>
              <a:t>e behandeling</a:t>
            </a:r>
            <a:endParaRPr lang="nl-NL" sz="8000" b="1" u="sng" dirty="0"/>
          </a:p>
        </p:txBody>
      </p:sp>
      <p:sp>
        <p:nvSpPr>
          <p:cNvPr id="4" name="Tekstvak 3"/>
          <p:cNvSpPr txBox="1"/>
          <p:nvPr/>
        </p:nvSpPr>
        <p:spPr>
          <a:xfrm>
            <a:off x="4283968" y="4941168"/>
            <a:ext cx="3074874" cy="1200329"/>
          </a:xfrm>
          <a:prstGeom prst="rect">
            <a:avLst/>
          </a:prstGeom>
          <a:noFill/>
        </p:spPr>
        <p:txBody>
          <a:bodyPr wrap="square" rtlCol="0">
            <a:spAutoFit/>
          </a:bodyPr>
          <a:lstStyle/>
          <a:p>
            <a:r>
              <a:rPr lang="nl-NL" sz="7200" dirty="0" smtClean="0"/>
              <a:t> </a:t>
            </a:r>
            <a:endParaRPr lang="nl-NL" sz="7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945388"/>
            <a:ext cx="7065927" cy="4196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789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0"/>
            <a:ext cx="9088561" cy="1323439"/>
          </a:xfrm>
          <a:prstGeom prst="rect">
            <a:avLst/>
          </a:prstGeom>
          <a:noFill/>
        </p:spPr>
        <p:txBody>
          <a:bodyPr wrap="square" rtlCol="0">
            <a:spAutoFit/>
          </a:bodyPr>
          <a:lstStyle/>
          <a:p>
            <a:r>
              <a:rPr lang="nl-NL" sz="8000" b="1" u="sng" dirty="0" smtClean="0"/>
              <a:t>steunen</a:t>
            </a:r>
            <a:endParaRPr lang="nl-NL" sz="8000" b="1" u="sng"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9630" y="1628800"/>
            <a:ext cx="7995108" cy="462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0" y="236340"/>
            <a:ext cx="8822694" cy="1323439"/>
          </a:xfrm>
          <a:prstGeom prst="rect">
            <a:avLst/>
          </a:prstGeom>
          <a:noFill/>
        </p:spPr>
        <p:txBody>
          <a:bodyPr wrap="square" rtlCol="0">
            <a:spAutoFit/>
          </a:bodyPr>
          <a:lstStyle/>
          <a:p>
            <a:r>
              <a:rPr lang="en-US" sz="8000" b="1" u="sng" dirty="0" err="1" smtClean="0"/>
              <a:t>opmaken</a:t>
            </a:r>
            <a:endParaRPr lang="nl-NL" sz="8000" b="1" u="sng" dirty="0"/>
          </a:p>
        </p:txBody>
      </p:sp>
      <p:pic>
        <p:nvPicPr>
          <p:cNvPr id="5122" name="Picture 2" descr="C:\Users\vrielinf\AppData\Local\Microsoft\Windows\Temporary Internet Files\Content.IE5\JG7KMAZA\shutterstock_134415791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7744" y="1412776"/>
            <a:ext cx="5040559" cy="504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7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smtClean="0"/>
              <a:t>hopen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smtClean="0"/>
              <a:t> </a:t>
            </a:r>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5776" y="1579834"/>
            <a:ext cx="4179841" cy="494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407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19392</TotalTime>
  <Words>142</Words>
  <Application>Microsoft Office PowerPoint</Application>
  <PresentationFormat>Diavoorstelling (4:3)</PresentationFormat>
  <Paragraphs>198</Paragraphs>
  <Slides>17</Slides>
  <Notes>8</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M.Routledge</cp:lastModifiedBy>
  <cp:revision>3472</cp:revision>
  <cp:lastPrinted>2019-12-03T10:56:39Z</cp:lastPrinted>
  <dcterms:created xsi:type="dcterms:W3CDTF">2014-06-10T08:03:16Z</dcterms:created>
  <dcterms:modified xsi:type="dcterms:W3CDTF">2020-01-21T11:01:30Z</dcterms:modified>
</cp:coreProperties>
</file>